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7" r:id="rId4"/>
    <p:sldId id="268" r:id="rId5"/>
    <p:sldId id="269" r:id="rId6"/>
    <p:sldId id="270" r:id="rId7"/>
    <p:sldId id="271" r:id="rId8"/>
    <p:sldId id="273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DD0E7-F07A-41FB-B317-2445C71669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B909B-2291-4546-840E-3EEE68064B8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56FA6-869F-46C7-A674-456DEE4FA29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74504-7800-4FD2-938D-68B75418EC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6026-9614-4352-B14B-62424D0B81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DB469-7D03-4AE8-8582-99E3561BAF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760E-6835-460D-A259-88ADF965BD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507A-F711-474D-B877-54069E805D2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1C38D-43EA-412B-A435-2575077BD27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A935A-0E8E-4B5F-8820-ED8A7AB145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191D8-2CED-48F2-B23E-A68CC2FC5D2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D0B403-F117-4B3D-8D63-34F2C72ACB4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労働と教育・発達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教育は労働とどう関わるか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教育と労働の</a:t>
            </a:r>
            <a:r>
              <a:rPr lang="ja-JP" altLang="en-US" dirty="0" smtClean="0"/>
              <a:t>関わりの特質</a:t>
            </a:r>
            <a:endParaRPr lang="ja-JP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dirty="0" smtClean="0"/>
              <a:t>近代</a:t>
            </a:r>
            <a:r>
              <a:rPr lang="ja-JP" altLang="en-US" sz="2800" dirty="0"/>
              <a:t>社会（世襲から能力）の中で学校が労働準備機能をもつ。（選抜機能と併用）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日本的経営の変質（終身雇用年功序列・企業内教育・企業内</a:t>
            </a:r>
            <a:r>
              <a:rPr lang="ja-JP" altLang="en-US" sz="2800" dirty="0" smtClean="0"/>
              <a:t>組合の全体としての弱化）</a:t>
            </a:r>
            <a:endParaRPr lang="ja-JP" altLang="en-US" sz="2800" dirty="0"/>
          </a:p>
          <a:p>
            <a:pPr>
              <a:lnSpc>
                <a:spcPct val="80000"/>
              </a:lnSpc>
            </a:pPr>
            <a:r>
              <a:rPr lang="ja-JP" altLang="en-US" sz="2800" dirty="0"/>
              <a:t>技術革新の時代の特質（労働形態の不断の変化）　ｃｆ　郵便・農業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企業内教育の変容（教育の自己管理）←国際化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dirty="0"/>
              <a:t>　　企業の意識変化（内</a:t>
            </a:r>
            <a:r>
              <a:rPr lang="en-US" altLang="ja-JP" sz="2800" dirty="0"/>
              <a:t>82→43</a:t>
            </a:r>
            <a:r>
              <a:rPr lang="ja-JP" altLang="en-US" sz="2800" dirty="0"/>
              <a:t>％、自己責任</a:t>
            </a:r>
            <a:r>
              <a:rPr lang="en-US" altLang="ja-JP" sz="2800" dirty="0"/>
              <a:t>15→55</a:t>
            </a:r>
            <a:r>
              <a:rPr lang="ja-JP" altLang="en-US" sz="2800" dirty="0"/>
              <a:t>％</a:t>
            </a:r>
            <a:r>
              <a:rPr lang="en-US" altLang="ja-JP" sz="2800" dirty="0"/>
              <a:t>)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資格社会（２００を超える国家資格）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13371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激変する？労働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第三次人工知能の波→社会に大きな影響を今後与える可能性</a:t>
            </a:r>
          </a:p>
          <a:p>
            <a:r>
              <a:rPr lang="ja-JP" altLang="en-US" dirty="0"/>
              <a:t>人工</a:t>
            </a:r>
            <a:r>
              <a:rPr lang="ja-JP" altLang="en-US" dirty="0" smtClean="0"/>
              <a:t>知能が多様な分野で活用される</a:t>
            </a:r>
          </a:p>
          <a:p>
            <a:pPr lvl="1"/>
            <a:r>
              <a:rPr kumimoji="1" lang="ja-JP" altLang="en-US" dirty="0" smtClean="0"/>
              <a:t>車の自動運転・翻訳・応答サービス・アトム型ロボット・会計処理・法務処理等々</a:t>
            </a:r>
          </a:p>
          <a:p>
            <a:r>
              <a:rPr lang="ja-JP" altLang="en-US" dirty="0"/>
              <a:t>人工</a:t>
            </a:r>
            <a:r>
              <a:rPr lang="ja-JP" altLang="en-US" dirty="0" smtClean="0"/>
              <a:t>知能に代わられる</a:t>
            </a:r>
            <a:r>
              <a:rPr lang="ja-JP" altLang="en-US" dirty="0"/>
              <a:t>職業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793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人工知能によってなくなる職業？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融資担当・スポーツ審判・不動産ブローカー・案内係・電話オペレーター・レジ係・クレジットカードの調査員・集金人・弁護士助手・受け付け・仕立屋・データ入力・調査査定係・映写技師・各種修理技術者・義歯制作・訪問販売員・金融トレーダー・小売店販売員・一般秘書・運転手・ビル管理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002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先進国が迎えている状況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「知識基盤社会」論</a:t>
            </a:r>
          </a:p>
          <a:p>
            <a:pPr lvl="1"/>
            <a:r>
              <a:rPr lang="ja-JP" altLang="en-US" dirty="0" smtClean="0"/>
              <a:t>生産性</a:t>
            </a:r>
            <a:r>
              <a:rPr lang="ja-JP" altLang="en-US" dirty="0"/>
              <a:t>に</a:t>
            </a:r>
            <a:r>
              <a:rPr lang="ja-JP" altLang="en-US" dirty="0" smtClean="0"/>
              <a:t>よる競争</a:t>
            </a:r>
            <a:r>
              <a:rPr lang="ja-JP" altLang="en-US" dirty="0"/>
              <a:t>ではなく</a:t>
            </a:r>
            <a:r>
              <a:rPr lang="ja-JP" altLang="en-US" dirty="0" smtClean="0"/>
              <a:t>、創造性</a:t>
            </a:r>
            <a:r>
              <a:rPr lang="ja-JP" altLang="en-US" dirty="0"/>
              <a:t>に</a:t>
            </a:r>
            <a:r>
              <a:rPr lang="ja-JP" altLang="en-US" dirty="0" smtClean="0"/>
              <a:t>よる競争－新しい要素の商品（知的財産）→創造性の育成が課題</a:t>
            </a:r>
            <a:endParaRPr kumimoji="1" lang="ja-JP" altLang="en-US" dirty="0" smtClean="0"/>
          </a:p>
          <a:p>
            <a:r>
              <a:rPr lang="ja-JP" altLang="en-US" dirty="0" smtClean="0"/>
              <a:t>ポストモダン論</a:t>
            </a:r>
          </a:p>
          <a:p>
            <a:pPr lvl="1"/>
            <a:r>
              <a:rPr kumimoji="1" lang="ja-JP" altLang="en-US" dirty="0" smtClean="0"/>
              <a:t>普段の技術革新→新しい事態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の適応能力</a:t>
            </a:r>
          </a:p>
          <a:p>
            <a:r>
              <a:rPr lang="ja-JP" altLang="en-US" dirty="0" smtClean="0"/>
              <a:t>多数の消滅する職業</a:t>
            </a:r>
          </a:p>
          <a:p>
            <a:pPr lvl="1"/>
            <a:r>
              <a:rPr lang="ja-JP" altLang="en-US" dirty="0"/>
              <a:t>新た</a:t>
            </a:r>
            <a:r>
              <a:rPr lang="ja-JP" altLang="en-US" dirty="0" smtClean="0"/>
              <a:t>な職</a:t>
            </a:r>
            <a:r>
              <a:rPr lang="ja-JP" altLang="en-US" dirty="0"/>
              <a:t>のための</a:t>
            </a:r>
            <a:r>
              <a:rPr kumimoji="1" lang="ja-JP" altLang="en-US" dirty="0" smtClean="0"/>
              <a:t>職業</a:t>
            </a:r>
            <a:r>
              <a:rPr kumimoji="1" lang="ja-JP" altLang="en-US" dirty="0"/>
              <a:t>教育</a:t>
            </a:r>
          </a:p>
        </p:txBody>
      </p:sp>
    </p:spTree>
    <p:extLst>
      <p:ext uri="{BB962C8B-B14F-4D97-AF65-F5344CB8AC3E}">
        <p14:creationId xmlns:p14="http://schemas.microsoft.com/office/powerpoint/2010/main" val="414962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過労死問題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日本人の</a:t>
            </a:r>
            <a:r>
              <a:rPr lang="ja-JP" altLang="en-US" dirty="0"/>
              <a:t>長時間</a:t>
            </a:r>
            <a:r>
              <a:rPr lang="ja-JP" altLang="en-US" dirty="0" smtClean="0"/>
              <a:t>労働</a:t>
            </a:r>
            <a:r>
              <a:rPr lang="en-US" altLang="ja-JP" dirty="0" smtClean="0"/>
              <a:t>(</a:t>
            </a:r>
            <a:r>
              <a:rPr lang="ja-JP" altLang="en-US" dirty="0" smtClean="0"/>
              <a:t>統計上のからくり</a:t>
            </a:r>
            <a:r>
              <a:rPr lang="ja-JP" altLang="en-US" dirty="0"/>
              <a:t>で</a:t>
            </a:r>
            <a:r>
              <a:rPr lang="ja-JP" altLang="en-US" dirty="0" smtClean="0"/>
              <a:t>、実際よりは短く表示されている統計が多い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サービス残業</a:t>
            </a:r>
            <a:r>
              <a:rPr lang="ja-JP" altLang="en-US" dirty="0"/>
              <a:t>のよう</a:t>
            </a:r>
            <a:r>
              <a:rPr lang="ja-JP" altLang="en-US" dirty="0" smtClean="0"/>
              <a:t>に</a:t>
            </a:r>
            <a:r>
              <a:rPr lang="ja-JP" altLang="en-US" dirty="0"/>
              <a:t>組み入れられて</a:t>
            </a:r>
            <a:r>
              <a:rPr lang="ja-JP" altLang="en-US" dirty="0" smtClean="0"/>
              <a:t>いない残業時間が多い。</a:t>
            </a:r>
          </a:p>
          <a:p>
            <a:pPr lvl="1"/>
            <a:r>
              <a:rPr lang="ja-JP" altLang="en-US" dirty="0" smtClean="0"/>
              <a:t>休憩時間の扱い。</a:t>
            </a:r>
          </a:p>
          <a:p>
            <a:pPr lvl="1"/>
            <a:r>
              <a:rPr lang="ja-JP" altLang="en-US" dirty="0" smtClean="0"/>
              <a:t>教師は残業概念が認められない</a:t>
            </a:r>
            <a:r>
              <a:rPr lang="ja-JP" altLang="en-US" dirty="0"/>
              <a:t>ので</a:t>
            </a:r>
            <a:r>
              <a:rPr lang="ja-JP" altLang="en-US" dirty="0" smtClean="0"/>
              <a:t>、統計があいまい。</a:t>
            </a:r>
          </a:p>
        </p:txBody>
      </p:sp>
    </p:spTree>
    <p:extLst>
      <p:ext uri="{BB962C8B-B14F-4D97-AF65-F5344CB8AC3E}">
        <p14:creationId xmlns:p14="http://schemas.microsoft.com/office/powerpoint/2010/main" val="349718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ある新人教師の一日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4:30 </a:t>
            </a:r>
            <a:r>
              <a:rPr kumimoji="1" lang="ja-JP" altLang="en-US" dirty="0" smtClean="0"/>
              <a:t>起床</a:t>
            </a:r>
          </a:p>
          <a:p>
            <a:r>
              <a:rPr lang="en-US" altLang="ja-JP" dirty="0"/>
              <a:t>6:15 </a:t>
            </a:r>
            <a:r>
              <a:rPr lang="ja-JP" altLang="en-US" dirty="0" smtClean="0"/>
              <a:t>学校到着 </a:t>
            </a:r>
            <a:r>
              <a:rPr lang="en-US" altLang="ja-JP" dirty="0" smtClean="0"/>
              <a:t>(</a:t>
            </a:r>
            <a:r>
              <a:rPr lang="ja-JP" altLang="en-US" dirty="0" smtClean="0"/>
              <a:t>掃除・ゴミ出し・茶出し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7:00</a:t>
            </a:r>
            <a:r>
              <a:rPr kumimoji="1" lang="ja-JP" altLang="en-US" dirty="0" smtClean="0"/>
              <a:t> 教室に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伝達事項を板書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en-US" altLang="ja-JP" dirty="0"/>
              <a:t>7:25 </a:t>
            </a:r>
            <a:r>
              <a:rPr lang="ja-JP" altLang="en-US" dirty="0" smtClean="0"/>
              <a:t>校庭で陸上大会練習の整備</a:t>
            </a:r>
          </a:p>
          <a:p>
            <a:r>
              <a:rPr kumimoji="1" lang="en-US" altLang="ja-JP" dirty="0"/>
              <a:t>8:25 </a:t>
            </a:r>
            <a:r>
              <a:rPr kumimoji="1" lang="ja-JP" altLang="en-US" dirty="0" smtClean="0"/>
              <a:t>授業</a:t>
            </a:r>
          </a:p>
          <a:p>
            <a:r>
              <a:rPr lang="ja-JP" altLang="en-US" dirty="0" smtClean="0"/>
              <a:t>授業</a:t>
            </a:r>
            <a:r>
              <a:rPr lang="ja-JP" altLang="en-US" dirty="0"/>
              <a:t>終了後 </a:t>
            </a:r>
            <a:r>
              <a:rPr lang="ja-JP" altLang="en-US" dirty="0" smtClean="0"/>
              <a:t>陸上大会の練習指導</a:t>
            </a:r>
          </a:p>
          <a:p>
            <a:r>
              <a:rPr kumimoji="1" lang="en-US" altLang="ja-JP" dirty="0"/>
              <a:t>17:00 </a:t>
            </a:r>
            <a:r>
              <a:rPr kumimoji="1" lang="ja-JP" altLang="en-US" dirty="0" smtClean="0"/>
              <a:t>職員会議・教科部会</a:t>
            </a:r>
          </a:p>
          <a:p>
            <a:r>
              <a:rPr lang="en-US" altLang="ja-JP" dirty="0" smtClean="0"/>
              <a:t>19:00</a:t>
            </a:r>
            <a:r>
              <a:rPr lang="ja-JP" altLang="en-US" dirty="0" smtClean="0"/>
              <a:t> 学年会</a:t>
            </a:r>
          </a:p>
          <a:p>
            <a:r>
              <a:rPr kumimoji="1" lang="en-US" altLang="ja-JP" dirty="0"/>
              <a:t>21:30 </a:t>
            </a:r>
            <a:r>
              <a:rPr kumimoji="1" lang="ja-JP" altLang="en-US" dirty="0" smtClean="0"/>
              <a:t>クラスのための用事・英語研修・教材研究 </a:t>
            </a:r>
            <a:r>
              <a:rPr kumimoji="1" lang="en-US" altLang="ja-JP" dirty="0" smtClean="0"/>
              <a:t>23:30 </a:t>
            </a:r>
            <a:r>
              <a:rPr kumimoji="1" lang="ja-JP" altLang="en-US" dirty="0" smtClean="0"/>
              <a:t>下校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649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過労死や長時間労働の要因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人口の多さ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労働力の過多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労働組合や労働条件への意識の弱さ</a:t>
            </a:r>
          </a:p>
          <a:p>
            <a:r>
              <a:rPr kumimoji="1" lang="ja-JP" altLang="en-US" dirty="0" smtClean="0"/>
              <a:t>教師の場合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上に加えて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学校</a:t>
            </a:r>
            <a:r>
              <a:rPr lang="ja-JP" altLang="en-US" dirty="0"/>
              <a:t>として</a:t>
            </a:r>
            <a:r>
              <a:rPr lang="ja-JP" altLang="en-US" dirty="0" smtClean="0"/>
              <a:t>の業務以外に行政的に要請される仕事の多さ</a:t>
            </a:r>
          </a:p>
          <a:p>
            <a:pPr lvl="1"/>
            <a:r>
              <a:rPr kumimoji="1" lang="ja-JP" altLang="en-US" dirty="0" smtClean="0"/>
              <a:t>部活</a:t>
            </a:r>
          </a:p>
          <a:p>
            <a:pPr lvl="1"/>
            <a:r>
              <a:rPr kumimoji="1" lang="ja-JP" altLang="en-US" dirty="0" smtClean="0"/>
              <a:t>行事・保護者対応・生活指導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59789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433</Words>
  <Application>Microsoft Office PowerPoint</Application>
  <PresentationFormat>画面に合わせる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標準デザイン</vt:lpstr>
      <vt:lpstr>労働と教育・発達</vt:lpstr>
      <vt:lpstr>教育と労働の関わりの特質</vt:lpstr>
      <vt:lpstr>激変する？労働</vt:lpstr>
      <vt:lpstr>人工知能によってなくなる職業？</vt:lpstr>
      <vt:lpstr>先進国が迎えている状況</vt:lpstr>
      <vt:lpstr>過労死問題</vt:lpstr>
      <vt:lpstr>ある新人教師の一日</vt:lpstr>
      <vt:lpstr>過労死や長時間労働の要因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労働と教育・発達</dc:title>
  <dc:creator>wakei</dc:creator>
  <cp:lastModifiedBy>wakei</cp:lastModifiedBy>
  <cp:revision>37</cp:revision>
  <dcterms:created xsi:type="dcterms:W3CDTF">2010-06-10T08:33:17Z</dcterms:created>
  <dcterms:modified xsi:type="dcterms:W3CDTF">2017-06-13T05:57:21Z</dcterms:modified>
</cp:coreProperties>
</file>