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7" r:id="rId4"/>
    <p:sldId id="276" r:id="rId5"/>
    <p:sldId id="279" r:id="rId6"/>
    <p:sldId id="278" r:id="rId7"/>
    <p:sldId id="264" r:id="rId8"/>
    <p:sldId id="265" r:id="rId9"/>
    <p:sldId id="259" r:id="rId10"/>
    <p:sldId id="262" r:id="rId11"/>
    <p:sldId id="263" r:id="rId12"/>
    <p:sldId id="260" r:id="rId13"/>
    <p:sldId id="261" r:id="rId14"/>
    <p:sldId id="267" r:id="rId15"/>
    <p:sldId id="268" r:id="rId16"/>
    <p:sldId id="269" r:id="rId17"/>
    <p:sldId id="270" r:id="rId18"/>
    <p:sldId id="271" r:id="rId19"/>
    <p:sldId id="272" r:id="rId20"/>
    <p:sldId id="257" r:id="rId2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7485573-68C8-4080-B32B-3885BF7EAEA0}"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A7F5126-972D-46FC-B78A-B6D0550E1645}"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40DBFA-BF9C-4F2F-80A5-9EC61BC7C5B6}"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234A879-4D57-490E-9756-AC44A3D72342}"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AD9E687-5B19-4AEA-950F-08BF598F6E6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0197829-72D2-4304-AD12-44D97362FFB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9CF21A7-08AA-4A02-8CE9-5B1352F85A2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72B8E0EF-9FEA-4CE0-B756-E7F935075C27}"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5440C1A7-E06C-4D8E-9D20-D1F259090E2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2A067F5-09C2-4C0F-8900-640E13E64928}"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E7A934A-5008-4A5A-9776-72C858142BCB}"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7E472AA-8605-45D1-B663-EC55E9DE461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女子高校生監禁殺人事件</a:t>
            </a:r>
          </a:p>
        </p:txBody>
      </p:sp>
      <p:sp>
        <p:nvSpPr>
          <p:cNvPr id="2051" name="Rectangle 3"/>
          <p:cNvSpPr>
            <a:spLocks noGrp="1" noChangeArrowheads="1"/>
          </p:cNvSpPr>
          <p:nvPr>
            <p:ph type="subTitle" idx="1"/>
          </p:nvPr>
        </p:nvSpPr>
        <p:spPr/>
        <p:txBody>
          <a:bodyPr/>
          <a:lstStyle/>
          <a:p>
            <a:r>
              <a:rPr lang="ja-JP" altLang="en-US"/>
              <a:t>人間的に育つ基盤とは何か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Ｂ　サブリーダー　もっとも非人間的とも　（善意の人の申し出で養子名字変更）</a:t>
            </a:r>
          </a:p>
          <a:p>
            <a:pPr lvl="1"/>
            <a:r>
              <a:rPr kumimoji="1" lang="ja-JP" altLang="en-US" dirty="0" smtClean="0"/>
              <a:t>裁判中</a:t>
            </a:r>
            <a:r>
              <a:rPr lang="ja-JP" altLang="en-US" dirty="0" smtClean="0"/>
              <a:t>、被害者を人と思わなかったと述べる</a:t>
            </a:r>
          </a:p>
          <a:p>
            <a:pPr lvl="1"/>
            <a:r>
              <a:rPr kumimoji="1" lang="ja-JP" altLang="en-US" dirty="0" smtClean="0"/>
              <a:t>出所後、暴行事件を起こして服役</a:t>
            </a:r>
          </a:p>
          <a:p>
            <a:r>
              <a:rPr lang="ja-JP" altLang="en-US" dirty="0" smtClean="0"/>
              <a:t>Ｄ　父親事故死・母と姉に育てられる</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Ｃ　自身の部屋で監禁</a:t>
            </a:r>
          </a:p>
          <a:p>
            <a:r>
              <a:rPr lang="ja-JP" altLang="en-US" dirty="0" smtClean="0"/>
              <a:t>４人中唯一両親と生活</a:t>
            </a:r>
          </a:p>
          <a:p>
            <a:pPr lvl="1"/>
            <a:r>
              <a:rPr kumimoji="1" lang="ja-JP" altLang="en-US" dirty="0" smtClean="0"/>
              <a:t>共働きで教育熱心な親</a:t>
            </a:r>
          </a:p>
          <a:p>
            <a:pPr lvl="1"/>
            <a:r>
              <a:rPr lang="ja-JP" altLang="en-US" dirty="0" smtClean="0"/>
              <a:t>過酷な家事分担</a:t>
            </a:r>
          </a:p>
          <a:p>
            <a:r>
              <a:rPr kumimoji="1" lang="ja-JP" altLang="en-US" dirty="0" smtClean="0"/>
              <a:t>少年野球で活躍、中学時代はバスケットに挫折</a:t>
            </a:r>
          </a:p>
          <a:p>
            <a:r>
              <a:rPr lang="ja-JP" altLang="en-US" dirty="0" smtClean="0"/>
              <a:t>高校もついていけず退学</a:t>
            </a:r>
          </a:p>
          <a:p>
            <a:r>
              <a:rPr kumimoji="1" lang="ja-JP" altLang="en-US" dirty="0" smtClean="0"/>
              <a:t>中学時代から激しい家庭内暴力</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４人が同時期に同じ中学</a:t>
            </a:r>
          </a:p>
          <a:p>
            <a:pPr lvl="1"/>
            <a:r>
              <a:rPr kumimoji="1" lang="ja-JP" altLang="en-US" dirty="0" smtClean="0"/>
              <a:t>他の時期にも卒業生の犯罪者</a:t>
            </a:r>
          </a:p>
          <a:p>
            <a:r>
              <a:rPr kumimoji="1" lang="ja-JP" altLang="en-US" dirty="0" smtClean="0"/>
              <a:t>文部省指定生徒指導総合推進校</a:t>
            </a:r>
          </a:p>
          <a:p>
            <a:pPr lvl="1"/>
            <a:r>
              <a:rPr lang="ja-JP" altLang="en-US" dirty="0" smtClean="0"/>
              <a:t>秩序のある進学率のよい学校という評判</a:t>
            </a:r>
          </a:p>
          <a:p>
            <a:pPr lvl="1"/>
            <a:r>
              <a:rPr kumimoji="1" lang="ja-JP" altLang="en-US" dirty="0" smtClean="0"/>
              <a:t>しかし、体罰が横行していた</a:t>
            </a:r>
          </a:p>
          <a:p>
            <a:r>
              <a:rPr lang="ja-JP" altLang="en-US" dirty="0" smtClean="0"/>
              <a:t>中退させた高校　みえない指導</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地域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田園地帯から、急速に宅地化された新興住宅地・</a:t>
            </a:r>
            <a:r>
              <a:rPr lang="ja-JP" altLang="en-US" dirty="0" smtClean="0"/>
              <a:t>ぎりぎりに建てられた建売住宅</a:t>
            </a:r>
          </a:p>
          <a:p>
            <a:pPr lvl="1"/>
            <a:r>
              <a:rPr lang="ja-JP" altLang="en-US" dirty="0" smtClean="0"/>
              <a:t>薄い人間関係</a:t>
            </a:r>
          </a:p>
          <a:p>
            <a:pPr lvl="1"/>
            <a:r>
              <a:rPr kumimoji="1" lang="ja-JP" altLang="en-US" dirty="0" smtClean="0"/>
              <a:t>喧騒を聞いていたのに、忠告・相談・警察届け出などなし</a:t>
            </a:r>
          </a:p>
          <a:p>
            <a:r>
              <a:rPr lang="ja-JP" altLang="en-US" smtClean="0"/>
              <a:t>暴力団のリクルート活動</a:t>
            </a:r>
            <a:endParaRPr kumimoji="1" lang="ja-JP"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Ｐは母子家庭で母が精神疾患→２歳で乳児院→５歳で児童養護施設→１８歳で職員寮</a:t>
            </a:r>
          </a:p>
          <a:p>
            <a:r>
              <a:rPr lang="ja-JP" altLang="en-US" dirty="0" smtClean="0"/>
              <a:t>２４人の</a:t>
            </a:r>
            <a:r>
              <a:rPr lang="ja-JP" altLang="en-US" dirty="0"/>
              <a:t>子ども</a:t>
            </a:r>
            <a:r>
              <a:rPr lang="ja-JP" altLang="en-US" dirty="0" smtClean="0"/>
              <a:t>、５人の職員、２人のパート</a:t>
            </a:r>
          </a:p>
          <a:p>
            <a:r>
              <a:rPr kumimoji="1" lang="ja-JP" altLang="en-US" dirty="0" smtClean="0"/>
              <a:t>８人部屋で</a:t>
            </a:r>
            <a:r>
              <a:rPr kumimoji="1" lang="ja-JP" altLang="en-US" dirty="0"/>
              <a:t>幼児</a:t>
            </a:r>
            <a:r>
              <a:rPr kumimoji="1" lang="ja-JP" altLang="en-US" dirty="0" smtClean="0"/>
              <a:t>・小学生と中高各４人で生活</a:t>
            </a:r>
          </a:p>
          <a:p>
            <a:r>
              <a:rPr kumimoji="1" lang="ja-JP" altLang="en-US" dirty="0" smtClean="0"/>
              <a:t>異年齢なので毎日トラブル。けがも多い。</a:t>
            </a:r>
          </a:p>
          <a:p>
            <a:r>
              <a:rPr lang="ja-JP" altLang="en-US" dirty="0" smtClean="0"/>
              <a:t>Ｐは弱い者</a:t>
            </a:r>
            <a:r>
              <a:rPr lang="ja-JP" altLang="en-US" dirty="0"/>
              <a:t>いじめ</a:t>
            </a:r>
            <a:r>
              <a:rPr lang="ja-JP" altLang="en-US" dirty="0" smtClean="0"/>
              <a:t>をする年上とトラブル頻繁</a:t>
            </a:r>
          </a:p>
          <a:p>
            <a:r>
              <a:rPr kumimoji="1" lang="ja-JP" altLang="en-US" dirty="0" smtClean="0"/>
              <a:t>大学進学で職員とトラブル</a:t>
            </a:r>
          </a:p>
          <a:p>
            <a:endParaRPr kumimoji="1" lang="ja-JP" altLang="en-US" dirty="0" smtClean="0"/>
          </a:p>
          <a:p>
            <a:endParaRPr kumimoji="1" lang="ja-JP" altLang="en-US" dirty="0" smtClean="0"/>
          </a:p>
          <a:p>
            <a:endParaRPr kumimoji="1" lang="ja-JP" altLang="en-US" dirty="0"/>
          </a:p>
        </p:txBody>
      </p:sp>
    </p:spTree>
    <p:extLst>
      <p:ext uri="{BB962C8B-B14F-4D97-AF65-F5344CB8AC3E}">
        <p14:creationId xmlns:p14="http://schemas.microsoft.com/office/powerpoint/2010/main" val="3892703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9" y="332656"/>
            <a:ext cx="9029562" cy="6192687"/>
          </a:xfrm>
          <a:prstGeom prst="rect">
            <a:avLst/>
          </a:prstGeom>
        </p:spPr>
      </p:pic>
    </p:spTree>
    <p:extLst>
      <p:ext uri="{BB962C8B-B14F-4D97-AF65-F5344CB8AC3E}">
        <p14:creationId xmlns:p14="http://schemas.microsoft.com/office/powerpoint/2010/main" val="403881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高校生で個室（中学までは大変だった）</a:t>
            </a:r>
          </a:p>
          <a:p>
            <a:r>
              <a:rPr lang="ja-JP" altLang="en-US" dirty="0" smtClean="0"/>
              <a:t>悩みは自分で解決</a:t>
            </a:r>
          </a:p>
          <a:p>
            <a:r>
              <a:rPr lang="ja-JP" altLang="en-US" dirty="0" smtClean="0"/>
              <a:t>楽しかった</a:t>
            </a:r>
            <a:r>
              <a:rPr lang="ja-JP" altLang="en-US" dirty="0"/>
              <a:t>こと</a:t>
            </a:r>
            <a:r>
              <a:rPr lang="ja-JP" altLang="en-US" dirty="0" smtClean="0"/>
              <a:t>は？</a:t>
            </a:r>
          </a:p>
          <a:p>
            <a:pPr lvl="1"/>
            <a:r>
              <a:rPr kumimoji="1" lang="ja-JP" altLang="en-US" dirty="0"/>
              <a:t>下の</a:t>
            </a:r>
            <a:r>
              <a:rPr kumimoji="1" lang="ja-JP" altLang="en-US" dirty="0" smtClean="0"/>
              <a:t>子</a:t>
            </a:r>
            <a:r>
              <a:rPr lang="ja-JP" altLang="en-US" dirty="0" smtClean="0"/>
              <a:t>の面倒を</a:t>
            </a:r>
            <a:r>
              <a:rPr lang="ja-JP" altLang="en-US" dirty="0"/>
              <a:t>みる</a:t>
            </a:r>
            <a:r>
              <a:rPr lang="ja-JP" altLang="en-US" dirty="0" smtClean="0"/>
              <a:t>のが</a:t>
            </a:r>
            <a:r>
              <a:rPr lang="ja-JP" altLang="en-US" dirty="0"/>
              <a:t>好き</a:t>
            </a:r>
            <a:r>
              <a:rPr lang="ja-JP" altLang="en-US" dirty="0" smtClean="0"/>
              <a:t>だった</a:t>
            </a:r>
          </a:p>
          <a:p>
            <a:pPr lvl="1"/>
            <a:r>
              <a:rPr kumimoji="1" lang="ja-JP" altLang="en-US" dirty="0" smtClean="0"/>
              <a:t>施設対抗ソフトボール大会</a:t>
            </a:r>
          </a:p>
          <a:p>
            <a:pPr lvl="1"/>
            <a:r>
              <a:rPr lang="ja-JP" altLang="en-US" dirty="0" smtClean="0"/>
              <a:t>寮外出で遊びに</a:t>
            </a:r>
          </a:p>
          <a:p>
            <a:r>
              <a:rPr kumimoji="1" lang="ja-JP" altLang="en-US" dirty="0" smtClean="0"/>
              <a:t>つらかった</a:t>
            </a:r>
            <a:r>
              <a:rPr kumimoji="1" lang="ja-JP" altLang="en-US" dirty="0"/>
              <a:t>ことは</a:t>
            </a:r>
            <a:r>
              <a:rPr kumimoji="1" lang="ja-JP" altLang="en-US" dirty="0" smtClean="0"/>
              <a:t>？</a:t>
            </a:r>
            <a:endParaRPr lang="ja-JP" altLang="en-US" dirty="0"/>
          </a:p>
          <a:p>
            <a:pPr lvl="1"/>
            <a:r>
              <a:rPr kumimoji="1" lang="ja-JP" altLang="en-US" dirty="0" smtClean="0"/>
              <a:t>脱走（非行ばかりしていた）</a:t>
            </a:r>
          </a:p>
          <a:p>
            <a:pPr lvl="1"/>
            <a:r>
              <a:rPr lang="ja-JP" altLang="en-US" dirty="0" smtClean="0"/>
              <a:t>大学進学を職員に否定</a:t>
            </a:r>
            <a:r>
              <a:rPr lang="ja-JP" altLang="en-US" dirty="0"/>
              <a:t>された</a:t>
            </a:r>
            <a:endParaRPr kumimoji="1" lang="ja-JP" altLang="en-US" dirty="0"/>
          </a:p>
        </p:txBody>
      </p:sp>
    </p:spTree>
    <p:extLst>
      <p:ext uri="{BB962C8B-B14F-4D97-AF65-F5344CB8AC3E}">
        <p14:creationId xmlns:p14="http://schemas.microsoft.com/office/powerpoint/2010/main" val="1483712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施設を出たあとの苦労</a:t>
            </a:r>
          </a:p>
          <a:p>
            <a:pPr lvl="1"/>
            <a:r>
              <a:rPr lang="ja-JP" altLang="en-US" dirty="0"/>
              <a:t>生活費</a:t>
            </a:r>
            <a:r>
              <a:rPr lang="ja-JP" altLang="en-US" dirty="0" smtClean="0"/>
              <a:t>・学費を稼ぐためのアルバイト（徹夜のバイトから登校・部活という毎日）</a:t>
            </a:r>
          </a:p>
          <a:p>
            <a:pPr lvl="1"/>
            <a:r>
              <a:rPr kumimoji="1" lang="ja-JP" altLang="en-US" dirty="0" smtClean="0"/>
              <a:t>成績優秀奨学金のため猛勉強</a:t>
            </a:r>
          </a:p>
          <a:p>
            <a:r>
              <a:rPr lang="ja-JP" altLang="en-US" dirty="0" smtClean="0"/>
              <a:t>学校はほぼ全クラス学級崩壊</a:t>
            </a:r>
          </a:p>
          <a:p>
            <a:r>
              <a:rPr kumimoji="1" lang="ja-JP" altLang="en-US" dirty="0" smtClean="0"/>
              <a:t>親と暮らす</a:t>
            </a:r>
            <a:r>
              <a:rPr kumimoji="1" lang="ja-JP" altLang="en-US" dirty="0"/>
              <a:t>より</a:t>
            </a:r>
            <a:r>
              <a:rPr kumimoji="1" lang="ja-JP" altLang="en-US" dirty="0" smtClean="0"/>
              <a:t>は</a:t>
            </a:r>
            <a:r>
              <a:rPr kumimoji="1" lang="ja-JP" altLang="en-US" dirty="0"/>
              <a:t>よい</a:t>
            </a:r>
            <a:r>
              <a:rPr kumimoji="1" lang="ja-JP" altLang="en-US" dirty="0" smtClean="0"/>
              <a:t>。親を恨む</a:t>
            </a:r>
            <a:r>
              <a:rPr kumimoji="1" lang="ja-JP" altLang="en-US" dirty="0"/>
              <a:t>こと</a:t>
            </a:r>
            <a:r>
              <a:rPr kumimoji="1" lang="ja-JP" altLang="en-US" dirty="0" smtClean="0"/>
              <a:t>は</a:t>
            </a:r>
            <a:r>
              <a:rPr kumimoji="1" lang="ja-JP" altLang="en-US" dirty="0"/>
              <a:t>ない</a:t>
            </a:r>
            <a:r>
              <a:rPr kumimoji="1" lang="ja-JP" altLang="en-US" dirty="0" smtClean="0"/>
              <a:t>。</a:t>
            </a:r>
          </a:p>
          <a:p>
            <a:r>
              <a:rPr lang="ja-JP" altLang="en-US" dirty="0" smtClean="0"/>
              <a:t>子ども</a:t>
            </a:r>
            <a:r>
              <a:rPr lang="ja-JP" altLang="en-US" dirty="0"/>
              <a:t>と</a:t>
            </a:r>
            <a:r>
              <a:rPr lang="ja-JP" altLang="en-US" dirty="0" smtClean="0"/>
              <a:t>の接し方を</a:t>
            </a:r>
            <a:r>
              <a:rPr lang="ja-JP" altLang="en-US" dirty="0"/>
              <a:t>学んだ</a:t>
            </a:r>
            <a:r>
              <a:rPr lang="ja-JP" altLang="en-US" dirty="0" smtClean="0"/>
              <a:t>。教職に</a:t>
            </a:r>
            <a:r>
              <a:rPr lang="ja-JP" altLang="en-US" dirty="0"/>
              <a:t>役立つ</a:t>
            </a:r>
            <a:r>
              <a:rPr lang="ja-JP" altLang="en-US" dirty="0" smtClean="0"/>
              <a:t>。</a:t>
            </a:r>
          </a:p>
        </p:txBody>
      </p:sp>
    </p:spTree>
    <p:extLst>
      <p:ext uri="{BB962C8B-B14F-4D97-AF65-F5344CB8AC3E}">
        <p14:creationId xmlns:p14="http://schemas.microsoft.com/office/powerpoint/2010/main" val="1457634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000000"/>
                </a:solidFill>
              </a:rPr>
              <a:t>児童養護施設出身の</a:t>
            </a:r>
            <a:r>
              <a:rPr lang="ja-JP" altLang="en-US" dirty="0" smtClean="0">
                <a:solidFill>
                  <a:srgbClr val="000000"/>
                </a:solidFill>
              </a:rPr>
              <a:t>教師４</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６年の担任が教師志望のきっかけ</a:t>
            </a:r>
          </a:p>
          <a:p>
            <a:r>
              <a:rPr lang="ja-JP" altLang="en-US" sz="2400" dirty="0"/>
              <a:t>学校外で自分が問題を起こした時に、隠そうと思って嘘をついてしまったのです。校長先生も教頭先生も騙せたので、あとは担任だけだと思って</a:t>
            </a:r>
            <a:r>
              <a:rPr lang="en-US" altLang="ja-JP" sz="2400" dirty="0"/>
              <a:t>…</a:t>
            </a:r>
            <a:r>
              <a:rPr lang="ja-JP" altLang="en-US" sz="2400" dirty="0"/>
              <a:t>それでうまく騙せたのですが、どうしても後々、地域の人からの目的情報などで自分が犯人であることがばれてしまって、すごく怒られました。でも、小</a:t>
            </a:r>
            <a:r>
              <a:rPr lang="en-US" altLang="ja-JP" sz="2400" dirty="0"/>
              <a:t>6</a:t>
            </a:r>
            <a:r>
              <a:rPr lang="ja-JP" altLang="en-US" sz="2400" dirty="0"/>
              <a:t>の先生は何も言わないでただ泣いていました。「信じていた私がばかだった。」と言われてしまって</a:t>
            </a:r>
            <a:r>
              <a:rPr lang="en-US" altLang="ja-JP" sz="2400" dirty="0"/>
              <a:t>…</a:t>
            </a:r>
            <a:r>
              <a:rPr lang="ja-JP" altLang="en-US" sz="2400" dirty="0"/>
              <a:t>それから、変わろうと決心しました。唯一自分のことを見てくれていた大人だったのに、裏切ってしまったという罪悪感から。そんなこともあって、「わかった。俺、施設で頑張る。」と約束してその日から教科書を開きました。</a:t>
            </a:r>
            <a:endParaRPr kumimoji="1" lang="ja-JP" altLang="en-US" sz="2400" dirty="0"/>
          </a:p>
        </p:txBody>
      </p:sp>
    </p:spTree>
    <p:extLst>
      <p:ext uri="{BB962C8B-B14F-4D97-AF65-F5344CB8AC3E}">
        <p14:creationId xmlns:p14="http://schemas.microsoft.com/office/powerpoint/2010/main" val="123604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olidFill>
                  <a:srgbClr val="000000"/>
                </a:solidFill>
              </a:rPr>
              <a:t>児童養護施設出身の</a:t>
            </a:r>
            <a:r>
              <a:rPr lang="ja-JP" altLang="en-US" smtClean="0">
                <a:solidFill>
                  <a:srgbClr val="000000"/>
                </a:solidFill>
              </a:rPr>
              <a:t>教師５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一般家庭で育ったら出会うことがなかったいろいろな人に出会うことができた</a:t>
            </a:r>
          </a:p>
          <a:p>
            <a:r>
              <a:rPr lang="ja-JP" altLang="en-US" dirty="0" smtClean="0"/>
              <a:t>多くの人に</a:t>
            </a:r>
            <a:r>
              <a:rPr lang="ja-JP" altLang="en-US" dirty="0"/>
              <a:t>支えられた</a:t>
            </a:r>
            <a:r>
              <a:rPr lang="ja-JP" altLang="en-US" dirty="0" smtClean="0"/>
              <a:t>。</a:t>
            </a:r>
          </a:p>
          <a:p>
            <a:r>
              <a:rPr kumimoji="1" lang="ja-JP" altLang="en-US" dirty="0" smtClean="0"/>
              <a:t>施設の職員</a:t>
            </a:r>
          </a:p>
          <a:p>
            <a:r>
              <a:rPr lang="ja-JP" altLang="en-US" dirty="0" smtClean="0"/>
              <a:t>ＮＰＯの人たち</a:t>
            </a:r>
          </a:p>
          <a:p>
            <a:r>
              <a:rPr kumimoji="1" lang="ja-JP" altLang="en-US" dirty="0" smtClean="0"/>
              <a:t>「普通でいることが幸せ」</a:t>
            </a:r>
            <a:endParaRPr kumimoji="1" lang="ja-JP" altLang="en-US" dirty="0"/>
          </a:p>
        </p:txBody>
      </p:sp>
    </p:spTree>
    <p:extLst>
      <p:ext uri="{BB962C8B-B14F-4D97-AF65-F5344CB8AC3E}">
        <p14:creationId xmlns:p14="http://schemas.microsoft.com/office/powerpoint/2010/main" val="3030121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山地</a:t>
            </a:r>
            <a:r>
              <a:rPr lang="ja-JP" altLang="en-US" smtClean="0"/>
              <a:t>悠紀夫</a:t>
            </a:r>
            <a:r>
              <a:rPr kumimoji="1" lang="ja-JP" altLang="en-US" smtClean="0"/>
              <a:t>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「生まれてこなかった方がよかった」山地</a:t>
            </a:r>
          </a:p>
          <a:p>
            <a:r>
              <a:rPr lang="ja-JP" altLang="en-US" dirty="0"/>
              <a:t>父親はパチンコ店勤務、暴力的で早く死亡</a:t>
            </a:r>
          </a:p>
          <a:p>
            <a:r>
              <a:rPr lang="ja-JP" altLang="en-US" dirty="0"/>
              <a:t>母子家庭、母親は働いているが多額の借金</a:t>
            </a:r>
          </a:p>
          <a:p>
            <a:pPr lvl="1"/>
            <a:r>
              <a:rPr lang="ja-JP" altLang="en-US" dirty="0"/>
              <a:t>悠紀夫</a:t>
            </a:r>
            <a:r>
              <a:rPr lang="ja-JP" altLang="en-US" dirty="0" smtClean="0"/>
              <a:t>の金使い込み、彼女</a:t>
            </a:r>
            <a:r>
              <a:rPr lang="ja-JP" altLang="en-US" dirty="0"/>
              <a:t>との交際に</a:t>
            </a:r>
            <a:r>
              <a:rPr lang="ja-JP" altLang="en-US" dirty="0" smtClean="0"/>
              <a:t>介入</a:t>
            </a:r>
            <a:endParaRPr lang="ja-JP" altLang="en-US" dirty="0"/>
          </a:p>
          <a:p>
            <a:pPr lvl="1"/>
            <a:r>
              <a:rPr lang="ja-JP" altLang="en-US" dirty="0" smtClean="0"/>
              <a:t>１６歳で母を殺害、少年院経てパチンコ店に勤務</a:t>
            </a:r>
          </a:p>
          <a:p>
            <a:pPr lvl="1"/>
            <a:r>
              <a:rPr kumimoji="1" lang="ja-JP" altLang="en-US" dirty="0" smtClean="0"/>
              <a:t>２２歳で姉妹を殺害</a:t>
            </a:r>
          </a:p>
          <a:p>
            <a:pPr lvl="1"/>
            <a:r>
              <a:rPr lang="ja-JP" altLang="en-US" dirty="0" smtClean="0"/>
              <a:t>裁判</a:t>
            </a:r>
            <a:r>
              <a:rPr lang="ja-JP" altLang="en-US" dirty="0"/>
              <a:t>で</a:t>
            </a:r>
            <a:r>
              <a:rPr lang="ja-JP" altLang="en-US" dirty="0" smtClean="0"/>
              <a:t>は犯罪事実を認めた</a:t>
            </a:r>
            <a:r>
              <a:rPr lang="ja-JP" altLang="en-US" dirty="0"/>
              <a:t>が</a:t>
            </a:r>
            <a:r>
              <a:rPr lang="ja-JP" altLang="en-US" dirty="0" smtClean="0"/>
              <a:t>、一切の反省を</a:t>
            </a:r>
            <a:r>
              <a:rPr lang="ja-JP" altLang="en-US" dirty="0"/>
              <a:t>見せず</a:t>
            </a:r>
            <a:r>
              <a:rPr lang="ja-JP" altLang="en-US" dirty="0" smtClean="0"/>
              <a:t>、死刑を求め、控訴せず執行希望</a:t>
            </a:r>
          </a:p>
          <a:p>
            <a:r>
              <a:rPr lang="ja-JP" altLang="en-US" dirty="0" smtClean="0"/>
              <a:t>アスペルガーだった</a:t>
            </a:r>
            <a:r>
              <a:rPr lang="ja-JP" altLang="en-US" dirty="0"/>
              <a:t>のか</a:t>
            </a:r>
            <a:endParaRPr lang="ja-JP" altLang="en-US" dirty="0" smtClean="0"/>
          </a:p>
          <a:p>
            <a:pPr lvl="1">
              <a:buNone/>
            </a:pPr>
            <a:endParaRPr kumimoji="1" lang="ja-JP" altLang="en-US" dirty="0" smtClean="0"/>
          </a:p>
          <a:p>
            <a:endParaRPr kumimoji="1" lang="ja-JP" altLang="en-US" dirty="0"/>
          </a:p>
        </p:txBody>
      </p:sp>
    </p:spTree>
    <p:extLst>
      <p:ext uri="{BB962C8B-B14F-4D97-AF65-F5344CB8AC3E}">
        <p14:creationId xmlns:p14="http://schemas.microsoft.com/office/powerpoint/2010/main" val="172405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考えるべきこと</a:t>
            </a:r>
          </a:p>
        </p:txBody>
      </p:sp>
      <p:sp>
        <p:nvSpPr>
          <p:cNvPr id="3075" name="Rectangle 3"/>
          <p:cNvSpPr>
            <a:spLocks noGrp="1" noChangeArrowheads="1"/>
          </p:cNvSpPr>
          <p:nvPr>
            <p:ph type="body" idx="1"/>
          </p:nvPr>
        </p:nvSpPr>
        <p:spPr/>
        <p:txBody>
          <a:bodyPr/>
          <a:lstStyle/>
          <a:p>
            <a:r>
              <a:rPr lang="ja-JP" altLang="en-US" dirty="0" smtClean="0"/>
              <a:t>犯人の少年</a:t>
            </a:r>
            <a:r>
              <a:rPr lang="ja-JP" altLang="en-US" dirty="0"/>
              <a:t>たち</a:t>
            </a:r>
            <a:r>
              <a:rPr lang="ja-JP" altLang="en-US" dirty="0" smtClean="0"/>
              <a:t>と施設で育って教師</a:t>
            </a:r>
            <a:r>
              <a:rPr lang="ja-JP" altLang="en-US" dirty="0"/>
              <a:t>に</a:t>
            </a:r>
            <a:r>
              <a:rPr lang="ja-JP" altLang="en-US" dirty="0" smtClean="0"/>
              <a:t>なった人</a:t>
            </a:r>
            <a:r>
              <a:rPr lang="ja-JP" altLang="en-US" dirty="0"/>
              <a:t>は</a:t>
            </a:r>
            <a:r>
              <a:rPr lang="ja-JP" altLang="en-US" dirty="0" smtClean="0"/>
              <a:t>、</a:t>
            </a:r>
            <a:r>
              <a:rPr lang="ja-JP" altLang="en-US" dirty="0"/>
              <a:t>何</a:t>
            </a:r>
            <a:r>
              <a:rPr lang="ja-JP" altLang="en-US" dirty="0" smtClean="0"/>
              <a:t>が違った</a:t>
            </a:r>
            <a:r>
              <a:rPr lang="ja-JP" altLang="en-US" dirty="0"/>
              <a:t>のか</a:t>
            </a:r>
          </a:p>
          <a:p>
            <a:r>
              <a:rPr lang="ja-JP" altLang="en-US" dirty="0" smtClean="0"/>
              <a:t>認識と通報　</a:t>
            </a:r>
          </a:p>
          <a:p>
            <a:pPr lvl="1"/>
            <a:r>
              <a:rPr lang="ja-JP" altLang="en-US" dirty="0" smtClean="0"/>
              <a:t>正確に知る仲間・異常を感知していた近隣住民・知らなかった親（ｃｆ　ヴェンロー事件）</a:t>
            </a:r>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dirty="0" smtClean="0"/>
              <a:t>川崎事件</a:t>
            </a:r>
            <a:r>
              <a:rPr lang="ja-JP" altLang="en-US" dirty="0"/>
              <a:t>経過</a:t>
            </a:r>
            <a:r>
              <a:rPr lang="en-US" altLang="ja-JP" dirty="0" smtClean="0"/>
              <a:t>1</a:t>
            </a:r>
            <a:endParaRPr lang="ja-JP" altLang="en-US" dirty="0" smtClean="0"/>
          </a:p>
        </p:txBody>
      </p:sp>
      <p:sp>
        <p:nvSpPr>
          <p:cNvPr id="8195" name="コンテンツ プレースホルダー 2"/>
          <p:cNvSpPr>
            <a:spLocks noGrp="1"/>
          </p:cNvSpPr>
          <p:nvPr>
            <p:ph idx="1"/>
          </p:nvPr>
        </p:nvSpPr>
        <p:spPr/>
        <p:txBody>
          <a:bodyPr/>
          <a:lstStyle/>
          <a:p>
            <a:r>
              <a:rPr lang="en-US" altLang="ja-JP" smtClean="0"/>
              <a:t>5-12</a:t>
            </a:r>
            <a:r>
              <a:rPr lang="ja-JP" altLang="en-US" smtClean="0"/>
              <a:t>歳、島根県の離島で生活</a:t>
            </a:r>
            <a:r>
              <a:rPr lang="en-US" altLang="ja-JP" smtClean="0"/>
              <a:t>(</a:t>
            </a:r>
            <a:r>
              <a:rPr lang="ja-JP" altLang="en-US" smtClean="0"/>
              <a:t>子ども</a:t>
            </a:r>
            <a:r>
              <a:rPr lang="en-US" altLang="ja-JP" smtClean="0"/>
              <a:t>5</a:t>
            </a:r>
            <a:r>
              <a:rPr lang="ja-JP" altLang="en-US" smtClean="0"/>
              <a:t>人</a:t>
            </a:r>
            <a:r>
              <a:rPr lang="en-US" altLang="ja-JP" smtClean="0"/>
              <a:t>)</a:t>
            </a:r>
            <a:endParaRPr lang="ja-JP" altLang="en-US" smtClean="0"/>
          </a:p>
          <a:p>
            <a:r>
              <a:rPr lang="en-US" altLang="ja-JP" smtClean="0"/>
              <a:t>2013.9</a:t>
            </a:r>
            <a:r>
              <a:rPr lang="ja-JP" altLang="en-US" smtClean="0"/>
              <a:t> に転校</a:t>
            </a:r>
            <a:r>
              <a:rPr lang="en-US" altLang="ja-JP" smtClean="0"/>
              <a:t>(</a:t>
            </a:r>
            <a:r>
              <a:rPr lang="ja-JP" altLang="en-US" smtClean="0"/>
              <a:t>離婚して母親の実家近くに</a:t>
            </a:r>
            <a:r>
              <a:rPr lang="en-US" altLang="ja-JP" smtClean="0"/>
              <a:t>)</a:t>
            </a:r>
            <a:endParaRPr lang="ja-JP" altLang="en-US" smtClean="0"/>
          </a:p>
          <a:p>
            <a:r>
              <a:rPr lang="en-US" altLang="ja-JP" smtClean="0"/>
              <a:t>2014</a:t>
            </a:r>
            <a:r>
              <a:rPr lang="ja-JP" altLang="en-US" smtClean="0"/>
              <a:t>夏 所属のバスケ部に来なくなり、校外で遊ぶように。</a:t>
            </a:r>
          </a:p>
          <a:p>
            <a:r>
              <a:rPr lang="ja-JP" altLang="en-US" smtClean="0"/>
              <a:t>顔にパンダのようなあざ</a:t>
            </a:r>
            <a:r>
              <a:rPr lang="en-US" altLang="ja-JP" smtClean="0"/>
              <a:t>(SOS</a:t>
            </a:r>
            <a:r>
              <a:rPr lang="ja-JP" altLang="en-US" smtClean="0"/>
              <a:t>は何度か</a:t>
            </a:r>
            <a:r>
              <a:rPr lang="en-US" altLang="ja-JP" smtClean="0"/>
              <a:t>)</a:t>
            </a:r>
            <a:r>
              <a:rPr lang="ja-JP" altLang="en-US" smtClean="0"/>
              <a:t>前のグループに打ち明け、漏れて暴行。当日は友人と</a:t>
            </a:r>
            <a:r>
              <a:rPr lang="en-US" altLang="ja-JP" smtClean="0"/>
              <a:t>line</a:t>
            </a:r>
            <a:r>
              <a:rPr lang="ja-JP" altLang="en-US" smtClean="0"/>
              <a:t>で会う約束。</a:t>
            </a:r>
            <a:r>
              <a:rPr lang="en-US" altLang="ja-JP" smtClean="0"/>
              <a:t>18</a:t>
            </a:r>
            <a:r>
              <a:rPr lang="ja-JP" altLang="en-US" smtClean="0"/>
              <a:t>歳少年がいることを知らずに会った。少年は飲酒</a:t>
            </a:r>
          </a:p>
        </p:txBody>
      </p:sp>
    </p:spTree>
    <p:extLst>
      <p:ext uri="{BB962C8B-B14F-4D97-AF65-F5344CB8AC3E}">
        <p14:creationId xmlns:p14="http://schemas.microsoft.com/office/powerpoint/2010/main" val="337458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dirty="0" smtClean="0"/>
              <a:t>川崎事件経過２</a:t>
            </a:r>
          </a:p>
        </p:txBody>
      </p:sp>
      <p:sp>
        <p:nvSpPr>
          <p:cNvPr id="7171" name="コンテンツ プレースホルダー 2"/>
          <p:cNvSpPr>
            <a:spLocks noGrp="1"/>
          </p:cNvSpPr>
          <p:nvPr>
            <p:ph idx="1"/>
          </p:nvPr>
        </p:nvSpPr>
        <p:spPr/>
        <p:txBody>
          <a:bodyPr/>
          <a:lstStyle/>
          <a:p>
            <a:pPr eaLnBrk="1" hangingPunct="1"/>
            <a:r>
              <a:rPr lang="en-US" altLang="ja-JP" smtClean="0"/>
              <a:t>2.20</a:t>
            </a:r>
            <a:r>
              <a:rPr lang="ja-JP" altLang="en-US" smtClean="0"/>
              <a:t> 川崎多摩川河川敷で上村君遺体発見</a:t>
            </a:r>
          </a:p>
          <a:p>
            <a:pPr eaLnBrk="1" hangingPunct="1"/>
            <a:r>
              <a:rPr lang="ja-JP" altLang="en-US" smtClean="0"/>
              <a:t>犯人らしい数名が防犯カメラに</a:t>
            </a:r>
          </a:p>
          <a:p>
            <a:pPr eaLnBrk="1" hangingPunct="1"/>
            <a:r>
              <a:rPr lang="ja-JP" altLang="en-US" smtClean="0"/>
              <a:t>目撃情報がさかんにメディアに</a:t>
            </a:r>
          </a:p>
          <a:p>
            <a:pPr eaLnBrk="1" hangingPunct="1"/>
            <a:r>
              <a:rPr lang="en-US" altLang="ja-JP" smtClean="0"/>
              <a:t>2.27</a:t>
            </a:r>
            <a:r>
              <a:rPr lang="ja-JP" altLang="en-US" smtClean="0"/>
              <a:t> </a:t>
            </a:r>
            <a:r>
              <a:rPr lang="en-US" altLang="ja-JP" smtClean="0"/>
              <a:t>18</a:t>
            </a:r>
            <a:r>
              <a:rPr lang="ja-JP" altLang="en-US" smtClean="0"/>
              <a:t>歳少年逮捕、他に</a:t>
            </a:r>
            <a:r>
              <a:rPr lang="en-US" altLang="ja-JP" smtClean="0"/>
              <a:t>2</a:t>
            </a:r>
            <a:r>
              <a:rPr lang="ja-JP" altLang="en-US" smtClean="0"/>
              <a:t>人聴取→逮捕</a:t>
            </a:r>
          </a:p>
          <a:p>
            <a:pPr eaLnBrk="1" hangingPunct="1"/>
            <a:r>
              <a:rPr lang="en-US" altLang="ja-JP" smtClean="0"/>
              <a:t>3</a:t>
            </a:r>
            <a:r>
              <a:rPr lang="ja-JP" altLang="en-US" smtClean="0"/>
              <a:t>人は互いになすりつけ、しばらく真相語らず</a:t>
            </a:r>
          </a:p>
          <a:p>
            <a:pPr eaLnBrk="1" hangingPunct="1"/>
            <a:r>
              <a:rPr lang="en-US" altLang="ja-JP" smtClean="0"/>
              <a:t>2.27</a:t>
            </a:r>
            <a:r>
              <a:rPr lang="ja-JP" altLang="en-US" smtClean="0"/>
              <a:t> 文部科学省、全国に緊急調査実施</a:t>
            </a:r>
          </a:p>
          <a:p>
            <a:pPr eaLnBrk="1" hangingPunct="1"/>
            <a:r>
              <a:rPr lang="en-US" altLang="ja-JP" smtClean="0"/>
              <a:t>3.3</a:t>
            </a:r>
            <a:r>
              <a:rPr lang="ja-JP" altLang="en-US" smtClean="0"/>
              <a:t> 市教委、学校警察連携制度</a:t>
            </a:r>
            <a:r>
              <a:rPr lang="en-US" altLang="ja-JP" smtClean="0"/>
              <a:t>(</a:t>
            </a:r>
            <a:r>
              <a:rPr lang="ja-JP" altLang="en-US" smtClean="0"/>
              <a:t>個人情報も</a:t>
            </a:r>
            <a:r>
              <a:rPr lang="en-US" altLang="ja-JP" smtClean="0"/>
              <a:t>)</a:t>
            </a:r>
            <a:endParaRPr lang="ja-JP" altLang="en-US" smtClean="0"/>
          </a:p>
          <a:p>
            <a:pPr eaLnBrk="1" hangingPunct="1"/>
            <a:r>
              <a:rPr lang="en-US" altLang="ja-JP" smtClean="0"/>
              <a:t>3.6</a:t>
            </a:r>
            <a:r>
              <a:rPr lang="ja-JP" altLang="en-US" smtClean="0"/>
              <a:t> 市ダイヤル</a:t>
            </a:r>
            <a:r>
              <a:rPr lang="en-US" altLang="ja-JP" smtClean="0"/>
              <a:t>SOS</a:t>
            </a:r>
            <a:r>
              <a:rPr lang="ja-JP" altLang="en-US" smtClean="0"/>
              <a:t>開設</a:t>
            </a:r>
          </a:p>
          <a:p>
            <a:pPr eaLnBrk="1" hangingPunct="1"/>
            <a:r>
              <a:rPr lang="en-US" altLang="ja-JP" smtClean="0"/>
              <a:t>4.6</a:t>
            </a:r>
            <a:r>
              <a:rPr lang="ja-JP" altLang="en-US" smtClean="0"/>
              <a:t> 横浜家裁で審判</a:t>
            </a:r>
          </a:p>
          <a:p>
            <a:pPr eaLnBrk="1" hangingPunct="1"/>
            <a:endParaRPr lang="ja-JP" altLang="en-US" smtClean="0"/>
          </a:p>
        </p:txBody>
      </p:sp>
    </p:spTree>
    <p:extLst>
      <p:ext uri="{BB962C8B-B14F-4D97-AF65-F5344CB8AC3E}">
        <p14:creationId xmlns:p14="http://schemas.microsoft.com/office/powerpoint/2010/main" val="411113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dirty="0" smtClean="0"/>
              <a:t>加害者は</a:t>
            </a:r>
          </a:p>
        </p:txBody>
      </p:sp>
      <p:sp>
        <p:nvSpPr>
          <p:cNvPr id="10243" name="コンテンツ プレースホルダー 2"/>
          <p:cNvSpPr>
            <a:spLocks noGrp="1"/>
          </p:cNvSpPr>
          <p:nvPr>
            <p:ph idx="1"/>
          </p:nvPr>
        </p:nvSpPr>
        <p:spPr/>
        <p:txBody>
          <a:bodyPr/>
          <a:lstStyle/>
          <a:p>
            <a:r>
              <a:rPr lang="en-US" altLang="ja-JP" dirty="0" smtClean="0"/>
              <a:t>18</a:t>
            </a:r>
            <a:r>
              <a:rPr lang="ja-JP" altLang="en-US" dirty="0" smtClean="0"/>
              <a:t>歳少年</a:t>
            </a:r>
          </a:p>
          <a:p>
            <a:pPr lvl="1"/>
            <a:r>
              <a:rPr lang="ja-JP" altLang="en-US" dirty="0" smtClean="0"/>
              <a:t>飲酒で凶暴になる性格</a:t>
            </a:r>
          </a:p>
          <a:p>
            <a:pPr lvl="1"/>
            <a:r>
              <a:rPr lang="ja-JP" altLang="en-US" dirty="0" smtClean="0"/>
              <a:t>母親が外国人</a:t>
            </a:r>
            <a:r>
              <a:rPr lang="en-US" altLang="ja-JP" dirty="0" smtClean="0"/>
              <a:t>(</a:t>
            </a:r>
            <a:r>
              <a:rPr lang="ja-JP" altLang="en-US" dirty="0" smtClean="0"/>
              <a:t>イケメンで目立つ存在</a:t>
            </a:r>
            <a:r>
              <a:rPr lang="en-US" altLang="ja-JP" dirty="0" smtClean="0"/>
              <a:t>)</a:t>
            </a:r>
            <a:endParaRPr lang="ja-JP" altLang="en-US" dirty="0" smtClean="0"/>
          </a:p>
          <a:p>
            <a:pPr lvl="1"/>
            <a:r>
              <a:rPr lang="ja-JP" altLang="en-US" dirty="0" smtClean="0"/>
              <a:t>小学校ではおとなしく、ダンス教室</a:t>
            </a:r>
            <a:r>
              <a:rPr lang="en-US" altLang="ja-JP" dirty="0" smtClean="0"/>
              <a:t>(</a:t>
            </a:r>
            <a:r>
              <a:rPr lang="ja-JP" altLang="en-US" dirty="0" smtClean="0"/>
              <a:t>母親講師</a:t>
            </a:r>
            <a:r>
              <a:rPr lang="en-US" altLang="ja-JP" dirty="0" smtClean="0"/>
              <a:t>)</a:t>
            </a:r>
            <a:endParaRPr lang="ja-JP" altLang="en-US" dirty="0" smtClean="0"/>
          </a:p>
          <a:p>
            <a:pPr lvl="1"/>
            <a:r>
              <a:rPr lang="ja-JP" altLang="en-US" dirty="0" smtClean="0"/>
              <a:t>中学で変貌、たばこ、欠席。</a:t>
            </a:r>
          </a:p>
          <a:p>
            <a:pPr lvl="1"/>
            <a:r>
              <a:rPr lang="ja-JP" altLang="en-US" dirty="0" smtClean="0"/>
              <a:t>年下を引き連れてゲーム等</a:t>
            </a:r>
          </a:p>
          <a:p>
            <a:pPr lvl="1"/>
            <a:r>
              <a:rPr lang="ja-JP" altLang="en-US" dirty="0" smtClean="0"/>
              <a:t>高校は中退</a:t>
            </a:r>
          </a:p>
          <a:p>
            <a:pPr lvl="1"/>
            <a:r>
              <a:rPr lang="ja-JP" altLang="en-US" dirty="0" smtClean="0"/>
              <a:t>実は弱かった</a:t>
            </a:r>
            <a:r>
              <a:rPr lang="ja-JP" altLang="en-US" dirty="0"/>
              <a:t>とも</a:t>
            </a:r>
            <a:endParaRPr lang="ja-JP" altLang="en-US" dirty="0" smtClean="0"/>
          </a:p>
        </p:txBody>
      </p:sp>
    </p:spTree>
    <p:extLst>
      <p:ext uri="{BB962C8B-B14F-4D97-AF65-F5344CB8AC3E}">
        <p14:creationId xmlns:p14="http://schemas.microsoft.com/office/powerpoint/2010/main" val="308455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dirty="0" smtClean="0"/>
              <a:t>川崎事件問題</a:t>
            </a:r>
          </a:p>
        </p:txBody>
      </p:sp>
      <p:sp>
        <p:nvSpPr>
          <p:cNvPr id="9219" name="コンテンツ プレースホルダー 2"/>
          <p:cNvSpPr>
            <a:spLocks noGrp="1"/>
          </p:cNvSpPr>
          <p:nvPr>
            <p:ph idx="1"/>
          </p:nvPr>
        </p:nvSpPr>
        <p:spPr/>
        <p:txBody>
          <a:bodyPr/>
          <a:lstStyle/>
          <a:p>
            <a:r>
              <a:rPr lang="en-US" altLang="ja-JP" dirty="0" smtClean="0"/>
              <a:t>2015.1</a:t>
            </a:r>
            <a:r>
              <a:rPr lang="ja-JP" altLang="en-US" dirty="0" smtClean="0"/>
              <a:t> 不登校 担任は</a:t>
            </a:r>
            <a:r>
              <a:rPr lang="en-US" altLang="ja-JP" dirty="0" smtClean="0"/>
              <a:t>34</a:t>
            </a:r>
            <a:r>
              <a:rPr lang="ja-JP" altLang="en-US" dirty="0" smtClean="0"/>
              <a:t>回電話、</a:t>
            </a:r>
            <a:r>
              <a:rPr lang="en-US" altLang="ja-JP" dirty="0" smtClean="0"/>
              <a:t>5</a:t>
            </a:r>
            <a:r>
              <a:rPr lang="ja-JP" altLang="en-US" dirty="0" smtClean="0"/>
              <a:t>回家庭訪問 スクール・ソーシャル・ワーカー活用されず</a:t>
            </a:r>
          </a:p>
          <a:p>
            <a:r>
              <a:rPr lang="ja-JP" altLang="en-US" dirty="0" smtClean="0"/>
              <a:t>スクールカウンセラーが常駐 相談なかった</a:t>
            </a:r>
            <a:r>
              <a:rPr lang="en-US" altLang="ja-JP" dirty="0" smtClean="0"/>
              <a:t>?</a:t>
            </a:r>
            <a:endParaRPr lang="ja-JP" altLang="en-US" dirty="0" smtClean="0"/>
          </a:p>
          <a:p>
            <a:r>
              <a:rPr lang="ja-JP" altLang="en-US" dirty="0" smtClean="0"/>
              <a:t>警察の電話対応（上村君の以前の仲間達が少年宅に押しかけ、少年家族が１１０番。警官が駆けつけ、少年のスマホで上村君に電話し、暴行を否定する話で、事件性なしと判断）</a:t>
            </a:r>
          </a:p>
          <a:p>
            <a:r>
              <a:rPr lang="ja-JP" altLang="en-US" dirty="0" smtClean="0"/>
              <a:t>ネット上での犯人探し</a:t>
            </a:r>
            <a:r>
              <a:rPr lang="en-US" altLang="ja-JP" dirty="0" smtClean="0"/>
              <a:t>(</a:t>
            </a:r>
            <a:r>
              <a:rPr lang="ja-JP" altLang="en-US" dirty="0" smtClean="0"/>
              <a:t>少年宅の中継動画も</a:t>
            </a:r>
            <a:r>
              <a:rPr lang="en-US" altLang="ja-JP" dirty="0" smtClean="0"/>
              <a:t>)</a:t>
            </a:r>
            <a:endParaRPr lang="ja-JP" altLang="en-US" dirty="0" smtClean="0"/>
          </a:p>
          <a:p>
            <a:endParaRPr lang="ja-JP" altLang="en-US" dirty="0" smtClean="0"/>
          </a:p>
        </p:txBody>
      </p:sp>
    </p:spTree>
    <p:extLst>
      <p:ext uri="{BB962C8B-B14F-4D97-AF65-F5344CB8AC3E}">
        <p14:creationId xmlns:p14="http://schemas.microsoft.com/office/powerpoint/2010/main" val="355560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女子高校生監禁殺害事件概要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１９８８年１１月　バイトから夜帰宅途中の女子高校生（３年生）が、自転車でぶつけられ（Ｂの役割）、助けと見せかけたＡがバイクに乗せてラブホテルに。その後Ｃの部屋につれていって、４０日間監禁、強姦・暴行を繰り返して死亡させた、死体をドラム缶にコンクリート詰めして遺棄。別件の婦女暴行事件での逮捕時に自白して発覚。</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事件が与えた衝撃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非人間的な残虐さ</a:t>
            </a:r>
          </a:p>
          <a:p>
            <a:r>
              <a:rPr lang="ja-JP" altLang="en-US" dirty="0" smtClean="0"/>
              <a:t>両親の在宅している家での４０日もの監禁</a:t>
            </a:r>
          </a:p>
          <a:p>
            <a:r>
              <a:rPr kumimoji="1" lang="ja-JP" altLang="en-US" dirty="0" smtClean="0"/>
              <a:t>その事実を知らなかったとする両親</a:t>
            </a:r>
          </a:p>
          <a:p>
            <a:r>
              <a:rPr lang="ja-JP" altLang="en-US" dirty="0" smtClean="0"/>
              <a:t>異常を知りながら通報することのない近所</a:t>
            </a:r>
          </a:p>
          <a:p>
            <a:r>
              <a:rPr kumimoji="1" lang="ja-JP" altLang="en-US" dirty="0" smtClean="0"/>
              <a:t>２０名以上もの共犯の少年たちと、噂で知る１００名の少年の存在。</a:t>
            </a:r>
          </a:p>
          <a:p>
            <a:r>
              <a:rPr lang="ja-JP" altLang="en-US" dirty="0" smtClean="0"/>
              <a:t>常軌を逸したメディアの報道</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全員が崩壊家庭・高校中退</a:t>
            </a:r>
          </a:p>
          <a:p>
            <a:r>
              <a:rPr lang="ja-JP" altLang="en-US" dirty="0" smtClean="0"/>
              <a:t>Ａ</a:t>
            </a:r>
            <a:r>
              <a:rPr lang="ja-JP" altLang="en-US" dirty="0"/>
              <a:t>　</a:t>
            </a:r>
            <a:r>
              <a:rPr lang="ja-JP" altLang="en-US" dirty="0" smtClean="0"/>
              <a:t>父親愛人宅・母親ピアノ教師</a:t>
            </a:r>
          </a:p>
          <a:p>
            <a:pPr lvl="1"/>
            <a:r>
              <a:rPr lang="ja-JP" altLang="en-US" dirty="0" smtClean="0"/>
              <a:t>小学校　大金をＡに。</a:t>
            </a:r>
            <a:r>
              <a:rPr kumimoji="1" lang="ja-JP" altLang="en-US" dirty="0" smtClean="0"/>
              <a:t>小学校から荒れ（愛情不足）　</a:t>
            </a:r>
          </a:p>
          <a:p>
            <a:pPr lvl="1"/>
            <a:r>
              <a:rPr kumimoji="1" lang="ja-JP" altLang="en-US" dirty="0" smtClean="0"/>
              <a:t>中学時代柔道選手（都大会２位）　</a:t>
            </a:r>
          </a:p>
          <a:p>
            <a:pPr lvl="1"/>
            <a:r>
              <a:rPr lang="ja-JP" altLang="en-US" dirty="0" smtClean="0"/>
              <a:t>柔道で進学。</a:t>
            </a:r>
            <a:r>
              <a:rPr kumimoji="1" lang="ja-JP" altLang="en-US" dirty="0" smtClean="0"/>
              <a:t>高校しごきで退学　</a:t>
            </a:r>
          </a:p>
          <a:p>
            <a:r>
              <a:rPr kumimoji="1" lang="ja-JP" altLang="en-US" dirty="0" smtClean="0"/>
              <a:t>暴力団の下部　事件の首謀者</a:t>
            </a:r>
          </a:p>
          <a:p>
            <a:r>
              <a:rPr lang="ja-JP" altLang="en-US" dirty="0" smtClean="0"/>
              <a:t>出所後、働いていたが前科が知られ解雇</a:t>
            </a:r>
            <a:endParaRPr kumimoji="1" lang="ja-JP" altLang="en-US" dirty="0" smtClean="0"/>
          </a:p>
          <a:p>
            <a:r>
              <a:rPr kumimoji="1" lang="ja-JP" altLang="en-US" dirty="0" err="1" smtClean="0"/>
              <a:t>おれおれ</a:t>
            </a:r>
            <a:r>
              <a:rPr kumimoji="1" lang="ja-JP" altLang="en-US" dirty="0" smtClean="0"/>
              <a:t>詐欺で逮捕（不起訴）</a:t>
            </a:r>
          </a:p>
          <a:p>
            <a:pPr>
              <a:buNone/>
            </a:pPr>
            <a:endParaRPr kumimoji="1" lang="ja-JP" altLang="en-US" dirty="0" smtClean="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471</TotalTime>
  <Words>1023</Words>
  <Application>Microsoft Office PowerPoint</Application>
  <PresentationFormat>画面に合わせる (4:3)</PresentationFormat>
  <Paragraphs>121</Paragraphs>
  <Slides>20</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20</vt:i4>
      </vt:variant>
    </vt:vector>
  </HeadingPairs>
  <TitlesOfParts>
    <vt:vector size="23" baseType="lpstr">
      <vt:lpstr>ＭＳ Ｐゴシック</vt:lpstr>
      <vt:lpstr>Arial</vt:lpstr>
      <vt:lpstr>標準デザイン</vt:lpstr>
      <vt:lpstr>女子高校生監禁殺人事件</vt:lpstr>
      <vt:lpstr>山地悠紀夫１</vt:lpstr>
      <vt:lpstr>川崎事件経過1</vt:lpstr>
      <vt:lpstr>川崎事件経過２</vt:lpstr>
      <vt:lpstr>加害者は</vt:lpstr>
      <vt:lpstr>川崎事件問題</vt:lpstr>
      <vt:lpstr>女子高校生監禁殺害事件概要</vt:lpstr>
      <vt:lpstr>事件が与えた衝撃</vt:lpstr>
      <vt:lpstr>少年たち</vt:lpstr>
      <vt:lpstr>少年たち２</vt:lpstr>
      <vt:lpstr>少年たち３</vt:lpstr>
      <vt:lpstr>学校</vt:lpstr>
      <vt:lpstr>地域</vt:lpstr>
      <vt:lpstr>児童養護施設出身の教師１</vt:lpstr>
      <vt:lpstr>PowerPoint プレゼンテーション</vt:lpstr>
      <vt:lpstr>児童養護施設出身の教師２</vt:lpstr>
      <vt:lpstr>児童養護施設出身の教師３</vt:lpstr>
      <vt:lpstr>児童養護施設出身の教師４</vt:lpstr>
      <vt:lpstr>児童養護施設出身の教師５</vt:lpstr>
      <vt:lpstr>考えるべきこと</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女子高校生監禁殺人事件</dc:title>
  <dc:creator>wakei</dc:creator>
  <cp:lastModifiedBy>wakei</cp:lastModifiedBy>
  <cp:revision>39</cp:revision>
  <dcterms:created xsi:type="dcterms:W3CDTF">2011-06-02T23:26:57Z</dcterms:created>
  <dcterms:modified xsi:type="dcterms:W3CDTF">2017-05-24T11:13:09Z</dcterms:modified>
</cp:coreProperties>
</file>