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65" r:id="rId5"/>
    <p:sldId id="266" r:id="rId6"/>
    <p:sldId id="268" r:id="rId7"/>
    <p:sldId id="269" r:id="rId8"/>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02" y="-9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68F4DD9C-E310-48E4-B648-F59B0EEF4B93}" type="slidenum">
              <a:rPr lang="en-US" altLang="ja-JP"/>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19173D6C-E1DA-4E98-808D-56AC9BFCC451}" type="slidenum">
              <a:rPr lang="en-US" altLang="ja-JP"/>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74CC9123-D6C1-47E2-A79B-62BBE4AC3DD1}" type="slidenum">
              <a:rPr lang="en-US" altLang="ja-JP"/>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C7F78155-A8C3-4CC6-9F0D-98AA445F51AE}" type="slidenum">
              <a:rPr lang="en-US" altLang="ja-JP"/>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65D22C31-7D76-4A81-9B9C-8F2F0D89E37F}" type="slidenum">
              <a:rPr lang="en-US" altLang="ja-JP"/>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B08132E6-DD82-4C09-901E-F20CBE2D59F7}" type="slidenum">
              <a:rPr lang="en-US" altLang="ja-JP"/>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C7405683-DDB5-4947-B428-F8A664426BAF}" type="slidenum">
              <a:rPr lang="en-US" altLang="ja-JP"/>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E8DD314A-824A-416D-AAE9-00092318A354}" type="slidenum">
              <a:rPr lang="en-US" altLang="ja-JP"/>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35BDC57D-B314-4969-8A4D-7F6612AAF790}" type="slidenum">
              <a:rPr lang="en-US" altLang="ja-JP"/>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6272370F-30F0-493E-AB3C-F1806CBE4619}" type="slidenum">
              <a:rPr lang="en-US" altLang="ja-JP"/>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9BCE2417-BF77-49B7-82FF-8716E66F4582}" type="slidenum">
              <a:rPr lang="en-US" altLang="ja-JP"/>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FE317B8-0D3F-4978-AE18-CA59A22EA038}" type="slidenum">
              <a:rPr lang="en-US" altLang="ja-JP"/>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ＭＳ Ｐゴシック" charset="-128"/>
        </a:defRPr>
      </a:lvl2pPr>
      <a:lvl3pPr algn="ctr" rtl="0" fontAlgn="base">
        <a:spcBef>
          <a:spcPct val="0"/>
        </a:spcBef>
        <a:spcAft>
          <a:spcPct val="0"/>
        </a:spcAft>
        <a:defRPr kumimoji="1" sz="4400">
          <a:solidFill>
            <a:schemeClr val="tx2"/>
          </a:solidFill>
          <a:latin typeface="Arial" charset="0"/>
          <a:ea typeface="ＭＳ Ｐゴシック" charset="-128"/>
        </a:defRPr>
      </a:lvl3pPr>
      <a:lvl4pPr algn="ctr" rtl="0" fontAlgn="base">
        <a:spcBef>
          <a:spcPct val="0"/>
        </a:spcBef>
        <a:spcAft>
          <a:spcPct val="0"/>
        </a:spcAft>
        <a:defRPr kumimoji="1" sz="4400">
          <a:solidFill>
            <a:schemeClr val="tx2"/>
          </a:solidFill>
          <a:latin typeface="Arial" charset="0"/>
          <a:ea typeface="ＭＳ Ｐゴシック" charset="-128"/>
        </a:defRPr>
      </a:lvl4pPr>
      <a:lvl5pPr algn="ctr" rtl="0" fontAlgn="base">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ja-JP" altLang="en-US"/>
              <a:t>生と死の自己決定権は？</a:t>
            </a:r>
          </a:p>
        </p:txBody>
      </p:sp>
      <p:sp>
        <p:nvSpPr>
          <p:cNvPr id="2051" name="Rectangle 3"/>
          <p:cNvSpPr>
            <a:spLocks noGrp="1" noChangeArrowheads="1"/>
          </p:cNvSpPr>
          <p:nvPr>
            <p:ph type="subTitle" idx="1"/>
          </p:nvPr>
        </p:nvSpPr>
        <p:spPr/>
        <p:txBody>
          <a:bodyPr/>
          <a:lstStyle/>
          <a:p>
            <a:r>
              <a:rPr lang="ja-JP" altLang="en-US"/>
              <a:t>寛容とＱＯＬ</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ja-JP" altLang="en-US" dirty="0" smtClean="0"/>
              <a:t>死は教育</a:t>
            </a:r>
            <a:r>
              <a:rPr lang="ja-JP" altLang="en-US" dirty="0"/>
              <a:t>の</a:t>
            </a:r>
            <a:r>
              <a:rPr lang="ja-JP" altLang="en-US" dirty="0" smtClean="0"/>
              <a:t>課題か</a:t>
            </a:r>
            <a:endParaRPr lang="ja-JP" altLang="en-US" dirty="0"/>
          </a:p>
        </p:txBody>
      </p:sp>
      <p:sp>
        <p:nvSpPr>
          <p:cNvPr id="16387" name="Rectangle 3"/>
          <p:cNvSpPr>
            <a:spLocks noGrp="1" noChangeArrowheads="1"/>
          </p:cNvSpPr>
          <p:nvPr>
            <p:ph type="body" idx="1"/>
          </p:nvPr>
        </p:nvSpPr>
        <p:spPr/>
        <p:txBody>
          <a:bodyPr/>
          <a:lstStyle/>
          <a:p>
            <a:r>
              <a:rPr lang="ja-JP" altLang="en-US" dirty="0" smtClean="0"/>
              <a:t>ふたつの見解</a:t>
            </a:r>
          </a:p>
          <a:p>
            <a:pPr lvl="1"/>
            <a:r>
              <a:rPr lang="ja-JP" altLang="en-US" dirty="0" smtClean="0"/>
              <a:t>生を教えることが大切</a:t>
            </a:r>
            <a:r>
              <a:rPr lang="ja-JP" altLang="en-US" dirty="0" smtClean="0"/>
              <a:t>で</a:t>
            </a:r>
            <a:r>
              <a:rPr lang="ja-JP" altLang="en-US" dirty="0" smtClean="0"/>
              <a:t>、死を通常の教育対象</a:t>
            </a:r>
            <a:r>
              <a:rPr lang="ja-JP" altLang="en-US" dirty="0" smtClean="0"/>
              <a:t>とすることは</a:t>
            </a:r>
            <a:r>
              <a:rPr lang="ja-JP" altLang="en-US" dirty="0" smtClean="0"/>
              <a:t>、かえってマイナス</a:t>
            </a:r>
          </a:p>
          <a:p>
            <a:pPr lvl="1"/>
            <a:r>
              <a:rPr lang="ja-JP" altLang="en-US" dirty="0" smtClean="0"/>
              <a:t>死は人生の到達</a:t>
            </a:r>
            <a:r>
              <a:rPr lang="ja-JP" altLang="en-US" dirty="0" smtClean="0"/>
              <a:t>なのだから</a:t>
            </a:r>
            <a:r>
              <a:rPr lang="ja-JP" altLang="en-US" dirty="0" smtClean="0"/>
              <a:t>、死の意味を考え</a:t>
            </a:r>
            <a:r>
              <a:rPr lang="ja-JP" altLang="en-US" dirty="0" smtClean="0"/>
              <a:t>ること</a:t>
            </a:r>
            <a:r>
              <a:rPr lang="ja-JP" altLang="en-US" dirty="0" smtClean="0"/>
              <a:t>で人生の意味を教えるべき</a:t>
            </a:r>
          </a:p>
          <a:p>
            <a:r>
              <a:rPr lang="ja-JP" altLang="en-US" dirty="0" smtClean="0"/>
              <a:t>身近に</a:t>
            </a:r>
            <a:r>
              <a:rPr lang="ja-JP" altLang="en-US" dirty="0"/>
              <a:t>起きた死</a:t>
            </a:r>
            <a:r>
              <a:rPr lang="ja-JP" altLang="en-US" dirty="0" smtClean="0"/>
              <a:t>をどう扱うか（友人・家族）</a:t>
            </a:r>
            <a:endParaRPr lang="ja-JP" altLang="en-US" dirty="0"/>
          </a:p>
          <a:p>
            <a:pPr>
              <a:buFontTx/>
              <a:buNone/>
            </a:pP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教育的対象としての死</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臓器移植　死の定義の理解が不可欠</a:t>
            </a:r>
          </a:p>
          <a:p>
            <a:pPr lvl="1"/>
            <a:r>
              <a:rPr lang="ja-JP" altLang="en-US" dirty="0" smtClean="0"/>
              <a:t>臓器移植</a:t>
            </a:r>
            <a:r>
              <a:rPr lang="ja-JP" altLang="en-US" dirty="0" smtClean="0"/>
              <a:t>へ</a:t>
            </a:r>
            <a:r>
              <a:rPr lang="ja-JP" altLang="en-US" dirty="0" smtClean="0"/>
              <a:t>の対応はどうあるべきか</a:t>
            </a:r>
          </a:p>
          <a:p>
            <a:r>
              <a:rPr kumimoji="1" lang="ja-JP" altLang="en-US" dirty="0" smtClean="0"/>
              <a:t>高齢者問題の一環としてのホスピス</a:t>
            </a:r>
          </a:p>
          <a:p>
            <a:r>
              <a:rPr lang="ja-JP" altLang="en-US" dirty="0" smtClean="0"/>
              <a:t>ＱＯＬ</a:t>
            </a:r>
            <a:r>
              <a:rPr lang="en-US" altLang="ja-JP" dirty="0" smtClean="0"/>
              <a:t>(Quality</a:t>
            </a:r>
            <a:r>
              <a:rPr lang="ja-JP" altLang="en-US" dirty="0" smtClean="0"/>
              <a:t> </a:t>
            </a:r>
            <a:r>
              <a:rPr lang="en-US" altLang="ja-JP" dirty="0" smtClean="0"/>
              <a:t>of</a:t>
            </a:r>
            <a:r>
              <a:rPr lang="ja-JP" altLang="en-US" dirty="0" smtClean="0"/>
              <a:t> </a:t>
            </a:r>
            <a:r>
              <a:rPr lang="en-US" altLang="ja-JP" dirty="0" smtClean="0"/>
              <a:t>Life)</a:t>
            </a:r>
          </a:p>
          <a:p>
            <a:r>
              <a:rPr lang="ja-JP" altLang="en-US" dirty="0" smtClean="0"/>
              <a:t>死の選択としての自己決定権を認めるべきか</a:t>
            </a:r>
            <a:r>
              <a:rPr lang="en-US" altLang="ja-JP" dirty="0" smtClean="0"/>
              <a:t>(=</a:t>
            </a:r>
            <a:r>
              <a:rPr lang="ja-JP" altLang="en-US" dirty="0" smtClean="0"/>
              <a:t>安楽死の制度的容認の是非</a:t>
            </a:r>
            <a:r>
              <a:rPr lang="en-US" altLang="ja-JP" dirty="0" smtClean="0"/>
              <a:t>)</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ja-JP" altLang="en-US"/>
              <a:t>日本の安楽死（１）</a:t>
            </a:r>
          </a:p>
        </p:txBody>
      </p:sp>
      <p:sp>
        <p:nvSpPr>
          <p:cNvPr id="11267" name="Rectangle 3"/>
          <p:cNvSpPr>
            <a:spLocks noGrp="1" noChangeArrowheads="1"/>
          </p:cNvSpPr>
          <p:nvPr>
            <p:ph type="body" idx="1"/>
          </p:nvPr>
        </p:nvSpPr>
        <p:spPr/>
        <p:txBody>
          <a:bodyPr/>
          <a:lstStyle/>
          <a:p>
            <a:pPr>
              <a:lnSpc>
                <a:spcPct val="80000"/>
              </a:lnSpc>
            </a:pPr>
            <a:r>
              <a:rPr lang="ja-JP" altLang="en-US" sz="2000"/>
              <a:t>高瀬舟の世界</a:t>
            </a:r>
          </a:p>
          <a:p>
            <a:pPr>
              <a:lnSpc>
                <a:spcPct val="80000"/>
              </a:lnSpc>
            </a:pPr>
            <a:r>
              <a:rPr lang="ja-JP" altLang="en-US" sz="2000"/>
              <a:t>１９６２年山内事件</a:t>
            </a:r>
          </a:p>
          <a:p>
            <a:pPr>
              <a:lnSpc>
                <a:spcPct val="80000"/>
              </a:lnSpc>
              <a:buFontTx/>
              <a:buNone/>
            </a:pPr>
            <a:r>
              <a:rPr lang="ja-JP" altLang="en-US" sz="2000"/>
              <a:t>　一　病者が、現代医学の知識と技術からみて不治の病に冒され、しかもその死が目前に迫っていること。</a:t>
            </a:r>
          </a:p>
          <a:p>
            <a:pPr>
              <a:lnSpc>
                <a:spcPct val="80000"/>
              </a:lnSpc>
              <a:buFontTx/>
              <a:buNone/>
            </a:pPr>
            <a:r>
              <a:rPr lang="ja-JP" altLang="en-US" sz="2000"/>
              <a:t>　二　病者の苦痛が甚だしく、何人も真にこれを見るに忍びない程度のものなること。</a:t>
            </a:r>
          </a:p>
          <a:p>
            <a:pPr>
              <a:lnSpc>
                <a:spcPct val="80000"/>
              </a:lnSpc>
              <a:buFontTx/>
              <a:buNone/>
            </a:pPr>
            <a:r>
              <a:rPr lang="ja-JP" altLang="en-US" sz="2000"/>
              <a:t>　三　もっぱら、病者の死苦の緩和の目的でなされたこと。</a:t>
            </a:r>
          </a:p>
          <a:p>
            <a:pPr>
              <a:lnSpc>
                <a:spcPct val="80000"/>
              </a:lnSpc>
              <a:buFontTx/>
              <a:buNone/>
            </a:pPr>
            <a:r>
              <a:rPr lang="ja-JP" altLang="en-US" sz="2000"/>
              <a:t>　四　病者の意識が、なお明瞭であって意思を表明できる場合には本人の真摯な嘱託、または承諾のあること。</a:t>
            </a:r>
          </a:p>
          <a:p>
            <a:pPr>
              <a:lnSpc>
                <a:spcPct val="80000"/>
              </a:lnSpc>
              <a:buFontTx/>
              <a:buNone/>
            </a:pPr>
            <a:r>
              <a:rPr lang="ja-JP" altLang="en-US" sz="2000"/>
              <a:t>　五　医師の手によることを本則とし、これによりえない場合には、医師によりえないと首肯するに足る特別な事情があること。</a:t>
            </a:r>
          </a:p>
          <a:p>
            <a:pPr>
              <a:lnSpc>
                <a:spcPct val="80000"/>
              </a:lnSpc>
              <a:buFontTx/>
              <a:buNone/>
            </a:pPr>
            <a:r>
              <a:rPr lang="ja-JP" altLang="en-US" sz="2000"/>
              <a:t>　六　その方法が倫理的にも妥当なものとして認容しうるものなること。</a:t>
            </a:r>
          </a:p>
          <a:p>
            <a:pPr>
              <a:lnSpc>
                <a:spcPct val="80000"/>
              </a:lnSpc>
              <a:buFontTx/>
              <a:buNone/>
            </a:pPr>
            <a:endParaRPr lang="en-US" altLang="ja-JP"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ja-JP" altLang="en-US"/>
              <a:t>日本の安楽死（２）</a:t>
            </a:r>
          </a:p>
        </p:txBody>
      </p:sp>
      <p:sp>
        <p:nvSpPr>
          <p:cNvPr id="12291" name="Rectangle 3"/>
          <p:cNvSpPr>
            <a:spLocks noGrp="1" noChangeArrowheads="1"/>
          </p:cNvSpPr>
          <p:nvPr>
            <p:ph type="body" idx="1"/>
          </p:nvPr>
        </p:nvSpPr>
        <p:spPr/>
        <p:txBody>
          <a:bodyPr/>
          <a:lstStyle/>
          <a:p>
            <a:pPr>
              <a:lnSpc>
                <a:spcPct val="90000"/>
              </a:lnSpc>
            </a:pPr>
            <a:r>
              <a:rPr lang="ja-JP" altLang="en-US" sz="2800" dirty="0"/>
              <a:t>１９９１年東海大安楽死事件　</a:t>
            </a:r>
            <a:r>
              <a:rPr lang="ja-JP" altLang="en-US" sz="2800" dirty="0" smtClean="0"/>
              <a:t>多発性骨髄腫末期</a:t>
            </a:r>
            <a:r>
              <a:rPr lang="ja-JP" altLang="en-US" sz="2800" dirty="0"/>
              <a:t>患者</a:t>
            </a:r>
            <a:r>
              <a:rPr lang="ja-JP" altLang="en-US" sz="2800" dirty="0" smtClean="0"/>
              <a:t>に塩化</a:t>
            </a:r>
            <a:r>
              <a:rPr lang="ja-JP" altLang="en-US" sz="2800" dirty="0"/>
              <a:t>カリウムを静脈内投与して死亡させた。</a:t>
            </a:r>
          </a:p>
          <a:p>
            <a:pPr>
              <a:lnSpc>
                <a:spcPct val="90000"/>
              </a:lnSpc>
            </a:pPr>
            <a:r>
              <a:rPr lang="ja-JP" altLang="en-US" sz="2800" dirty="0"/>
              <a:t>１９９５年の横浜地裁判決</a:t>
            </a:r>
          </a:p>
          <a:p>
            <a:pPr>
              <a:lnSpc>
                <a:spcPct val="90000"/>
              </a:lnSpc>
              <a:buFontTx/>
              <a:buNone/>
            </a:pPr>
            <a:r>
              <a:rPr lang="ja-JP" altLang="en-US" sz="2800" dirty="0"/>
              <a:t>　一　患者が耐え難い肉体的苦痛に苦しんでいること。</a:t>
            </a:r>
          </a:p>
          <a:p>
            <a:pPr>
              <a:lnSpc>
                <a:spcPct val="90000"/>
              </a:lnSpc>
              <a:buFontTx/>
              <a:buNone/>
            </a:pPr>
            <a:r>
              <a:rPr lang="ja-JP" altLang="en-US" sz="2800" dirty="0"/>
              <a:t>　二　患者はその死期が迫っていること。</a:t>
            </a:r>
          </a:p>
          <a:p>
            <a:pPr>
              <a:lnSpc>
                <a:spcPct val="90000"/>
              </a:lnSpc>
              <a:buFontTx/>
              <a:buNone/>
            </a:pPr>
            <a:r>
              <a:rPr lang="ja-JP" altLang="en-US" sz="2800" dirty="0"/>
              <a:t>　三　患者の肉体的苦痛を除去・緩和するために方法を尽くし他に代替手段　が無いこと。</a:t>
            </a:r>
          </a:p>
          <a:p>
            <a:pPr>
              <a:lnSpc>
                <a:spcPct val="90000"/>
              </a:lnSpc>
              <a:buFontTx/>
              <a:buNone/>
            </a:pPr>
            <a:r>
              <a:rPr lang="ja-JP" altLang="en-US" sz="2800" dirty="0"/>
              <a:t>　四　生命の短縮を承諾する患者の明示の意思表示があること</a:t>
            </a:r>
            <a:r>
              <a:rPr lang="ja-JP" altLang="en-US" sz="2800" dirty="0" smtClean="0"/>
              <a:t>。（これに他の医師の診断が加わるとオランダの条件とほぼ同じになる）</a:t>
            </a:r>
          </a:p>
          <a:p>
            <a:pPr>
              <a:lnSpc>
                <a:spcPct val="90000"/>
              </a:lnSpc>
              <a:buFontTx/>
              <a:buNone/>
            </a:pPr>
            <a:endParaRPr lang="ja-JP"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ja-JP" altLang="en-US"/>
              <a:t>オランダでの合法化の要因</a:t>
            </a:r>
          </a:p>
        </p:txBody>
      </p:sp>
      <p:sp>
        <p:nvSpPr>
          <p:cNvPr id="14339" name="Rectangle 3"/>
          <p:cNvSpPr>
            <a:spLocks noGrp="1" noChangeArrowheads="1"/>
          </p:cNvSpPr>
          <p:nvPr>
            <p:ph type="body" idx="1"/>
          </p:nvPr>
        </p:nvSpPr>
        <p:spPr/>
        <p:txBody>
          <a:bodyPr/>
          <a:lstStyle/>
          <a:p>
            <a:r>
              <a:rPr lang="ja-JP" altLang="en-US" dirty="0" smtClean="0"/>
              <a:t>オランダで可能になった条件</a:t>
            </a:r>
          </a:p>
          <a:p>
            <a:pPr lvl="1"/>
            <a:r>
              <a:rPr lang="ja-JP" altLang="en-US" dirty="0" smtClean="0"/>
              <a:t>自立性</a:t>
            </a:r>
            <a:r>
              <a:rPr lang="ja-JP" altLang="en-US" dirty="0"/>
              <a:t>を重んじる性格</a:t>
            </a:r>
          </a:p>
          <a:p>
            <a:pPr lvl="1"/>
            <a:r>
              <a:rPr lang="ja-JP" altLang="en-US" dirty="0"/>
              <a:t>国民医療制度</a:t>
            </a:r>
          </a:p>
          <a:p>
            <a:pPr lvl="1"/>
            <a:r>
              <a:rPr lang="ja-JP" altLang="en-US" dirty="0"/>
              <a:t>ホームドクター制度</a:t>
            </a:r>
          </a:p>
          <a:p>
            <a:pPr lvl="1"/>
            <a:r>
              <a:rPr lang="ja-JP" altLang="en-US" dirty="0"/>
              <a:t>寛容の精神</a:t>
            </a:r>
          </a:p>
          <a:p>
            <a:pPr lvl="1"/>
            <a:r>
              <a:rPr lang="ja-JP" altLang="en-US" dirty="0"/>
              <a:t>医師への</a:t>
            </a:r>
            <a:r>
              <a:rPr lang="ja-JP" altLang="en-US" dirty="0" smtClean="0"/>
              <a:t>信頼</a:t>
            </a:r>
          </a:p>
          <a:p>
            <a:r>
              <a:rPr lang="ja-JP" altLang="en-US" dirty="0" smtClean="0"/>
              <a:t>オランダ人</a:t>
            </a:r>
            <a:r>
              <a:rPr lang="ja-JP" altLang="en-US" dirty="0"/>
              <a:t>にとって</a:t>
            </a:r>
            <a:r>
              <a:rPr lang="ja-JP" altLang="en-US" dirty="0" smtClean="0"/>
              <a:t>の安楽死制度の意味</a:t>
            </a:r>
          </a:p>
          <a:p>
            <a:pPr lvl="1"/>
            <a:r>
              <a:rPr lang="ja-JP" altLang="en-US" dirty="0" smtClean="0"/>
              <a:t>残された生をよりよく生きるための保障</a:t>
            </a:r>
            <a:endParaRPr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ja-JP" altLang="en-US"/>
              <a:t>ドキュメントをめぐって</a:t>
            </a:r>
          </a:p>
        </p:txBody>
      </p:sp>
      <p:sp>
        <p:nvSpPr>
          <p:cNvPr id="15363" name="Rectangle 3"/>
          <p:cNvSpPr>
            <a:spLocks noGrp="1" noChangeArrowheads="1"/>
          </p:cNvSpPr>
          <p:nvPr>
            <p:ph type="body" idx="1"/>
          </p:nvPr>
        </p:nvSpPr>
        <p:spPr/>
        <p:txBody>
          <a:bodyPr/>
          <a:lstStyle/>
          <a:p>
            <a:r>
              <a:rPr lang="ja-JP" altLang="en-US"/>
              <a:t>オランダと日本の受け取りの相違</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321</TotalTime>
  <Words>161</Words>
  <Application>Microsoft Office PowerPoint</Application>
  <PresentationFormat>画面に合わせる (4:3)</PresentationFormat>
  <Paragraphs>40</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標準デザイン</vt:lpstr>
      <vt:lpstr>生と死の自己決定権は？</vt:lpstr>
      <vt:lpstr>死は教育の課題か</vt:lpstr>
      <vt:lpstr>教育的対象としての死</vt:lpstr>
      <vt:lpstr>日本の安楽死（１）</vt:lpstr>
      <vt:lpstr>日本の安楽死（２）</vt:lpstr>
      <vt:lpstr>オランダでの合法化の要因</vt:lpstr>
      <vt:lpstr>ドキュメントをめぐって</vt:lpstr>
    </vt:vector>
  </TitlesOfParts>
  <Company>bunkyo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オランダ安楽死</dc:title>
  <dc:creator>wakei</dc:creator>
  <cp:lastModifiedBy>wakei</cp:lastModifiedBy>
  <cp:revision>17</cp:revision>
  <dcterms:created xsi:type="dcterms:W3CDTF">2007-05-15T09:22:00Z</dcterms:created>
  <dcterms:modified xsi:type="dcterms:W3CDTF">2014-07-11T10:16:20Z</dcterms:modified>
</cp:coreProperties>
</file>