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8" r:id="rId4"/>
    <p:sldId id="279" r:id="rId5"/>
    <p:sldId id="280" r:id="rId6"/>
    <p:sldId id="281" r:id="rId7"/>
    <p:sldId id="282" r:id="rId8"/>
    <p:sldId id="283" r:id="rId9"/>
    <p:sldId id="284" r:id="rId10"/>
    <p:sldId id="258" r:id="rId11"/>
    <p:sldId id="272" r:id="rId12"/>
    <p:sldId id="271" r:id="rId13"/>
    <p:sldId id="274" r:id="rId14"/>
    <p:sldId id="275" r:id="rId15"/>
    <p:sldId id="276" r:id="rId16"/>
    <p:sldId id="277" r:id="rId17"/>
    <p:sldId id="259" r:id="rId18"/>
    <p:sldId id="260" r:id="rId19"/>
    <p:sldId id="261" r:id="rId20"/>
    <p:sldId id="262" r:id="rId2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3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9856ADD-A325-4685-A5C5-2F3C51F6EBA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8C71A2E-E15D-4655-B562-933711FD7643}"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2F7F9F8-753A-4DF7-8A80-1C5934FCA91B}"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0171376-67B3-43F7-909F-744970D6789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261BB1E-D5D2-4B7F-B43A-85AF5BA3F15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EAFFDA-072B-4C27-8201-BA0D38E0D27D}"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9C6BD5AD-D2DB-4A77-8862-ECC52903B6CF}"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96064452-3E7F-4BCC-B727-DF5DC9527D19}"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1382A42D-FB8C-4AA4-AF3E-048563E480DC}"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B123B38E-6117-437A-AB9F-F9DFE89A4DF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5B4AFE54-A47E-4BB9-8A58-072995F2E650}"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4E90C2-2C5B-4CDA-B478-14DB34B02B9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dirty="0"/>
              <a:t>　</a:t>
            </a:r>
            <a:r>
              <a:rPr lang="ja-JP" altLang="en-US" dirty="0" smtClean="0"/>
              <a:t>生涯学習の保障するもの</a:t>
            </a:r>
            <a:endParaRPr lang="ja-JP" altLang="en-US" dirty="0"/>
          </a:p>
        </p:txBody>
      </p:sp>
      <p:sp>
        <p:nvSpPr>
          <p:cNvPr id="2051" name="Rectangle 3"/>
          <p:cNvSpPr>
            <a:spLocks noGrp="1" noChangeArrowheads="1"/>
          </p:cNvSpPr>
          <p:nvPr>
            <p:ph type="subTitle" idx="1"/>
          </p:nvPr>
        </p:nvSpPr>
        <p:spPr/>
        <p:txBody>
          <a:bodyPr/>
          <a:lstStyle/>
          <a:p>
            <a:r>
              <a:rPr lang="ja-JP" altLang="en-US" dirty="0" smtClean="0"/>
              <a:t>日本人は何故成人になると</a:t>
            </a:r>
          </a:p>
          <a:p>
            <a:r>
              <a:rPr lang="ja-JP" altLang="en-US" dirty="0" smtClean="0"/>
              <a:t>スポーツや芸術活動等を</a:t>
            </a:r>
          </a:p>
          <a:p>
            <a:r>
              <a:rPr lang="ja-JP" altLang="en-US" dirty="0"/>
              <a:t>やらなくなるのか</a:t>
            </a: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a:t>時間とは何か</a:t>
            </a:r>
          </a:p>
        </p:txBody>
      </p:sp>
      <p:sp>
        <p:nvSpPr>
          <p:cNvPr id="4099" name="Rectangle 3"/>
          <p:cNvSpPr>
            <a:spLocks noGrp="1" noChangeArrowheads="1"/>
          </p:cNvSpPr>
          <p:nvPr>
            <p:ph type="body" idx="1"/>
          </p:nvPr>
        </p:nvSpPr>
        <p:spPr/>
        <p:txBody>
          <a:bodyPr/>
          <a:lstStyle/>
          <a:p>
            <a:r>
              <a:rPr lang="ja-JP" altLang="en-US" dirty="0"/>
              <a:t>自由時間とは何</a:t>
            </a:r>
            <a:r>
              <a:rPr lang="ja-JP" altLang="en-US" dirty="0" smtClean="0"/>
              <a:t>か</a:t>
            </a:r>
          </a:p>
          <a:p>
            <a:r>
              <a:rPr lang="ja-JP" altLang="en-US" dirty="0" smtClean="0"/>
              <a:t>日本の労働時間</a:t>
            </a:r>
          </a:p>
          <a:p>
            <a:r>
              <a:rPr lang="ja-JP" altLang="en-US" dirty="0" smtClean="0"/>
              <a:t>「私」の領域</a:t>
            </a:r>
          </a:p>
          <a:p>
            <a:r>
              <a:rPr lang="ja-JP" altLang="en-US" dirty="0" smtClean="0"/>
              <a:t>結婚の扱い</a:t>
            </a:r>
            <a:r>
              <a:rPr lang="en-US" altLang="ja-JP" dirty="0" smtClean="0"/>
              <a:t>(</a:t>
            </a:r>
            <a:r>
              <a:rPr lang="ja-JP" altLang="en-US" dirty="0" smtClean="0"/>
              <a:t>伊達・ルイス</a:t>
            </a:r>
            <a:r>
              <a:rPr lang="en-US" altLang="ja-JP" dirty="0" smtClean="0"/>
              <a:t>)</a:t>
            </a:r>
            <a:endParaRPr lang="ja-JP" altLang="en-US" dirty="0" smtClean="0"/>
          </a:p>
          <a:p>
            <a:pPr>
              <a:buNone/>
            </a:pPr>
            <a:r>
              <a:rPr lang="ja-JP" altLang="en-US" dirty="0" smtClean="0"/>
              <a:t> </a:t>
            </a:r>
            <a:r>
              <a:rPr lang="en-US" altLang="ja-JP" dirty="0" err="1" smtClean="0"/>
              <a:t>cf</a:t>
            </a:r>
            <a:r>
              <a:rPr lang="ja-JP" altLang="en-US" dirty="0" smtClean="0"/>
              <a:t> 妊娠した女性は、育児休暇を取らずに退職してほしい企業</a:t>
            </a:r>
            <a:r>
              <a:rPr lang="en-US" altLang="ja-JP" dirty="0" smtClean="0"/>
              <a:t>(25</a:t>
            </a:r>
            <a:r>
              <a:rPr lang="ja-JP" altLang="en-US" dirty="0" smtClean="0"/>
              <a:t>％</a:t>
            </a:r>
            <a:r>
              <a:rPr lang="en-US" altLang="ja-JP" dirty="0" smtClean="0"/>
              <a:t>)</a:t>
            </a:r>
            <a:r>
              <a:rPr lang="ja-JP" altLang="en-US" dirty="0" smtClean="0"/>
              <a:t>という記事</a:t>
            </a:r>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onri2.web.fc2.com/data/gf/roudou01.gif"/>
          <p:cNvPicPr>
            <a:picLocks noChangeAspect="1" noChangeArrowheads="1"/>
          </p:cNvPicPr>
          <p:nvPr/>
        </p:nvPicPr>
        <p:blipFill>
          <a:blip r:embed="rId2" cstate="print"/>
          <a:srcRect/>
          <a:stretch>
            <a:fillRect/>
          </a:stretch>
        </p:blipFill>
        <p:spPr bwMode="auto">
          <a:xfrm>
            <a:off x="1475656" y="404664"/>
            <a:ext cx="5476875" cy="54387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186309"/>
          </a:xfrm>
          <a:prstGeom prst="rect">
            <a:avLst/>
          </a:prstGeom>
        </p:spPr>
        <p:txBody>
          <a:bodyPr wrap="square">
            <a:spAutoFit/>
          </a:bodyPr>
          <a:lstStyle/>
          <a:p>
            <a:r>
              <a:rPr lang="en-US" altLang="ja-JP" b="1" dirty="0" smtClean="0"/>
              <a:t>(</a:t>
            </a:r>
            <a:r>
              <a:rPr lang="ja-JP" altLang="en-US" b="1" dirty="0" smtClean="0"/>
              <a:t>育児休暇に関する調査報道をめぐって</a:t>
            </a:r>
            <a:r>
              <a:rPr lang="en-US" altLang="ja-JP" b="1" dirty="0" smtClean="0"/>
              <a:t>)</a:t>
            </a:r>
          </a:p>
          <a:p>
            <a:endParaRPr lang="en-US" altLang="ja-JP" b="1" dirty="0" smtClean="0"/>
          </a:p>
          <a:p>
            <a:endParaRPr lang="en-US" altLang="ja-JP" b="1" dirty="0" smtClean="0"/>
          </a:p>
          <a:p>
            <a:r>
              <a:rPr lang="ja-JP" altLang="en-US" b="1" dirty="0" smtClean="0"/>
              <a:t>妊娠した女性は、育児休業を取らずに退職して欲しい」と</a:t>
            </a:r>
            <a:r>
              <a:rPr lang="ja-JP" altLang="en-US" b="1" i="1" dirty="0" smtClean="0"/>
              <a:t>考えている企業が</a:t>
            </a:r>
            <a:r>
              <a:rPr lang="en-US" altLang="ja-JP" b="1" i="1" dirty="0" smtClean="0"/>
              <a:t>25</a:t>
            </a:r>
            <a:r>
              <a:rPr lang="ja-JP" altLang="en-US" b="1" i="1" dirty="0" smtClean="0"/>
              <a:t>％にのぼるとした調査結果に、波紋が広がっている。</a:t>
            </a:r>
            <a:br>
              <a:rPr lang="ja-JP" altLang="en-US" b="1" i="1" dirty="0" smtClean="0"/>
            </a:br>
            <a:r>
              <a:rPr lang="ja-JP" altLang="en-US" b="1" i="1" dirty="0" smtClean="0"/>
              <a:t>求人広告のアイデムが、正社員が</a:t>
            </a:r>
            <a:r>
              <a:rPr lang="en-US" altLang="ja-JP" b="1" i="1" dirty="0" smtClean="0"/>
              <a:t>6</a:t>
            </a:r>
            <a:r>
              <a:rPr lang="ja-JP" altLang="en-US" b="1" i="1" dirty="0" smtClean="0"/>
              <a:t>人以上いる</a:t>
            </a:r>
            <a:r>
              <a:rPr lang="en-US" altLang="ja-JP" b="1" i="1" dirty="0" smtClean="0"/>
              <a:t>1439</a:t>
            </a:r>
            <a:r>
              <a:rPr lang="ja-JP" altLang="en-US" b="1" i="1" dirty="0" smtClean="0"/>
              <a:t>社からインターネットを通じて回答を得たものだ。</a:t>
            </a:r>
            <a:br>
              <a:rPr lang="ja-JP" altLang="en-US" b="1" i="1" dirty="0" smtClean="0"/>
            </a:br>
            <a:r>
              <a:rPr lang="ja-JP" altLang="en-US" b="1" dirty="0" smtClean="0"/>
              <a:t/>
            </a:r>
            <a:br>
              <a:rPr lang="ja-JP" altLang="en-US" b="1" dirty="0" smtClean="0"/>
            </a:br>
            <a:r>
              <a:rPr lang="ja-JP" altLang="en-US" b="1" dirty="0" smtClean="0"/>
              <a:t>男性正社員の育休取得を「容認できない」とした企業も</a:t>
            </a:r>
            <a:r>
              <a:rPr lang="en-US" altLang="ja-JP" b="1" dirty="0" smtClean="0"/>
              <a:t>16</a:t>
            </a:r>
            <a:r>
              <a:rPr lang="ja-JP" altLang="en-US" b="1" dirty="0" smtClean="0"/>
              <a:t>％あった。急速に進む高齢化が社会不安を高めている中で、</a:t>
            </a:r>
            <a:br>
              <a:rPr lang="ja-JP" altLang="en-US" b="1" dirty="0" smtClean="0"/>
            </a:br>
            <a:r>
              <a:rPr lang="ja-JP" altLang="en-US" b="1" dirty="0" smtClean="0"/>
              <a:t>働きながら出産や子育てを行う女性や、それを支えようとする夫を疎んじる会社があるのが実態のようだ。</a:t>
            </a:r>
            <a:br>
              <a:rPr lang="ja-JP" altLang="en-US" b="1" dirty="0" smtClean="0"/>
            </a:br>
            <a:r>
              <a:rPr lang="ja-JP" altLang="en-US" b="1" dirty="0" smtClean="0"/>
              <a:t/>
            </a:r>
            <a:br>
              <a:rPr lang="ja-JP" altLang="en-US" b="1" dirty="0" smtClean="0"/>
            </a:br>
            <a:r>
              <a:rPr lang="ja-JP" altLang="en-US" b="1" dirty="0" smtClean="0"/>
              <a:t>ネットにはこの結果に対し、実際にはもっと多くの企業が育休取得を快く思っていないはずだ、という書き込みが見られる。</a:t>
            </a:r>
            <a:br>
              <a:rPr lang="ja-JP" altLang="en-US" b="1" dirty="0" smtClean="0"/>
            </a:br>
            <a:r>
              <a:rPr lang="ja-JP" altLang="en-US" b="1" dirty="0" smtClean="0"/>
              <a:t>「</a:t>
            </a:r>
            <a:r>
              <a:rPr lang="en-US" altLang="ja-JP" b="1" dirty="0" smtClean="0"/>
              <a:t>『</a:t>
            </a:r>
            <a:r>
              <a:rPr lang="ja-JP" altLang="en-US" b="1" dirty="0" smtClean="0"/>
              <a:t>本音</a:t>
            </a:r>
            <a:r>
              <a:rPr lang="en-US" altLang="ja-JP" b="1" dirty="0" smtClean="0"/>
              <a:t>』</a:t>
            </a:r>
            <a:r>
              <a:rPr lang="ja-JP" altLang="en-US" b="1" dirty="0" smtClean="0"/>
              <a:t>を言ったのが</a:t>
            </a:r>
            <a:r>
              <a:rPr lang="en-US" altLang="ja-JP" b="1" dirty="0" smtClean="0"/>
              <a:t>25</a:t>
            </a:r>
            <a:r>
              <a:rPr lang="ja-JP" altLang="en-US" b="1" dirty="0" smtClean="0"/>
              <a:t>％のみ、という調査結果」</a:t>
            </a:r>
            <a:br>
              <a:rPr lang="ja-JP" altLang="en-US" b="1" dirty="0" smtClean="0"/>
            </a:br>
            <a:r>
              <a:rPr lang="ja-JP" altLang="en-US" b="1" dirty="0" smtClean="0"/>
              <a:t>「むしろ正直な企業が</a:t>
            </a:r>
            <a:r>
              <a:rPr lang="en-US" altLang="ja-JP" b="1" dirty="0" smtClean="0"/>
              <a:t>25</a:t>
            </a:r>
            <a:r>
              <a:rPr lang="ja-JP" altLang="en-US" b="1" dirty="0" smtClean="0"/>
              <a:t>％しかないってことだろう」</a:t>
            </a:r>
            <a:br>
              <a:rPr lang="ja-JP" altLang="en-US" b="1" dirty="0" smtClean="0"/>
            </a:br>
            <a:r>
              <a:rPr lang="ja-JP" altLang="en-US" b="1" dirty="0" smtClean="0"/>
              <a:t/>
            </a:r>
            <a:br>
              <a:rPr lang="ja-JP" altLang="en-US" b="1" dirty="0" smtClean="0"/>
            </a:br>
            <a:r>
              <a:rPr lang="ja-JP" altLang="en-US" b="1" dirty="0" smtClean="0"/>
              <a:t>育休取得を冷ややかに見ているのは、人の穴埋めに苦心する経営者や管理職だけではない。</a:t>
            </a:r>
            <a:br>
              <a:rPr lang="ja-JP" altLang="en-US" b="1" dirty="0" smtClean="0"/>
            </a:br>
            <a:r>
              <a:rPr lang="ja-JP" altLang="en-US" b="1" dirty="0" smtClean="0"/>
              <a:t>交代要員が配置されない場合、職場では仕事量が増えてフラストレーションが高まる。</a:t>
            </a:r>
            <a:br>
              <a:rPr lang="ja-JP" altLang="en-US" b="1" dirty="0" smtClean="0"/>
            </a:br>
            <a:r>
              <a:rPr lang="ja-JP" altLang="en-US" b="1" dirty="0" smtClean="0"/>
              <a:t>連続して子どもを産むと、産休、育休で何年も姿を見ないこともある。</a:t>
            </a:r>
            <a:br>
              <a:rPr lang="ja-JP" altLang="en-US" b="1" dirty="0" smtClean="0"/>
            </a:br>
            <a:endParaRPr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小野清子（銅メダル）</a:t>
            </a:r>
            <a:endParaRPr kumimoji="1" lang="ja-JP" altLang="en-US" dirty="0"/>
          </a:p>
        </p:txBody>
      </p:sp>
      <p:sp>
        <p:nvSpPr>
          <p:cNvPr id="3" name="コンテンツ プレースホルダ 2"/>
          <p:cNvSpPr>
            <a:spLocks noGrp="1"/>
          </p:cNvSpPr>
          <p:nvPr>
            <p:ph idx="1"/>
          </p:nvPr>
        </p:nvSpPr>
        <p:spPr/>
        <p:txBody>
          <a:bodyPr/>
          <a:lstStyle/>
          <a:p>
            <a:r>
              <a:rPr lang="ja-JP" altLang="en-US" sz="2800" dirty="0" smtClean="0"/>
              <a:t>　東京オリンピック大会の練習中に国会議員数名が視察に来られ、なにか欲しいものは？と問われて、子供の面倒を見てくれる人を是非にと答えました。でも下の子は預かってくれる施設があったのですが、いざその日がやってくると、施設まで行ったにもかかわらず切なくて、連れて帰ってきてしまいました。長女は３歳になりものが分かる歳でしたから、合宿で出かけるたびに恨めしそうな顔をして泣かれて辛かったですね。育児日記に毎度合宿に出掛ける時は、今日もお別れって書いていました。 </a:t>
            </a:r>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kei\Desktop\onokiyoko1964.jpg"/>
          <p:cNvPicPr>
            <a:picLocks noChangeAspect="1" noChangeArrowheads="1"/>
          </p:cNvPicPr>
          <p:nvPr/>
        </p:nvPicPr>
        <p:blipFill>
          <a:blip r:embed="rId2" cstate="print"/>
          <a:srcRect/>
          <a:stretch>
            <a:fillRect/>
          </a:stretch>
        </p:blipFill>
        <p:spPr bwMode="auto">
          <a:xfrm>
            <a:off x="467544" y="112314"/>
            <a:ext cx="4619139" cy="674568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子育ても五輪も挑戦（ＮＨＫ）</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スピードスケートの長野オリンピック銅メダリスト、岡崎朋美選手。</a:t>
            </a:r>
            <a:br>
              <a:rPr lang="ja-JP" altLang="en-US" dirty="0" smtClean="0"/>
            </a:br>
            <a:r>
              <a:rPr lang="ja-JP" altLang="en-US" dirty="0" smtClean="0"/>
              <a:t>４１歳で、母親とトップ選手の二役を演じながら、来年のソチオリンピック出場を目指しています。</a:t>
            </a:r>
            <a:br>
              <a:rPr lang="ja-JP" altLang="en-US" dirty="0" smtClean="0"/>
            </a:br>
            <a:r>
              <a:rPr lang="ja-JP" altLang="en-US" dirty="0" smtClean="0"/>
              <a:t>前回のオリンピックの後、出産した岡崎選手。</a:t>
            </a:r>
            <a:br>
              <a:rPr lang="ja-JP" altLang="en-US" dirty="0" smtClean="0"/>
            </a:br>
            <a:r>
              <a:rPr lang="ja-JP" altLang="en-US" dirty="0" smtClean="0"/>
              <a:t>子育てと競技の両立に悩みながらも、“ママさんアスリート”として厳しい練習を続けています。</a:t>
            </a:r>
            <a:r>
              <a:rPr lang="en-US" altLang="ja-JP" dirty="0" smtClean="0"/>
              <a:t>2014.1.22</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akei\Desktop\04.jpg"/>
          <p:cNvPicPr>
            <a:picLocks noChangeAspect="1" noChangeArrowheads="1"/>
          </p:cNvPicPr>
          <p:nvPr/>
        </p:nvPicPr>
        <p:blipFill>
          <a:blip r:embed="rId2" cstate="print"/>
          <a:srcRect/>
          <a:stretch>
            <a:fillRect/>
          </a:stretch>
        </p:blipFill>
        <p:spPr bwMode="auto">
          <a:xfrm>
            <a:off x="-1" y="413026"/>
            <a:ext cx="9169409" cy="53922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2012jugyo\教育学\成人のスポーツ実施率１.PNG"/>
          <p:cNvPicPr>
            <a:picLocks noChangeAspect="1" noChangeArrowheads="1"/>
          </p:cNvPicPr>
          <p:nvPr/>
        </p:nvPicPr>
        <p:blipFill>
          <a:blip r:embed="rId2" cstate="print"/>
          <a:srcRect/>
          <a:stretch>
            <a:fillRect/>
          </a:stretch>
        </p:blipFill>
        <p:spPr bwMode="auto">
          <a:xfrm>
            <a:off x="0" y="0"/>
            <a:ext cx="9186958"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2012jugyo\教育学\成人のスポーツ実施率年齢別.PNG"/>
          <p:cNvPicPr>
            <a:picLocks noChangeAspect="1" noChangeArrowheads="1"/>
          </p:cNvPicPr>
          <p:nvPr/>
        </p:nvPicPr>
        <p:blipFill>
          <a:blip r:embed="rId2" cstate="print"/>
          <a:srcRect/>
          <a:stretch>
            <a:fillRect/>
          </a:stretch>
        </p:blipFill>
        <p:spPr bwMode="auto">
          <a:xfrm>
            <a:off x="0" y="1"/>
            <a:ext cx="9150137" cy="6857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2012jugyo\教育学\総合型地域スポーツ構想.PNG"/>
          <p:cNvPicPr>
            <a:picLocks noChangeAspect="1" noChangeArrowheads="1"/>
          </p:cNvPicPr>
          <p:nvPr/>
        </p:nvPicPr>
        <p:blipFill>
          <a:blip r:embed="rId2" cstate="print"/>
          <a:srcRect/>
          <a:stretch>
            <a:fillRect/>
          </a:stretch>
        </p:blipFill>
        <p:spPr bwMode="auto">
          <a:xfrm>
            <a:off x="0" y="0"/>
            <a:ext cx="923394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人間にとって必要なこと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生活が確保されていること（経済的条件）</a:t>
            </a:r>
            <a:endParaRPr kumimoji="1" lang="en-US" altLang="ja-JP" dirty="0" smtClean="0"/>
          </a:p>
          <a:p>
            <a:r>
              <a:rPr lang="ja-JP" altLang="en-US" dirty="0"/>
              <a:t>自分</a:t>
            </a:r>
            <a:r>
              <a:rPr lang="ja-JP" altLang="en-US" dirty="0" smtClean="0"/>
              <a:t>の</a:t>
            </a:r>
            <a:r>
              <a:rPr lang="ja-JP" altLang="en-US" dirty="0"/>
              <a:t>やりたい</a:t>
            </a:r>
            <a:r>
              <a:rPr lang="ja-JP" altLang="en-US" dirty="0" smtClean="0"/>
              <a:t>こと</a:t>
            </a:r>
            <a:r>
              <a:rPr lang="ja-JP" altLang="en-US" dirty="0"/>
              <a:t>（</a:t>
            </a:r>
            <a:r>
              <a:rPr lang="ja-JP" altLang="en-US" dirty="0" smtClean="0"/>
              <a:t>趣味）で自己充足する</a:t>
            </a:r>
            <a:endParaRPr lang="en-US" altLang="ja-JP" dirty="0" smtClean="0"/>
          </a:p>
          <a:p>
            <a:r>
              <a:rPr kumimoji="1" lang="ja-JP" altLang="en-US" dirty="0" smtClean="0"/>
              <a:t>心身の健康</a:t>
            </a:r>
            <a:endParaRPr kumimoji="1" lang="en-US" altLang="ja-JP" dirty="0" smtClean="0"/>
          </a:p>
          <a:p>
            <a:pPr marL="0" indent="0">
              <a:buNone/>
            </a:pPr>
            <a:r>
              <a:rPr lang="ja-JP" altLang="en-US" dirty="0"/>
              <a:t>　</a:t>
            </a:r>
            <a:r>
              <a:rPr lang="ja-JP" altLang="en-US" dirty="0" smtClean="0"/>
              <a:t>　　　　　⇩</a:t>
            </a:r>
            <a:endParaRPr kumimoji="1" lang="en-US" altLang="ja-JP" dirty="0" smtClean="0"/>
          </a:p>
          <a:p>
            <a:r>
              <a:rPr lang="ja-JP" altLang="en-US" dirty="0"/>
              <a:t>生涯</a:t>
            </a:r>
            <a:r>
              <a:rPr lang="ja-JP" altLang="en-US" dirty="0" smtClean="0"/>
              <a:t>にわたるスポーツや文化的活動</a:t>
            </a:r>
            <a:endParaRPr lang="en-US" altLang="ja-JP" dirty="0" smtClean="0"/>
          </a:p>
          <a:p>
            <a:endParaRPr kumimoji="1" lang="en-US" altLang="ja-JP" dirty="0"/>
          </a:p>
          <a:p>
            <a:r>
              <a:rPr lang="en-US" altLang="ja-JP" dirty="0" err="1" smtClean="0"/>
              <a:t>Cf</a:t>
            </a:r>
            <a:r>
              <a:rPr lang="en-US" altLang="ja-JP" dirty="0" smtClean="0"/>
              <a:t>  </a:t>
            </a:r>
            <a:r>
              <a:rPr lang="ja-JP" altLang="en-US" smtClean="0"/>
              <a:t>スポーツ立国論</a:t>
            </a:r>
            <a:endParaRPr kumimoji="1" lang="ja-JP" altLang="en-US" dirty="0"/>
          </a:p>
        </p:txBody>
      </p:sp>
    </p:spTree>
    <p:extLst>
      <p:ext uri="{BB962C8B-B14F-4D97-AF65-F5344CB8AC3E}">
        <p14:creationId xmlns:p14="http://schemas.microsoft.com/office/powerpoint/2010/main" val="2595214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働き盛り年代スポーツ創出</a:t>
            </a:r>
            <a:br>
              <a:rPr kumimoji="1" lang="ja-JP" altLang="en-US" dirty="0" smtClean="0"/>
            </a:br>
            <a:r>
              <a:rPr kumimoji="1" lang="ja-JP" altLang="en-US" dirty="0" smtClean="0"/>
              <a:t>（和歌山県体育協会）</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9218" name="Picture 2" descr="L:\2012jugyo\教育学\働き盛り用スポーツ実践例.PNG"/>
          <p:cNvPicPr>
            <a:picLocks noChangeAspect="1" noChangeArrowheads="1"/>
          </p:cNvPicPr>
          <p:nvPr/>
        </p:nvPicPr>
        <p:blipFill>
          <a:blip r:embed="rId2" cstate="print"/>
          <a:srcRect/>
          <a:stretch>
            <a:fillRect/>
          </a:stretch>
        </p:blipFill>
        <p:spPr bwMode="auto">
          <a:xfrm>
            <a:off x="467543" y="1628800"/>
            <a:ext cx="8116114" cy="44644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文科省スポーツ立国論</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基本的な考えと５つの重点戦略</a:t>
            </a:r>
          </a:p>
          <a:p>
            <a:pPr lvl="1"/>
            <a:r>
              <a:rPr lang="ja-JP" altLang="en-US" dirty="0" smtClean="0"/>
              <a:t>ライフステージ</a:t>
            </a:r>
            <a:r>
              <a:rPr lang="ja-JP" altLang="en-US" dirty="0"/>
              <a:t>に応じたスポーツ機会の</a:t>
            </a:r>
            <a:r>
              <a:rPr lang="ja-JP" altLang="en-US" dirty="0" smtClean="0"/>
              <a:t>創造</a:t>
            </a:r>
          </a:p>
          <a:p>
            <a:pPr lvl="1"/>
            <a:r>
              <a:rPr lang="ja-JP" altLang="en-US" dirty="0" smtClean="0"/>
              <a:t>世界</a:t>
            </a:r>
            <a:r>
              <a:rPr lang="ja-JP" altLang="en-US" dirty="0"/>
              <a:t>で競い合うトップアスリートの育成・</a:t>
            </a:r>
            <a:r>
              <a:rPr lang="ja-JP" altLang="en-US" dirty="0" smtClean="0"/>
              <a:t>強化</a:t>
            </a:r>
          </a:p>
          <a:p>
            <a:pPr lvl="1"/>
            <a:r>
              <a:rPr lang="ja-JP" altLang="en-US" dirty="0" smtClean="0"/>
              <a:t>スポーツ界</a:t>
            </a:r>
            <a:r>
              <a:rPr lang="ja-JP" altLang="en-US" dirty="0"/>
              <a:t>の連携・協働による「好循環」の</a:t>
            </a:r>
            <a:r>
              <a:rPr lang="ja-JP" altLang="en-US" dirty="0" smtClean="0"/>
              <a:t>創出</a:t>
            </a:r>
          </a:p>
          <a:p>
            <a:pPr lvl="2"/>
            <a:r>
              <a:rPr lang="ja-JP" altLang="en-US" b="1" dirty="0" smtClean="0"/>
              <a:t>「</a:t>
            </a:r>
            <a:r>
              <a:rPr lang="ja-JP" altLang="en-US" b="1" dirty="0"/>
              <a:t>小学校体育活動コーディネーター（仮称）」の</a:t>
            </a:r>
            <a:r>
              <a:rPr lang="ja-JP" altLang="en-US" b="1" dirty="0" smtClean="0"/>
              <a:t>配置・体育</a:t>
            </a:r>
            <a:r>
              <a:rPr lang="ja-JP" altLang="en-US" b="1" dirty="0"/>
              <a:t>授業・運動部活動における外部指導者の充実</a:t>
            </a:r>
            <a:endParaRPr lang="ja-JP" altLang="en-US" dirty="0" smtClean="0"/>
          </a:p>
          <a:p>
            <a:pPr lvl="1"/>
            <a:r>
              <a:rPr lang="ja-JP" altLang="en-US" dirty="0" smtClean="0"/>
              <a:t>スポーツ界</a:t>
            </a:r>
            <a:r>
              <a:rPr lang="ja-JP" altLang="en-US" dirty="0"/>
              <a:t>における透明性や公平・公正性の</a:t>
            </a:r>
            <a:r>
              <a:rPr lang="ja-JP" altLang="en-US" dirty="0" smtClean="0"/>
              <a:t>向上</a:t>
            </a:r>
          </a:p>
          <a:p>
            <a:pPr lvl="1"/>
            <a:r>
              <a:rPr lang="ja-JP" altLang="en-US" dirty="0" smtClean="0"/>
              <a:t>社会</a:t>
            </a:r>
            <a:r>
              <a:rPr lang="ja-JP" altLang="en-US" dirty="0"/>
              <a:t>全体でスポーツを支える基盤の整備</a:t>
            </a:r>
            <a:endParaRPr kumimoji="1" lang="ja-JP" altLang="en-US" dirty="0"/>
          </a:p>
        </p:txBody>
      </p:sp>
    </p:spTree>
    <p:extLst>
      <p:ext uri="{BB962C8B-B14F-4D97-AF65-F5344CB8AC3E}">
        <p14:creationId xmlns:p14="http://schemas.microsoft.com/office/powerpoint/2010/main" val="343305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3108"/>
            <a:ext cx="8224979" cy="6498260"/>
          </a:xfrm>
          <a:prstGeom prst="rect">
            <a:avLst/>
          </a:prstGeom>
        </p:spPr>
      </p:pic>
    </p:spTree>
    <p:extLst>
      <p:ext uri="{BB962C8B-B14F-4D97-AF65-F5344CB8AC3E}">
        <p14:creationId xmlns:p14="http://schemas.microsoft.com/office/powerpoint/2010/main" val="47166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ライフスタイルに応じた機会</a:t>
            </a:r>
            <a:endParaRPr kumimoji="1" lang="ja-JP" altLang="en-US" dirty="0"/>
          </a:p>
        </p:txBody>
      </p:sp>
      <p:sp>
        <p:nvSpPr>
          <p:cNvPr id="3" name="コンテンツ プレースホルダー 2"/>
          <p:cNvSpPr>
            <a:spLocks noGrp="1"/>
          </p:cNvSpPr>
          <p:nvPr>
            <p:ph idx="1"/>
          </p:nvPr>
        </p:nvSpPr>
        <p:spPr/>
        <p:txBody>
          <a:bodyPr/>
          <a:lstStyle/>
          <a:p>
            <a:r>
              <a:rPr lang="ja-JP" altLang="en-US" b="1" dirty="0" smtClean="0"/>
              <a:t>「</a:t>
            </a:r>
            <a:r>
              <a:rPr lang="ja-JP" altLang="en-US" b="1" dirty="0"/>
              <a:t>新しい公共」を担うコミュニティスポーツクラブの</a:t>
            </a:r>
            <a:r>
              <a:rPr lang="ja-JP" altLang="en-US" b="1" dirty="0" smtClean="0"/>
              <a:t>推進</a:t>
            </a:r>
          </a:p>
          <a:p>
            <a:r>
              <a:rPr lang="ja-JP" altLang="en-US" b="1" dirty="0"/>
              <a:t>地域スポーツを担う人材の養成・活用の</a:t>
            </a:r>
            <a:r>
              <a:rPr lang="ja-JP" altLang="en-US" b="1" dirty="0" smtClean="0"/>
              <a:t>充実</a:t>
            </a:r>
          </a:p>
          <a:p>
            <a:r>
              <a:rPr lang="ja-JP" altLang="en-US" b="1" dirty="0"/>
              <a:t>身近なスポーツ活動の場の</a:t>
            </a:r>
            <a:r>
              <a:rPr lang="ja-JP" altLang="en-US" b="1" dirty="0" smtClean="0"/>
              <a:t>確保</a:t>
            </a:r>
          </a:p>
          <a:p>
            <a:r>
              <a:rPr lang="ja-JP" altLang="en-US" b="1" dirty="0"/>
              <a:t>学校体育施設の有効活用の</a:t>
            </a:r>
            <a:r>
              <a:rPr lang="ja-JP" altLang="en-US" b="1" dirty="0" smtClean="0"/>
              <a:t>推進</a:t>
            </a:r>
          </a:p>
          <a:p>
            <a:r>
              <a:rPr lang="ja-JP" altLang="en-US" b="1" dirty="0"/>
              <a:t>グラウンドの芝生化の</a:t>
            </a:r>
            <a:r>
              <a:rPr lang="ja-JP" altLang="en-US" b="1" dirty="0" smtClean="0"/>
              <a:t>推進</a:t>
            </a:r>
          </a:p>
          <a:p>
            <a:endParaRPr kumimoji="1" lang="ja-JP" altLang="en-US" b="1" dirty="0"/>
          </a:p>
          <a:p>
            <a:r>
              <a:rPr lang="ja-JP" altLang="en-US" b="1" dirty="0" smtClean="0"/>
              <a:t>現実的か？</a:t>
            </a:r>
            <a:endParaRPr kumimoji="1" lang="ja-JP" altLang="en-US" dirty="0"/>
          </a:p>
        </p:txBody>
      </p:sp>
    </p:spTree>
    <p:extLst>
      <p:ext uri="{BB962C8B-B14F-4D97-AF65-F5344CB8AC3E}">
        <p14:creationId xmlns:p14="http://schemas.microsoft.com/office/powerpoint/2010/main" val="371422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文化芸術立国</a:t>
            </a:r>
            <a:endParaRPr kumimoji="1" lang="ja-JP" altLang="en-US" dirty="0"/>
          </a:p>
        </p:txBody>
      </p:sp>
      <p:sp>
        <p:nvSpPr>
          <p:cNvPr id="3" name="コンテンツ プレースホルダー 2"/>
          <p:cNvSpPr>
            <a:spLocks noGrp="1"/>
          </p:cNvSpPr>
          <p:nvPr>
            <p:ph idx="1"/>
          </p:nvPr>
        </p:nvSpPr>
        <p:spPr/>
        <p:txBody>
          <a:bodyPr/>
          <a:lstStyle/>
          <a:p>
            <a:r>
              <a:rPr lang="ja-JP" altLang="en-US" dirty="0"/>
              <a:t>文化芸術立国の重点政策</a:t>
            </a:r>
          </a:p>
          <a:p>
            <a:pPr lvl="1"/>
            <a:r>
              <a:rPr lang="ja-JP" altLang="en-US" dirty="0"/>
              <a:t>文化芸術活動に対する効果的な支援</a:t>
            </a:r>
          </a:p>
          <a:p>
            <a:pPr lvl="1"/>
            <a:r>
              <a:rPr lang="ja-JP" altLang="en-US" dirty="0"/>
              <a:t>文化芸術を創造し，支える人材の充実</a:t>
            </a:r>
          </a:p>
          <a:p>
            <a:pPr lvl="1"/>
            <a:r>
              <a:rPr lang="ja-JP" altLang="en-US" dirty="0"/>
              <a:t>子どもや若者を対象とした文化芸術振興策の充実</a:t>
            </a:r>
          </a:p>
          <a:p>
            <a:pPr lvl="1"/>
            <a:r>
              <a:rPr lang="ja-JP" altLang="en-US" dirty="0"/>
              <a:t>文化芸術の次世代への確実な継承</a:t>
            </a:r>
          </a:p>
          <a:p>
            <a:pPr lvl="1"/>
            <a:r>
              <a:rPr lang="ja-JP" altLang="en-US" dirty="0"/>
              <a:t>文化芸術の地域振興，観光・産業振興等への活用</a:t>
            </a:r>
          </a:p>
          <a:p>
            <a:pPr lvl="1"/>
            <a:r>
              <a:rPr lang="ja-JP" altLang="en-US" dirty="0"/>
              <a:t>文化発信・国際文化交流の充実</a:t>
            </a:r>
          </a:p>
          <a:p>
            <a:pPr lvl="1"/>
            <a:endParaRPr kumimoji="1" lang="ja-JP" altLang="en-US" dirty="0"/>
          </a:p>
        </p:txBody>
      </p:sp>
    </p:spTree>
    <p:extLst>
      <p:ext uri="{BB962C8B-B14F-4D97-AF65-F5344CB8AC3E}">
        <p14:creationId xmlns:p14="http://schemas.microsoft.com/office/powerpoint/2010/main" val="43724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ふたつの「立国」論を検討</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専門家（プロアスリート、プロ芸術家）と一般市民</a:t>
            </a:r>
          </a:p>
          <a:p>
            <a:r>
              <a:rPr lang="ja-JP" altLang="en-US" dirty="0" smtClean="0"/>
              <a:t>生涯スポーツ、生涯芸術活動で必要なこと</a:t>
            </a:r>
          </a:p>
          <a:p>
            <a:pPr lvl="1"/>
            <a:r>
              <a:rPr lang="ja-JP" altLang="en-US" dirty="0"/>
              <a:t>自由時間</a:t>
            </a:r>
            <a:r>
              <a:rPr lang="en-US" altLang="ja-JP" dirty="0"/>
              <a:t>(</a:t>
            </a:r>
            <a:r>
              <a:rPr lang="ja-JP" altLang="en-US" dirty="0"/>
              <a:t>労働条件</a:t>
            </a:r>
            <a:r>
              <a:rPr lang="en-US" altLang="ja-JP" dirty="0"/>
              <a:t>)</a:t>
            </a:r>
            <a:endParaRPr lang="ja-JP" altLang="en-US" dirty="0"/>
          </a:p>
          <a:p>
            <a:pPr lvl="1"/>
            <a:r>
              <a:rPr lang="ja-JP" altLang="en-US" dirty="0"/>
              <a:t>施設</a:t>
            </a:r>
          </a:p>
          <a:p>
            <a:pPr lvl="1"/>
            <a:r>
              <a:rPr lang="ja-JP" altLang="en-US" dirty="0"/>
              <a:t>経済</a:t>
            </a:r>
          </a:p>
          <a:p>
            <a:pPr lvl="1"/>
            <a:r>
              <a:rPr lang="ja-JP" altLang="en-US" dirty="0"/>
              <a:t>習慣・能力</a:t>
            </a:r>
            <a:endParaRPr lang="en-US" altLang="ja-JP" dirty="0"/>
          </a:p>
          <a:p>
            <a:endParaRPr kumimoji="1" lang="ja-JP" altLang="en-US" dirty="0"/>
          </a:p>
        </p:txBody>
      </p:sp>
    </p:spTree>
    <p:extLst>
      <p:ext uri="{BB962C8B-B14F-4D97-AF65-F5344CB8AC3E}">
        <p14:creationId xmlns:p14="http://schemas.microsoft.com/office/powerpoint/2010/main" val="99034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施設</a:t>
            </a:r>
            <a:endParaRPr kumimoji="1" lang="ja-JP" altLang="en-US" dirty="0"/>
          </a:p>
        </p:txBody>
      </p:sp>
      <p:sp>
        <p:nvSpPr>
          <p:cNvPr id="3" name="コンテンツ プレースホルダ 2"/>
          <p:cNvSpPr>
            <a:spLocks noGrp="1"/>
          </p:cNvSpPr>
          <p:nvPr>
            <p:ph idx="1"/>
          </p:nvPr>
        </p:nvSpPr>
        <p:spPr/>
        <p:txBody>
          <a:bodyPr/>
          <a:lstStyle/>
          <a:p>
            <a:pPr>
              <a:lnSpc>
                <a:spcPct val="90000"/>
              </a:lnSpc>
            </a:pPr>
            <a:r>
              <a:rPr lang="ja-JP" altLang="en-US" dirty="0" smtClean="0"/>
              <a:t>社会体育と学校体育</a:t>
            </a:r>
            <a:endParaRPr lang="en-US" altLang="ja-JP" dirty="0" smtClean="0"/>
          </a:p>
          <a:p>
            <a:pPr lvl="1">
              <a:lnSpc>
                <a:spcPct val="90000"/>
              </a:lnSpc>
            </a:pPr>
            <a:r>
              <a:rPr lang="ja-JP" altLang="en-US" dirty="0" smtClean="0"/>
              <a:t>社会体育　体育施設が地域社会の中にあり、学校の体育の授業も、その施設に行って行う。</a:t>
            </a:r>
            <a:endParaRPr lang="en-US" altLang="ja-JP" dirty="0" smtClean="0"/>
          </a:p>
          <a:p>
            <a:pPr lvl="1">
              <a:lnSpc>
                <a:spcPct val="90000"/>
              </a:lnSpc>
            </a:pPr>
            <a:r>
              <a:rPr lang="ja-JP" altLang="en-US" dirty="0" smtClean="0"/>
              <a:t>学校体育　学校内に体育施設があり、そこで体育の授業を行う。</a:t>
            </a:r>
          </a:p>
          <a:p>
            <a:pPr>
              <a:lnSpc>
                <a:spcPct val="90000"/>
              </a:lnSpc>
            </a:pPr>
            <a:r>
              <a:rPr lang="ja-JP" altLang="en-US" dirty="0" smtClean="0"/>
              <a:t>水準・要求の多様性と施設</a:t>
            </a:r>
          </a:p>
          <a:p>
            <a:pPr>
              <a:lnSpc>
                <a:spcPct val="90000"/>
              </a:lnSpc>
              <a:buNone/>
            </a:pPr>
            <a:r>
              <a:rPr lang="ja-JP" altLang="en-US" dirty="0" smtClean="0"/>
              <a:t>　　　ハードとソフト</a:t>
            </a:r>
          </a:p>
          <a:p>
            <a:endParaRPr kumimoji="1" lang="ja-JP" altLang="en-US" dirty="0"/>
          </a:p>
        </p:txBody>
      </p:sp>
    </p:spTree>
    <p:extLst>
      <p:ext uri="{BB962C8B-B14F-4D97-AF65-F5344CB8AC3E}">
        <p14:creationId xmlns:p14="http://schemas.microsoft.com/office/powerpoint/2010/main" val="129951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dirty="0" smtClean="0"/>
              <a:t>成人の教育組織</a:t>
            </a:r>
            <a:endParaRPr lang="ja-JP" altLang="en-US" dirty="0"/>
          </a:p>
        </p:txBody>
      </p:sp>
      <p:sp>
        <p:nvSpPr>
          <p:cNvPr id="3075" name="Rectangle 3"/>
          <p:cNvSpPr>
            <a:spLocks noGrp="1" noChangeArrowheads="1"/>
          </p:cNvSpPr>
          <p:nvPr>
            <p:ph type="body" idx="1"/>
          </p:nvPr>
        </p:nvSpPr>
        <p:spPr/>
        <p:txBody>
          <a:bodyPr/>
          <a:lstStyle/>
          <a:p>
            <a:pPr>
              <a:lnSpc>
                <a:spcPct val="90000"/>
              </a:lnSpc>
            </a:pPr>
            <a:r>
              <a:rPr lang="ja-JP" altLang="en-US" sz="2800" dirty="0"/>
              <a:t>長く続けるために　伊達の復帰は？</a:t>
            </a:r>
          </a:p>
          <a:p>
            <a:pPr>
              <a:lnSpc>
                <a:spcPct val="90000"/>
              </a:lnSpc>
              <a:buFontTx/>
              <a:buNone/>
            </a:pPr>
            <a:r>
              <a:rPr lang="ja-JP" altLang="en-US" sz="2800" dirty="0"/>
              <a:t>　　　（結婚・出産・育児）　人間が大切にされること</a:t>
            </a:r>
          </a:p>
          <a:p>
            <a:pPr>
              <a:lnSpc>
                <a:spcPct val="90000"/>
              </a:lnSpc>
            </a:pPr>
            <a:r>
              <a:rPr lang="ja-JP" altLang="en-US" sz="2800" dirty="0" smtClean="0"/>
              <a:t>自由</a:t>
            </a:r>
            <a:r>
              <a:rPr lang="ja-JP" altLang="en-US" sz="2800" dirty="0"/>
              <a:t>時間確保と労働</a:t>
            </a:r>
            <a:r>
              <a:rPr lang="ja-JP" altLang="en-US" sz="2800" dirty="0" smtClean="0"/>
              <a:t>条件</a:t>
            </a:r>
          </a:p>
          <a:p>
            <a:pPr marL="0" indent="0">
              <a:lnSpc>
                <a:spcPct val="90000"/>
              </a:lnSpc>
              <a:buNone/>
            </a:pPr>
            <a:r>
              <a:rPr lang="ja-JP" altLang="en-US" sz="2800" dirty="0"/>
              <a:t>　</a:t>
            </a:r>
            <a:r>
              <a:rPr lang="ja-JP" altLang="en-US" sz="2800" dirty="0" smtClean="0"/>
              <a:t>　　権利意識と適切な実践力が必要</a:t>
            </a:r>
            <a:endParaRPr lang="ja-JP" altLang="en-US" sz="2800" dirty="0"/>
          </a:p>
          <a:p>
            <a:pPr>
              <a:lnSpc>
                <a:spcPct val="90000"/>
              </a:lnSpc>
            </a:pPr>
            <a:r>
              <a:rPr lang="ja-JP" altLang="en-US" sz="2800" dirty="0"/>
              <a:t>大人の学習と専門家の関与</a:t>
            </a:r>
          </a:p>
          <a:p>
            <a:pPr>
              <a:lnSpc>
                <a:spcPct val="90000"/>
              </a:lnSpc>
            </a:pPr>
            <a:r>
              <a:rPr lang="ja-JP" altLang="en-US" sz="2800" dirty="0"/>
              <a:t>成人の教育組織</a:t>
            </a:r>
          </a:p>
          <a:p>
            <a:pPr>
              <a:lnSpc>
                <a:spcPct val="90000"/>
              </a:lnSpc>
              <a:buFontTx/>
              <a:buNone/>
            </a:pPr>
            <a:r>
              <a:rPr lang="ja-JP" altLang="en-US" sz="2800" dirty="0"/>
              <a:t>　　　　（大学開放・社会教育・カルチャーセンター</a:t>
            </a:r>
            <a:r>
              <a:rPr lang="ja-JP" altLang="en-US" sz="2800" dirty="0" smtClean="0"/>
              <a:t>）</a:t>
            </a:r>
          </a:p>
          <a:p>
            <a:pPr>
              <a:lnSpc>
                <a:spcPct val="90000"/>
              </a:lnSpc>
              <a:buFontTx/>
              <a:buNone/>
            </a:pPr>
            <a:r>
              <a:rPr lang="ja-JP" altLang="en-US" sz="2800" dirty="0" smtClean="0"/>
              <a:t>・ デンマークのフォルケホイスコレ</a:t>
            </a:r>
            <a:endParaRPr lang="ja-JP" altLang="en-US" sz="2800" dirty="0"/>
          </a:p>
          <a:p>
            <a:pPr>
              <a:lnSpc>
                <a:spcPct val="90000"/>
              </a:lnSpc>
              <a:buFontTx/>
              <a:buNone/>
            </a:pPr>
            <a:endParaRPr lang="en-US" altLang="ja-JP" sz="2800" dirty="0"/>
          </a:p>
        </p:txBody>
      </p:sp>
    </p:spTree>
    <p:extLst>
      <p:ext uri="{BB962C8B-B14F-4D97-AF65-F5344CB8AC3E}">
        <p14:creationId xmlns:p14="http://schemas.microsoft.com/office/powerpoint/2010/main" val="233129270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367</TotalTime>
  <Words>428</Words>
  <Application>Microsoft Office PowerPoint</Application>
  <PresentationFormat>画面に合わせる (4:3)</PresentationFormat>
  <Paragraphs>73</Paragraphs>
  <Slides>20</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20</vt:i4>
      </vt:variant>
    </vt:vector>
  </HeadingPairs>
  <TitlesOfParts>
    <vt:vector size="23" baseType="lpstr">
      <vt:lpstr>ＭＳ Ｐゴシック</vt:lpstr>
      <vt:lpstr>Arial</vt:lpstr>
      <vt:lpstr>標準デザイン</vt:lpstr>
      <vt:lpstr>　生涯学習の保障するもの</vt:lpstr>
      <vt:lpstr>人間にとって必要なこと</vt:lpstr>
      <vt:lpstr>文科省スポーツ立国論</vt:lpstr>
      <vt:lpstr>PowerPoint プレゼンテーション</vt:lpstr>
      <vt:lpstr>ライフスタイルに応じた機会</vt:lpstr>
      <vt:lpstr>文化芸術立国</vt:lpstr>
      <vt:lpstr>ふたつの「立国」論を検討</vt:lpstr>
      <vt:lpstr>施設</vt:lpstr>
      <vt:lpstr>成人の教育組織</vt:lpstr>
      <vt:lpstr>時間とは何か</vt:lpstr>
      <vt:lpstr>PowerPoint プレゼンテーション</vt:lpstr>
      <vt:lpstr>PowerPoint プレゼンテーション</vt:lpstr>
      <vt:lpstr>小野清子（銅メダル）</vt:lpstr>
      <vt:lpstr>PowerPoint プレゼンテーション</vt:lpstr>
      <vt:lpstr>子育ても五輪も挑戦（ＮＨＫ）</vt:lpstr>
      <vt:lpstr>PowerPoint プレゼンテーション</vt:lpstr>
      <vt:lpstr>PowerPoint プレゼンテーション</vt:lpstr>
      <vt:lpstr>PowerPoint プレゼンテーション</vt:lpstr>
      <vt:lpstr>PowerPoint プレゼンテーション</vt:lpstr>
      <vt:lpstr>働き盛り年代スポーツ創出 （和歌山県体育協会）</vt:lpstr>
    </vt:vector>
  </TitlesOfParts>
  <Company>bunkyo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自由時間と学習</dc:title>
  <dc:creator>wakei</dc:creator>
  <cp:lastModifiedBy>wakei</cp:lastModifiedBy>
  <cp:revision>34</cp:revision>
  <dcterms:created xsi:type="dcterms:W3CDTF">2007-06-28T23:25:42Z</dcterms:created>
  <dcterms:modified xsi:type="dcterms:W3CDTF">2016-06-24T08:29:16Z</dcterms:modified>
</cp:coreProperties>
</file>