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9" r:id="rId4"/>
    <p:sldId id="270" r:id="rId5"/>
    <p:sldId id="271" r:id="rId6"/>
    <p:sldId id="272" r:id="rId7"/>
    <p:sldId id="257" r:id="rId8"/>
    <p:sldId id="267" r:id="rId9"/>
    <p:sldId id="261" r:id="rId10"/>
    <p:sldId id="262" r:id="rId11"/>
    <p:sldId id="263" r:id="rId12"/>
    <p:sldId id="264" r:id="rId13"/>
    <p:sldId id="265" r:id="rId14"/>
    <p:sldId id="266" r:id="rId15"/>
    <p:sldId id="259" r:id="rId16"/>
    <p:sldId id="260" r:id="rId17"/>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38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658E47F8-34B4-4747-ADC6-131E9ED75E0B}"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8F2C34DE-489D-471B-8566-EC781D22C0A1}"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06F11F17-E3FA-40CC-A0FE-718E8FA9F025}"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300D5E83-85A6-4F84-AEE9-8D0FD1EEF66D}"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19FE6F88-4587-4D43-A3A8-4549C5D3A5AD}"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F9D58D6D-3E21-49AF-BB1B-EA9EA3620CA6}"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endParaRPr lang="en-US" altLang="ja-JP"/>
          </a:p>
        </p:txBody>
      </p:sp>
      <p:sp>
        <p:nvSpPr>
          <p:cNvPr id="9" name="スライド番号プレースホルダ 8"/>
          <p:cNvSpPr>
            <a:spLocks noGrp="1"/>
          </p:cNvSpPr>
          <p:nvPr>
            <p:ph type="sldNum" sz="quarter" idx="12"/>
          </p:nvPr>
        </p:nvSpPr>
        <p:spPr/>
        <p:txBody>
          <a:bodyPr/>
          <a:lstStyle>
            <a:lvl1pPr>
              <a:defRPr/>
            </a:lvl1pPr>
          </a:lstStyle>
          <a:p>
            <a:fld id="{F86D35B5-DC51-4E5A-BCF1-285DE5BA1F76}"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06241887-C03E-40C2-8173-C129939DC57D}"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endParaRPr lang="en-US" altLang="ja-JP"/>
          </a:p>
        </p:txBody>
      </p:sp>
      <p:sp>
        <p:nvSpPr>
          <p:cNvPr id="4" name="スライド番号プレースホルダ 3"/>
          <p:cNvSpPr>
            <a:spLocks noGrp="1"/>
          </p:cNvSpPr>
          <p:nvPr>
            <p:ph type="sldNum" sz="quarter" idx="12"/>
          </p:nvPr>
        </p:nvSpPr>
        <p:spPr/>
        <p:txBody>
          <a:bodyPr/>
          <a:lstStyle>
            <a:lvl1pPr>
              <a:defRPr/>
            </a:lvl1pPr>
          </a:lstStyle>
          <a:p>
            <a:fld id="{B8604CC1-8B23-4FB2-91F2-E093F12F2A0C}"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7D8DC982-952F-479B-8F16-1C49B012E0A7}"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25430F49-4631-4D5D-AF1F-19B968475AB0}"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0F3DA14-3AC0-4C03-9AE5-BCD92407262F}"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pitchFamily="50" charset="-128"/>
        </a:defRPr>
      </a:lvl2pPr>
      <a:lvl3pPr algn="ctr" rtl="0" fontAlgn="base">
        <a:spcBef>
          <a:spcPct val="0"/>
        </a:spcBef>
        <a:spcAft>
          <a:spcPct val="0"/>
        </a:spcAft>
        <a:defRPr kumimoji="1" sz="4400">
          <a:solidFill>
            <a:schemeClr val="tx2"/>
          </a:solidFill>
          <a:latin typeface="Arial" charset="0"/>
          <a:ea typeface="ＭＳ Ｐゴシック" pitchFamily="50" charset="-128"/>
        </a:defRPr>
      </a:lvl3pPr>
      <a:lvl4pPr algn="ctr" rtl="0" fontAlgn="base">
        <a:spcBef>
          <a:spcPct val="0"/>
        </a:spcBef>
        <a:spcAft>
          <a:spcPct val="0"/>
        </a:spcAft>
        <a:defRPr kumimoji="1" sz="4400">
          <a:solidFill>
            <a:schemeClr val="tx2"/>
          </a:solidFill>
          <a:latin typeface="Arial" charset="0"/>
          <a:ea typeface="ＭＳ Ｐゴシック" pitchFamily="50" charset="-128"/>
        </a:defRPr>
      </a:lvl4pPr>
      <a:lvl5pPr algn="ctr" rtl="0" fontAlgn="base">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ja-JP" altLang="en-US"/>
              <a:t>住民の成長</a:t>
            </a:r>
          </a:p>
        </p:txBody>
      </p:sp>
      <p:sp>
        <p:nvSpPr>
          <p:cNvPr id="2051" name="Rectangle 3"/>
          <p:cNvSpPr>
            <a:spLocks noGrp="1" noChangeArrowheads="1"/>
          </p:cNvSpPr>
          <p:nvPr>
            <p:ph type="subTitle" idx="1"/>
          </p:nvPr>
        </p:nvSpPr>
        <p:spPr/>
        <p:txBody>
          <a:bodyPr/>
          <a:lstStyle/>
          <a:p>
            <a:r>
              <a:rPr lang="ja-JP" altLang="en-US"/>
              <a:t>肯定的な関係をどうつくるか</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騒音をめぐる事件２</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2003</a:t>
            </a:r>
            <a:r>
              <a:rPr lang="ja-JP" altLang="en-US" dirty="0"/>
              <a:t>年</a:t>
            </a:r>
            <a:r>
              <a:rPr lang="en-US" altLang="ja-JP" dirty="0"/>
              <a:t>03</a:t>
            </a:r>
            <a:r>
              <a:rPr lang="ja-JP" altLang="en-US" dirty="0"/>
              <a:t>月</a:t>
            </a:r>
            <a:r>
              <a:rPr lang="en-US" altLang="ja-JP" dirty="0"/>
              <a:t>06</a:t>
            </a:r>
            <a:r>
              <a:rPr lang="ja-JP" altLang="en-US" dirty="0" smtClean="0"/>
              <a:t>日午前</a:t>
            </a:r>
            <a:r>
              <a:rPr lang="ja-JP" altLang="en-US" dirty="0"/>
              <a:t>５時ごろ、大阪府警堺北署に「人を刺して殺した」と男が自首した</a:t>
            </a:r>
            <a:r>
              <a:rPr lang="ja-JP" altLang="en-US" dirty="0" smtClean="0"/>
              <a:t>。スカウト業</a:t>
            </a:r>
            <a:r>
              <a:rPr lang="ja-JP" altLang="en-US" dirty="0"/>
              <a:t>Ａ容疑者（２１）を殺人容疑で緊急逮捕した。死亡した男性はこの部屋に住む朴七星さん（７１）とみられる。</a:t>
            </a:r>
          </a:p>
          <a:p>
            <a:r>
              <a:rPr lang="ja-JP" altLang="en-US" dirty="0"/>
              <a:t>　調べでは、Ａ容疑者は５日夜、このアパートに住む友人宅に遊びに来ていたところ、騒音などで男性に注意された。同容疑者は腹を</a:t>
            </a:r>
            <a:r>
              <a:rPr lang="ja-JP" altLang="en-US" dirty="0" smtClean="0"/>
              <a:t>立てて男性</a:t>
            </a:r>
            <a:r>
              <a:rPr lang="ja-JP" altLang="en-US" dirty="0"/>
              <a:t>の首を刺し、殺害した疑い。</a:t>
            </a: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騒音をめぐる事件３</a:t>
            </a:r>
            <a:endParaRPr kumimoji="1" lang="ja-JP" altLang="en-US" dirty="0"/>
          </a:p>
        </p:txBody>
      </p:sp>
      <p:sp>
        <p:nvSpPr>
          <p:cNvPr id="3" name="コンテンツ プレースホルダ 2"/>
          <p:cNvSpPr>
            <a:spLocks noGrp="1"/>
          </p:cNvSpPr>
          <p:nvPr>
            <p:ph idx="1"/>
          </p:nvPr>
        </p:nvSpPr>
        <p:spPr/>
        <p:txBody>
          <a:bodyPr/>
          <a:lstStyle/>
          <a:p>
            <a:r>
              <a:rPr lang="en-US" altLang="ja-JP" dirty="0"/>
              <a:t>2005</a:t>
            </a:r>
            <a:r>
              <a:rPr lang="ja-JP" altLang="en-US" dirty="0"/>
              <a:t>年</a:t>
            </a:r>
            <a:r>
              <a:rPr lang="en-US" altLang="ja-JP" dirty="0"/>
              <a:t>09</a:t>
            </a:r>
            <a:r>
              <a:rPr lang="ja-JP" altLang="en-US" dirty="0"/>
              <a:t>月</a:t>
            </a:r>
            <a:r>
              <a:rPr lang="en-US" altLang="ja-JP" dirty="0" smtClean="0"/>
              <a:t>29</a:t>
            </a:r>
            <a:r>
              <a:rPr lang="ja-JP" altLang="en-US" dirty="0" smtClean="0"/>
              <a:t>横浜市鶴見区横浜</a:t>
            </a:r>
            <a:r>
              <a:rPr lang="ja-JP" altLang="en-US" dirty="0"/>
              <a:t>市立大・理学部</a:t>
            </a:r>
            <a:r>
              <a:rPr lang="ja-JP" altLang="en-US" dirty="0" smtClean="0"/>
              <a:t>３年（</a:t>
            </a:r>
            <a:r>
              <a:rPr lang="ja-JP" altLang="en-US" dirty="0"/>
              <a:t>２１）が２８日早朝、刺殺体で見つかった。県警は同日、同じアパートに住む無職の男（６７</a:t>
            </a:r>
            <a:r>
              <a:rPr lang="ja-JP" altLang="en-US" dirty="0" smtClean="0"/>
              <a:t>）殺人</a:t>
            </a:r>
            <a:r>
              <a:rPr lang="ja-JP" altLang="en-US" dirty="0"/>
              <a:t>容疑で逮捕状を請求した</a:t>
            </a:r>
            <a:r>
              <a:rPr lang="ja-JP" altLang="en-US" dirty="0" smtClean="0"/>
              <a:t>。</a:t>
            </a:r>
            <a:endParaRPr lang="ja-JP" altLang="en-US" dirty="0"/>
          </a:p>
          <a:p>
            <a:r>
              <a:rPr lang="ja-JP" altLang="en-US" dirty="0"/>
              <a:t>　同じ階に住む男性（４９）は「北</a:t>
            </a:r>
            <a:r>
              <a:rPr lang="ja-JP" altLang="en-US" dirty="0" err="1"/>
              <a:t>目さんの</a:t>
            </a:r>
            <a:r>
              <a:rPr lang="ja-JP" altLang="en-US" dirty="0"/>
              <a:t>部屋からよく音楽が聞こえた。音楽に合わせて深夜に歌うこともあった」と話す。そんな時、男がドア越しに注意する姿を見たことがあるという</a:t>
            </a:r>
            <a:r>
              <a:rPr lang="ja-JP" altLang="en-US" dirty="0" smtClean="0"/>
              <a:t>。</a:t>
            </a:r>
            <a:endParaRPr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騒音をめぐる事件４</a:t>
            </a:r>
            <a:endParaRPr kumimoji="1" lang="ja-JP" altLang="en-US" dirty="0"/>
          </a:p>
        </p:txBody>
      </p:sp>
      <p:sp>
        <p:nvSpPr>
          <p:cNvPr id="3" name="コンテンツ プレースホルダ 2"/>
          <p:cNvSpPr>
            <a:spLocks noGrp="1"/>
          </p:cNvSpPr>
          <p:nvPr>
            <p:ph idx="1"/>
          </p:nvPr>
        </p:nvSpPr>
        <p:spPr/>
        <p:txBody>
          <a:bodyPr/>
          <a:lstStyle/>
          <a:p>
            <a:r>
              <a:rPr lang="ja-JP" altLang="en-US" dirty="0"/>
              <a:t> </a:t>
            </a:r>
            <a:r>
              <a:rPr lang="en-US" altLang="ja-JP" dirty="0"/>
              <a:t>2009</a:t>
            </a:r>
            <a:r>
              <a:rPr lang="ja-JP" altLang="en-US" dirty="0"/>
              <a:t>年</a:t>
            </a:r>
            <a:r>
              <a:rPr lang="en-US" altLang="ja-JP" dirty="0"/>
              <a:t>10</a:t>
            </a:r>
            <a:r>
              <a:rPr lang="ja-JP" altLang="en-US" dirty="0"/>
              <a:t>月</a:t>
            </a:r>
            <a:r>
              <a:rPr lang="en-US" altLang="ja-JP" dirty="0" smtClean="0"/>
              <a:t>23</a:t>
            </a:r>
            <a:r>
              <a:rPr lang="ja-JP" altLang="en-US" dirty="0" smtClean="0"/>
              <a:t>集合</a:t>
            </a:r>
            <a:r>
              <a:rPr lang="ja-JP" altLang="en-US" dirty="0"/>
              <a:t>住宅の隣人を殺害したとして、大阪府警</a:t>
            </a:r>
            <a:r>
              <a:rPr lang="ja-JP" altLang="en-US" dirty="0" smtClean="0"/>
              <a:t>は無職（</a:t>
            </a:r>
            <a:r>
              <a:rPr lang="ja-JP" altLang="en-US" dirty="0"/>
              <a:t>６４）を殺人容疑で逮捕し、発表した。</a:t>
            </a:r>
          </a:p>
          <a:p>
            <a:r>
              <a:rPr lang="ja-JP" altLang="en-US" dirty="0"/>
              <a:t>　府警によると、白元容疑者は「隣が引っ越してきた１年ほど前から壁をたたく音が聞こえ、眠れないことが続き、憎らしかった」と容疑を認めているという</a:t>
            </a:r>
            <a:r>
              <a:rPr lang="ja-JP" altLang="en-US" dirty="0" smtClean="0"/>
              <a:t>。</a:t>
            </a:r>
            <a:endParaRPr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騒音をめぐる事件５</a:t>
            </a:r>
            <a:endParaRPr kumimoji="1" lang="ja-JP" altLang="en-US" dirty="0"/>
          </a:p>
        </p:txBody>
      </p:sp>
      <p:sp>
        <p:nvSpPr>
          <p:cNvPr id="3" name="コンテンツ プレースホルダ 2"/>
          <p:cNvSpPr>
            <a:spLocks noGrp="1"/>
          </p:cNvSpPr>
          <p:nvPr>
            <p:ph idx="1"/>
          </p:nvPr>
        </p:nvSpPr>
        <p:spPr/>
        <p:txBody>
          <a:bodyPr/>
          <a:lstStyle/>
          <a:p>
            <a:r>
              <a:rPr lang="ja-JP" altLang="en-US" dirty="0"/>
              <a:t> </a:t>
            </a:r>
            <a:r>
              <a:rPr lang="en-US" altLang="ja-JP" dirty="0"/>
              <a:t>2009</a:t>
            </a:r>
            <a:r>
              <a:rPr lang="ja-JP" altLang="en-US" dirty="0"/>
              <a:t>年</a:t>
            </a:r>
            <a:r>
              <a:rPr lang="en-US" altLang="ja-JP" dirty="0"/>
              <a:t>11</a:t>
            </a:r>
            <a:r>
              <a:rPr lang="ja-JP" altLang="en-US" dirty="0"/>
              <a:t>月</a:t>
            </a:r>
            <a:r>
              <a:rPr lang="en-US" altLang="ja-JP" dirty="0" smtClean="0"/>
              <a:t>21</a:t>
            </a:r>
            <a:r>
              <a:rPr lang="ja-JP" altLang="en-US" dirty="0" smtClean="0"/>
              <a:t>「</a:t>
            </a:r>
            <a:r>
              <a:rPr lang="ja-JP" altLang="en-US" dirty="0"/>
              <a:t>殺意強い」と懲役１７年判決　さいたまの騒音トラブル殺人　／埼玉県 </a:t>
            </a:r>
          </a:p>
          <a:p>
            <a:r>
              <a:rPr lang="ja-JP" altLang="en-US" dirty="0" smtClean="0"/>
              <a:t> アパート</a:t>
            </a:r>
            <a:r>
              <a:rPr lang="ja-JP" altLang="en-US" dirty="0"/>
              <a:t>の階下の物音に腹を立て、階下の住民の知人をナイフで刺して殺害したとして殺人罪に</a:t>
            </a:r>
            <a:r>
              <a:rPr lang="ja-JP" altLang="en-US" dirty="0" smtClean="0"/>
              <a:t>問われた無職（</a:t>
            </a:r>
            <a:r>
              <a:rPr lang="ja-JP" altLang="en-US" dirty="0"/>
              <a:t>４０）の判決公判が２０日、さいたま地裁であった。伝田喜久裁判長は、「頭や胸などを４０カ所以上も刺し続け、残忍で悪質極まりない」として、懲役１７年（求刑懲役１８年）を言い渡した</a:t>
            </a:r>
            <a:r>
              <a:rPr lang="ja-JP" altLang="en-US" dirty="0" smtClean="0"/>
              <a:t>。</a:t>
            </a:r>
            <a:endParaRPr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騒音をめぐる事件６</a:t>
            </a:r>
            <a:endParaRPr kumimoji="1" lang="ja-JP" altLang="en-US" dirty="0"/>
          </a:p>
        </p:txBody>
      </p:sp>
      <p:sp>
        <p:nvSpPr>
          <p:cNvPr id="3" name="コンテンツ プレースホルダ 2"/>
          <p:cNvSpPr>
            <a:spLocks noGrp="1"/>
          </p:cNvSpPr>
          <p:nvPr>
            <p:ph idx="1"/>
          </p:nvPr>
        </p:nvSpPr>
        <p:spPr/>
        <p:txBody>
          <a:bodyPr/>
          <a:lstStyle/>
          <a:p>
            <a:r>
              <a:rPr lang="en-US" altLang="ja-JP" dirty="0"/>
              <a:t>2011</a:t>
            </a:r>
            <a:r>
              <a:rPr lang="ja-JP" altLang="en-US" dirty="0"/>
              <a:t>年</a:t>
            </a:r>
            <a:r>
              <a:rPr lang="en-US" altLang="ja-JP" dirty="0"/>
              <a:t>02</a:t>
            </a:r>
            <a:r>
              <a:rPr lang="ja-JP" altLang="en-US" dirty="0"/>
              <a:t>月</a:t>
            </a:r>
            <a:r>
              <a:rPr lang="en-US" altLang="ja-JP" dirty="0"/>
              <a:t>02</a:t>
            </a:r>
            <a:r>
              <a:rPr lang="ja-JP" altLang="en-US" dirty="0" smtClean="0"/>
              <a:t>日殺人</a:t>
            </a:r>
            <a:r>
              <a:rPr lang="ja-JP" altLang="en-US" dirty="0"/>
              <a:t>罪など</a:t>
            </a:r>
            <a:r>
              <a:rPr lang="ja-JP" altLang="en-US" dirty="0" smtClean="0"/>
              <a:t>認める </a:t>
            </a:r>
            <a:endParaRPr lang="ja-JP" altLang="en-US" dirty="0"/>
          </a:p>
          <a:p>
            <a:r>
              <a:rPr lang="ja-JP" altLang="en-US" dirty="0" smtClean="0"/>
              <a:t>検察に</a:t>
            </a:r>
            <a:r>
              <a:rPr lang="ja-JP" altLang="en-US" dirty="0"/>
              <a:t>よると</a:t>
            </a:r>
            <a:r>
              <a:rPr lang="ja-JP" altLang="en-US" dirty="0" smtClean="0"/>
              <a:t>、被告</a:t>
            </a:r>
            <a:r>
              <a:rPr lang="ja-JP" altLang="en-US" dirty="0"/>
              <a:t>は</a:t>
            </a:r>
            <a:r>
              <a:rPr lang="ja-JP" altLang="en-US" dirty="0" smtClean="0"/>
              <a:t>倉敷市の</a:t>
            </a:r>
            <a:r>
              <a:rPr lang="ja-JP" altLang="en-US" dirty="0"/>
              <a:t>自宅で昨年</a:t>
            </a:r>
            <a:r>
              <a:rPr lang="ja-JP" altLang="en-US" dirty="0" smtClean="0"/>
              <a:t>２月夕</a:t>
            </a:r>
            <a:r>
              <a:rPr lang="ja-JP" altLang="en-US" dirty="0"/>
              <a:t>、</a:t>
            </a:r>
            <a:r>
              <a:rPr lang="ja-JP" altLang="en-US" dirty="0" smtClean="0"/>
              <a:t>義姉（</a:t>
            </a:r>
            <a:r>
              <a:rPr lang="ja-JP" altLang="en-US" dirty="0"/>
              <a:t>当時３８）の背中や頭、首などを包丁で十</a:t>
            </a:r>
            <a:r>
              <a:rPr lang="ja-JP" altLang="en-US" dirty="0" smtClean="0"/>
              <a:t>数回刺す</a:t>
            </a:r>
            <a:r>
              <a:rPr lang="ja-JP" altLang="en-US" dirty="0"/>
              <a:t>などして殺害</a:t>
            </a:r>
            <a:r>
              <a:rPr lang="ja-JP" altLang="en-US" dirty="0" smtClean="0"/>
              <a:t>。義姉の</a:t>
            </a:r>
            <a:r>
              <a:rPr lang="ja-JP" altLang="en-US" dirty="0"/>
              <a:t>長男（１５）や次男（８）の頭部などを折れた包丁で刺し</a:t>
            </a:r>
            <a:r>
              <a:rPr lang="ja-JP" altLang="en-US" dirty="0" smtClean="0"/>
              <a:t>、１４日間</a:t>
            </a:r>
            <a:r>
              <a:rPr lang="ja-JP" altLang="en-US" dirty="0"/>
              <a:t>のけがを負わせた上</a:t>
            </a:r>
            <a:r>
              <a:rPr lang="ja-JP" altLang="en-US" dirty="0" smtClean="0"/>
              <a:t>、灯油</a:t>
            </a:r>
            <a:r>
              <a:rPr lang="ja-JP" altLang="en-US" dirty="0"/>
              <a:t>をまき</a:t>
            </a:r>
            <a:r>
              <a:rPr lang="ja-JP" altLang="en-US" dirty="0" smtClean="0"/>
              <a:t>放火。同居</a:t>
            </a:r>
            <a:r>
              <a:rPr lang="ja-JP" altLang="en-US" dirty="0"/>
              <a:t>していた被告が、騒音や金の貸し借りで</a:t>
            </a:r>
            <a:r>
              <a:rPr lang="ja-JP" altLang="en-US" dirty="0" smtClean="0"/>
              <a:t>もめて「</a:t>
            </a:r>
            <a:r>
              <a:rPr lang="ja-JP" altLang="en-US" dirty="0"/>
              <a:t>兄とその妻子を皆殺しにし、放火することを決意した」と経緯を説明</a:t>
            </a:r>
            <a:r>
              <a:rPr lang="ja-JP" altLang="en-US" dirty="0" smtClean="0"/>
              <a:t>。</a:t>
            </a:r>
            <a:endParaRPr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ja-JP" altLang="en-US"/>
              <a:t>ピアノ殺人事件</a:t>
            </a:r>
          </a:p>
        </p:txBody>
      </p:sp>
      <p:sp>
        <p:nvSpPr>
          <p:cNvPr id="5123" name="Rectangle 3"/>
          <p:cNvSpPr>
            <a:spLocks noGrp="1" noChangeArrowheads="1"/>
          </p:cNvSpPr>
          <p:nvPr>
            <p:ph type="body" idx="1"/>
          </p:nvPr>
        </p:nvSpPr>
        <p:spPr/>
        <p:txBody>
          <a:bodyPr/>
          <a:lstStyle/>
          <a:p>
            <a:pPr>
              <a:lnSpc>
                <a:spcPct val="90000"/>
              </a:lnSpc>
            </a:pPr>
            <a:r>
              <a:rPr lang="ja-JP" altLang="en-US" sz="2800"/>
              <a:t>昭和３年出生　３年生まで級長・吃音の子どもと友人に（自分も影響を受けた）</a:t>
            </a:r>
          </a:p>
          <a:p>
            <a:pPr>
              <a:lnSpc>
                <a:spcPct val="90000"/>
              </a:lnSpc>
            </a:pPr>
            <a:r>
              <a:rPr lang="ja-JP" altLang="en-US" sz="2800"/>
              <a:t>府立中学受験に失敗</a:t>
            </a:r>
          </a:p>
          <a:p>
            <a:pPr>
              <a:lnSpc>
                <a:spcPct val="90000"/>
              </a:lnSpc>
            </a:pPr>
            <a:r>
              <a:rPr lang="ja-JP" altLang="en-US" sz="2800"/>
              <a:t>戦後国鉄に就職→競輪で使い込み→退職</a:t>
            </a:r>
          </a:p>
          <a:p>
            <a:pPr>
              <a:lnSpc>
                <a:spcPct val="90000"/>
              </a:lnSpc>
            </a:pPr>
            <a:r>
              <a:rPr lang="ja-JP" altLang="en-US" sz="2800"/>
              <a:t>その後職を転々</a:t>
            </a:r>
          </a:p>
          <a:p>
            <a:pPr>
              <a:lnSpc>
                <a:spcPct val="90000"/>
              </a:lnSpc>
            </a:pPr>
            <a:r>
              <a:rPr lang="ja-JP" altLang="en-US" sz="2800"/>
              <a:t>昭和３７年、近所の婦人にステレオの音を注意される。以後音に過敏に。</a:t>
            </a:r>
          </a:p>
          <a:p>
            <a:pPr>
              <a:lnSpc>
                <a:spcPct val="90000"/>
              </a:lnSpc>
            </a:pPr>
            <a:r>
              <a:rPr lang="ja-JP" altLang="en-US" sz="2800"/>
              <a:t>昭和４５年団地に。少し後に宇田家が下に転居。ピアノを購入。</a:t>
            </a:r>
          </a:p>
          <a:p>
            <a:pPr>
              <a:lnSpc>
                <a:spcPct val="90000"/>
              </a:lnSpc>
            </a:pPr>
            <a:r>
              <a:rPr lang="ja-JP" altLang="en-US" sz="2800"/>
              <a:t>昭和４９年、犯行。</a:t>
            </a:r>
          </a:p>
          <a:p>
            <a:pPr>
              <a:lnSpc>
                <a:spcPct val="90000"/>
              </a:lnSpc>
            </a:pPr>
            <a:endParaRPr lang="ja-JP" altLang="en-US" sz="2800"/>
          </a:p>
          <a:p>
            <a:pPr>
              <a:lnSpc>
                <a:spcPct val="90000"/>
              </a:lnSpc>
            </a:pPr>
            <a:endParaRPr lang="en-US" altLang="ja-JP" sz="28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ja-JP" altLang="en-US" dirty="0"/>
              <a:t>ピアノ殺人</a:t>
            </a:r>
            <a:r>
              <a:rPr lang="ja-JP" altLang="en-US" dirty="0" smtClean="0"/>
              <a:t>事件から考える</a:t>
            </a:r>
            <a:endParaRPr lang="ja-JP" altLang="en-US" dirty="0"/>
          </a:p>
        </p:txBody>
      </p:sp>
      <p:sp>
        <p:nvSpPr>
          <p:cNvPr id="6147" name="Rectangle 3"/>
          <p:cNvSpPr>
            <a:spLocks noGrp="1" noChangeArrowheads="1"/>
          </p:cNvSpPr>
          <p:nvPr>
            <p:ph type="body" idx="1"/>
          </p:nvPr>
        </p:nvSpPr>
        <p:spPr/>
        <p:txBody>
          <a:bodyPr/>
          <a:lstStyle/>
          <a:p>
            <a:r>
              <a:rPr lang="ja-JP" altLang="en-US" dirty="0"/>
              <a:t>音に鈍感な日本社会</a:t>
            </a:r>
          </a:p>
          <a:p>
            <a:pPr lvl="1"/>
            <a:r>
              <a:rPr lang="ja-JP" altLang="en-US" dirty="0"/>
              <a:t>事件後、小渕の減刑運動が起きる。</a:t>
            </a:r>
          </a:p>
          <a:p>
            <a:pPr lvl="1"/>
            <a:r>
              <a:rPr lang="ja-JP" altLang="en-US" dirty="0"/>
              <a:t>河原と小渕の共通点は何</a:t>
            </a:r>
            <a:r>
              <a:rPr lang="ja-JP" altLang="en-US" dirty="0" smtClean="0"/>
              <a:t>か</a:t>
            </a:r>
          </a:p>
          <a:p>
            <a:r>
              <a:rPr lang="ja-JP" altLang="en-US" dirty="0" smtClean="0"/>
              <a:t>音が争点となるのは、人間関係の反映</a:t>
            </a:r>
          </a:p>
          <a:p>
            <a:pPr lvl="1"/>
            <a:r>
              <a:rPr lang="ja-JP" altLang="en-US" dirty="0" smtClean="0"/>
              <a:t>子どもの声（保育園・学校）は騒音か</a:t>
            </a:r>
          </a:p>
          <a:p>
            <a:r>
              <a:rPr lang="ja-JP" altLang="en-US" dirty="0" smtClean="0"/>
              <a:t>スケボー広場の展開</a:t>
            </a:r>
          </a:p>
          <a:p>
            <a:pPr lvl="1"/>
            <a:r>
              <a:rPr lang="ja-JP" altLang="en-US" dirty="0" smtClean="0"/>
              <a:t>スケボー広場を設置→住民の苦情→設置者たちは、住民の子ども、その後大人をスケボーに誘い、コーチ、時間も決める→苦情が解消</a:t>
            </a:r>
            <a:endParaRPr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地域住民としての成長</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大人には地域住民として学ぶことがある</a:t>
            </a:r>
          </a:p>
          <a:p>
            <a:r>
              <a:rPr lang="ja-JP" altLang="en-US" dirty="0" smtClean="0"/>
              <a:t>地域には対立しがちな状況がある</a:t>
            </a:r>
          </a:p>
          <a:p>
            <a:pPr lvl="1"/>
            <a:r>
              <a:rPr kumimoji="1" lang="ja-JP" altLang="en-US" dirty="0" smtClean="0"/>
              <a:t>新興住宅地域の新旧住民の対立</a:t>
            </a:r>
          </a:p>
          <a:p>
            <a:pPr lvl="2"/>
            <a:r>
              <a:rPr lang="ja-JP" altLang="en-US" dirty="0" smtClean="0"/>
              <a:t>ごみ・騒音・駐車・遊具</a:t>
            </a:r>
            <a:endParaRPr kumimoji="1" lang="ja-JP" altLang="en-US" dirty="0" smtClean="0"/>
          </a:p>
          <a:p>
            <a:pPr lvl="1"/>
            <a:r>
              <a:rPr lang="ja-JP" altLang="en-US" dirty="0" smtClean="0"/>
              <a:t>過疎地域の村おこしの方法をめぐって</a:t>
            </a:r>
          </a:p>
          <a:p>
            <a:pPr lvl="2"/>
            <a:r>
              <a:rPr lang="ja-JP" altLang="en-US" dirty="0" smtClean="0"/>
              <a:t>何を誘致するか（大学・原発・刑務所・工場ｅｔｃ）</a:t>
            </a:r>
          </a:p>
          <a:p>
            <a:pPr lvl="1"/>
            <a:r>
              <a:rPr kumimoji="1" lang="ja-JP" altLang="en-US" dirty="0" smtClean="0"/>
              <a:t>開発をめぐる賛否両派の対立</a:t>
            </a:r>
          </a:p>
          <a:p>
            <a:pPr lvl="2"/>
            <a:r>
              <a:rPr lang="ja-JP" altLang="en-US" dirty="0" smtClean="0"/>
              <a:t>旧市街の保全か開発か・建物規制</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鞆の浦景観</a:t>
            </a:r>
            <a:r>
              <a:rPr lang="en-US" altLang="ja-JP" dirty="0" err="1" smtClean="0"/>
              <a:t>vs</a:t>
            </a:r>
            <a:r>
              <a:rPr lang="ja-JP" altLang="en-US" dirty="0" smtClean="0"/>
              <a:t>架橋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福山市</a:t>
            </a:r>
            <a:r>
              <a:rPr lang="ja-JP" altLang="en-US" dirty="0" smtClean="0"/>
              <a:t>鞆の浦</a:t>
            </a:r>
          </a:p>
          <a:p>
            <a:r>
              <a:rPr kumimoji="1" lang="ja-JP" altLang="en-US" dirty="0" smtClean="0"/>
              <a:t>古くからの港町</a:t>
            </a:r>
            <a:r>
              <a:rPr kumimoji="1" lang="en-US" altLang="ja-JP" dirty="0" smtClean="0"/>
              <a:t>(</a:t>
            </a:r>
            <a:r>
              <a:rPr kumimoji="1" lang="ja-JP" altLang="en-US" dirty="0" smtClean="0"/>
              <a:t>万葉の時代から江戸時代</a:t>
            </a:r>
            <a:r>
              <a:rPr kumimoji="1" lang="en-US" altLang="ja-JP" dirty="0" smtClean="0"/>
              <a:t>)</a:t>
            </a:r>
            <a:endParaRPr kumimoji="1" lang="ja-JP" altLang="en-US" dirty="0" smtClean="0"/>
          </a:p>
          <a:p>
            <a:pPr lvl="1"/>
            <a:r>
              <a:rPr lang="ja-JP" altLang="en-US" dirty="0" smtClean="0"/>
              <a:t>古い建築物が残る</a:t>
            </a:r>
          </a:p>
          <a:p>
            <a:pPr lvl="1"/>
            <a:r>
              <a:rPr lang="ja-JP" altLang="en-US" dirty="0" smtClean="0"/>
              <a:t>国立公園の一部</a:t>
            </a:r>
          </a:p>
          <a:p>
            <a:r>
              <a:rPr kumimoji="1" lang="ja-JP" altLang="en-US" dirty="0" smtClean="0"/>
              <a:t>古い道路で車の渋滞・排気ガス・駐車場問題</a:t>
            </a:r>
          </a:p>
          <a:p>
            <a:pPr lvl="1"/>
            <a:r>
              <a:rPr lang="ja-JP" altLang="en-US" dirty="0" smtClean="0"/>
              <a:t>湾の一部を埋め立て</a:t>
            </a:r>
            <a:r>
              <a:rPr lang="en-US" altLang="ja-JP" dirty="0" smtClean="0"/>
              <a:t>(</a:t>
            </a:r>
            <a:r>
              <a:rPr lang="ja-JP" altLang="en-US" dirty="0" smtClean="0"/>
              <a:t>駐車場</a:t>
            </a:r>
            <a:r>
              <a:rPr lang="en-US" altLang="ja-JP" dirty="0" smtClean="0"/>
              <a:t>)</a:t>
            </a:r>
            <a:r>
              <a:rPr lang="ja-JP" altLang="en-US" dirty="0" smtClean="0"/>
              <a:t>架橋</a:t>
            </a:r>
            <a:r>
              <a:rPr lang="en-US" altLang="ja-JP" dirty="0" smtClean="0"/>
              <a:t>(</a:t>
            </a:r>
            <a:r>
              <a:rPr lang="ja-JP" altLang="en-US" dirty="0" smtClean="0"/>
              <a:t>渋滞</a:t>
            </a:r>
            <a:r>
              <a:rPr lang="en-US" altLang="ja-JP" dirty="0" smtClean="0"/>
              <a:t>)</a:t>
            </a:r>
            <a:r>
              <a:rPr lang="ja-JP" altLang="en-US" dirty="0" smtClean="0"/>
              <a:t>案</a:t>
            </a:r>
          </a:p>
          <a:p>
            <a:r>
              <a:rPr kumimoji="1" lang="ja-JP" altLang="en-US" dirty="0" smtClean="0"/>
              <a:t>反対運動</a:t>
            </a:r>
            <a:r>
              <a:rPr kumimoji="1" lang="en-US" altLang="ja-JP" dirty="0" smtClean="0"/>
              <a:t>(</a:t>
            </a:r>
            <a:r>
              <a:rPr kumimoji="1" lang="ja-JP" altLang="en-US" dirty="0" smtClean="0"/>
              <a:t>外部研究者の動員</a:t>
            </a:r>
            <a:r>
              <a:rPr kumimoji="1" lang="en-US" altLang="ja-JP" dirty="0" smtClean="0"/>
              <a:t>)</a:t>
            </a:r>
            <a:r>
              <a:rPr kumimoji="1" lang="ja-JP" altLang="en-US" dirty="0" smtClean="0"/>
              <a:t>と推進運動</a:t>
            </a:r>
          </a:p>
          <a:p>
            <a:r>
              <a:rPr lang="ja-JP" altLang="en-US" dirty="0" smtClean="0"/>
              <a:t>道路は現在未決定</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沼津・三島コンビナート阻止</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1964</a:t>
            </a:r>
            <a:r>
              <a:rPr kumimoji="1" lang="ja-JP" altLang="en-US" dirty="0" smtClean="0"/>
              <a:t>年、石油コンビナート進出阻止の住民運動</a:t>
            </a:r>
          </a:p>
          <a:p>
            <a:r>
              <a:rPr lang="ja-JP" altLang="en-US" dirty="0" smtClean="0"/>
              <a:t>四日市の公害</a:t>
            </a:r>
            <a:r>
              <a:rPr lang="ja-JP" altLang="en-US" dirty="0"/>
              <a:t>へ</a:t>
            </a:r>
            <a:r>
              <a:rPr lang="ja-JP" altLang="en-US" dirty="0" smtClean="0"/>
              <a:t>の危機感と学習運動</a:t>
            </a:r>
          </a:p>
          <a:p>
            <a:r>
              <a:rPr kumimoji="1" lang="ja-JP" altLang="en-US" dirty="0" smtClean="0"/>
              <a:t>国立遺伝研究所や沼津工業高校の関係者を中心にした連日の集会や学習会</a:t>
            </a:r>
          </a:p>
          <a:p>
            <a:r>
              <a:rPr lang="ja-JP" altLang="en-US" dirty="0" smtClean="0"/>
              <a:t>専門をいかした調査</a:t>
            </a:r>
          </a:p>
          <a:p>
            <a:r>
              <a:rPr kumimoji="1" lang="ja-JP" altLang="en-US" dirty="0" smtClean="0"/>
              <a:t>会社側の報告書を追及</a:t>
            </a:r>
          </a:p>
          <a:p>
            <a:r>
              <a:rPr lang="ja-JP" altLang="en-US" dirty="0" smtClean="0"/>
              <a:t>両市長が反対声明→会社の断念</a:t>
            </a:r>
            <a:endParaRPr kumimoji="1" lang="ja-JP" altLang="en-US" dirty="0"/>
          </a:p>
        </p:txBody>
      </p:sp>
    </p:spTree>
    <p:extLst>
      <p:ext uri="{BB962C8B-B14F-4D97-AF65-F5344CB8AC3E}">
        <p14:creationId xmlns:p14="http://schemas.microsoft.com/office/powerpoint/2010/main" val="1396711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オウム阻止の住民運動</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アパート入居拒否</a:t>
            </a:r>
          </a:p>
          <a:p>
            <a:r>
              <a:rPr lang="ja-JP" altLang="en-US" dirty="0" smtClean="0"/>
              <a:t>住民票記載拒否運動</a:t>
            </a:r>
            <a:r>
              <a:rPr lang="en-US" altLang="ja-JP" dirty="0" smtClean="0"/>
              <a:t>(</a:t>
            </a:r>
            <a:r>
              <a:rPr lang="ja-JP" altLang="en-US" dirty="0" smtClean="0"/>
              <a:t>訴訟になって市の敗訴が続く</a:t>
            </a:r>
            <a:r>
              <a:rPr lang="en-US" altLang="ja-JP" dirty="0" smtClean="0"/>
              <a:t>)</a:t>
            </a:r>
            <a:endParaRPr lang="ja-JP" altLang="en-US" dirty="0" smtClean="0"/>
          </a:p>
          <a:p>
            <a:r>
              <a:rPr kumimoji="1" lang="ja-JP" altLang="en-US" dirty="0" smtClean="0"/>
              <a:t>幹部の子ども</a:t>
            </a:r>
            <a:r>
              <a:rPr kumimoji="1" lang="ja-JP" altLang="en-US" dirty="0"/>
              <a:t>たち</a:t>
            </a:r>
            <a:r>
              <a:rPr kumimoji="1" lang="ja-JP" altLang="en-US" dirty="0" smtClean="0"/>
              <a:t>の小学校入学拒否運動</a:t>
            </a:r>
            <a:r>
              <a:rPr kumimoji="1" lang="en-US" altLang="ja-JP" dirty="0" smtClean="0"/>
              <a:t>(</a:t>
            </a:r>
            <a:r>
              <a:rPr kumimoji="1" lang="ja-JP" altLang="en-US" dirty="0" smtClean="0"/>
              <a:t>茨城県竜ヶ崎</a:t>
            </a:r>
            <a:r>
              <a:rPr kumimoji="1" lang="en-US" altLang="ja-JP" dirty="0" smtClean="0"/>
              <a:t>)</a:t>
            </a:r>
            <a:endParaRPr kumimoji="1" lang="ja-JP" altLang="en-US" dirty="0"/>
          </a:p>
        </p:txBody>
      </p:sp>
    </p:spTree>
    <p:extLst>
      <p:ext uri="{BB962C8B-B14F-4D97-AF65-F5344CB8AC3E}">
        <p14:creationId xmlns:p14="http://schemas.microsoft.com/office/powerpoint/2010/main" val="2984457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原子力発電所建設</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賛成派と反対派の分裂</a:t>
            </a:r>
          </a:p>
          <a:p>
            <a:r>
              <a:rPr lang="ja-JP" altLang="en-US" dirty="0" smtClean="0"/>
              <a:t>賛成派</a:t>
            </a:r>
          </a:p>
          <a:p>
            <a:pPr lvl="1"/>
            <a:r>
              <a:rPr kumimoji="1" lang="ja-JP" altLang="en-US" dirty="0" smtClean="0"/>
              <a:t>雇用の発生</a:t>
            </a:r>
          </a:p>
          <a:p>
            <a:pPr lvl="1"/>
            <a:r>
              <a:rPr lang="ja-JP" altLang="en-US" dirty="0"/>
              <a:t>補助</a:t>
            </a:r>
            <a:r>
              <a:rPr lang="ja-JP" altLang="en-US" dirty="0" smtClean="0"/>
              <a:t>金</a:t>
            </a:r>
          </a:p>
          <a:p>
            <a:r>
              <a:rPr kumimoji="1" lang="ja-JP" altLang="en-US" dirty="0" smtClean="0"/>
              <a:t>反対派</a:t>
            </a:r>
          </a:p>
          <a:p>
            <a:pPr lvl="1"/>
            <a:r>
              <a:rPr lang="ja-JP" altLang="en-US" dirty="0"/>
              <a:t>危険性</a:t>
            </a:r>
            <a:endParaRPr kumimoji="1" lang="ja-JP" altLang="en-US" dirty="0"/>
          </a:p>
        </p:txBody>
      </p:sp>
    </p:spTree>
    <p:extLst>
      <p:ext uri="{BB962C8B-B14F-4D97-AF65-F5344CB8AC3E}">
        <p14:creationId xmlns:p14="http://schemas.microsoft.com/office/powerpoint/2010/main" val="401973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ja-JP" altLang="en-US"/>
              <a:t>住民の関係と運動</a:t>
            </a:r>
          </a:p>
        </p:txBody>
      </p:sp>
      <p:sp>
        <p:nvSpPr>
          <p:cNvPr id="3075" name="Rectangle 3"/>
          <p:cNvSpPr>
            <a:spLocks noGrp="1" noChangeArrowheads="1"/>
          </p:cNvSpPr>
          <p:nvPr>
            <p:ph type="body" idx="1"/>
          </p:nvPr>
        </p:nvSpPr>
        <p:spPr/>
        <p:txBody>
          <a:bodyPr/>
          <a:lstStyle/>
          <a:p>
            <a:pPr>
              <a:lnSpc>
                <a:spcPct val="90000"/>
              </a:lnSpc>
            </a:pPr>
            <a:r>
              <a:rPr lang="ja-JP" altLang="en-US" dirty="0"/>
              <a:t>新興住宅地の人間関係と変化</a:t>
            </a:r>
          </a:p>
          <a:p>
            <a:pPr>
              <a:lnSpc>
                <a:spcPct val="90000"/>
              </a:lnSpc>
              <a:buFontTx/>
              <a:buNone/>
            </a:pPr>
            <a:r>
              <a:rPr lang="ja-JP" altLang="en-US" dirty="0"/>
              <a:t>　　　ムラと村</a:t>
            </a:r>
          </a:p>
          <a:p>
            <a:pPr>
              <a:lnSpc>
                <a:spcPct val="90000"/>
              </a:lnSpc>
              <a:buFontTx/>
              <a:buNone/>
            </a:pPr>
            <a:r>
              <a:rPr lang="ja-JP" altLang="en-US" dirty="0"/>
              <a:t>　　　住民であることの意味</a:t>
            </a:r>
          </a:p>
          <a:p>
            <a:pPr>
              <a:lnSpc>
                <a:spcPct val="90000"/>
              </a:lnSpc>
            </a:pPr>
            <a:r>
              <a:rPr lang="ja-JP" altLang="en-US" dirty="0"/>
              <a:t>日本社会と「音」　背景としての人間関係</a:t>
            </a:r>
          </a:p>
          <a:p>
            <a:pPr>
              <a:lnSpc>
                <a:spcPct val="90000"/>
              </a:lnSpc>
              <a:buFontTx/>
              <a:buNone/>
            </a:pPr>
            <a:r>
              <a:rPr lang="ja-JP" altLang="en-US" dirty="0"/>
              <a:t>　　　騒音おばさんは何を提起しているか</a:t>
            </a:r>
          </a:p>
          <a:p>
            <a:pPr>
              <a:lnSpc>
                <a:spcPct val="90000"/>
              </a:lnSpc>
              <a:buFontTx/>
              <a:buNone/>
            </a:pPr>
            <a:r>
              <a:rPr lang="ja-JP" altLang="en-US" dirty="0"/>
              <a:t>　　　住民間のコミュニケーション（新と旧住民</a:t>
            </a:r>
            <a:r>
              <a:rPr lang="ja-JP" altLang="en-US" dirty="0" smtClean="0"/>
              <a:t>）</a:t>
            </a:r>
          </a:p>
          <a:p>
            <a:pPr>
              <a:lnSpc>
                <a:spcPct val="90000"/>
              </a:lnSpc>
              <a:buFontTx/>
              <a:buNone/>
            </a:pPr>
            <a:endParaRPr lang="ja-JP" altLang="en-US" dirty="0"/>
          </a:p>
          <a:p>
            <a:pPr>
              <a:lnSpc>
                <a:spcPct val="90000"/>
              </a:lnSpc>
              <a:buFontTx/>
              <a:buNone/>
            </a:pPr>
            <a:endParaRPr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刺激と感じ方</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刺激は恒常的になると感じにくくなる。</a:t>
            </a:r>
          </a:p>
          <a:p>
            <a:r>
              <a:rPr lang="ja-JP" altLang="en-US" dirty="0" smtClean="0"/>
              <a:t>臭い（におい）（好悪の差があまりない）</a:t>
            </a:r>
          </a:p>
          <a:p>
            <a:pPr lvl="1"/>
            <a:r>
              <a:rPr kumimoji="1" lang="ja-JP" altLang="en-US" dirty="0" smtClean="0"/>
              <a:t>臭い物質が空気中に散布→嗅覚が感じ取る</a:t>
            </a:r>
          </a:p>
          <a:p>
            <a:pPr lvl="1"/>
            <a:r>
              <a:rPr lang="ja-JP" altLang="en-US" dirty="0" smtClean="0"/>
              <a:t>臭い物質が充満し続ける→感じなくなる</a:t>
            </a:r>
          </a:p>
          <a:p>
            <a:r>
              <a:rPr kumimoji="1" lang="ja-JP" altLang="en-US" dirty="0" smtClean="0"/>
              <a:t>光（光景）</a:t>
            </a:r>
          </a:p>
          <a:p>
            <a:pPr lvl="1"/>
            <a:r>
              <a:rPr lang="ja-JP" altLang="en-US" dirty="0" smtClean="0"/>
              <a:t>波→常に見える。しかし、目を閉じて遮断可能</a:t>
            </a:r>
          </a:p>
          <a:p>
            <a:r>
              <a:rPr lang="ja-JP" altLang="en-US" smtClean="0"/>
              <a:t>音（好悪の差大→</a:t>
            </a:r>
            <a:r>
              <a:rPr lang="ja-JP" altLang="en-US" dirty="0" smtClean="0"/>
              <a:t>強い反感</a:t>
            </a:r>
            <a:r>
              <a:rPr lang="ja-JP" altLang="en-US" smtClean="0"/>
              <a:t>を生む可能性）</a:t>
            </a:r>
            <a:endParaRPr lang="ja-JP" altLang="en-US" dirty="0" smtClean="0"/>
          </a:p>
          <a:p>
            <a:pPr lvl="1"/>
            <a:r>
              <a:rPr lang="ja-JP" altLang="en-US" dirty="0" smtClean="0"/>
              <a:t>波→常に聞こえる。耳を閉じることはできない。</a:t>
            </a:r>
          </a:p>
          <a:p>
            <a:pPr>
              <a:buNone/>
            </a:pP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騒音をめぐる事件１</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2001</a:t>
            </a:r>
            <a:r>
              <a:rPr lang="ja-JP" altLang="en-US" dirty="0"/>
              <a:t>年</a:t>
            </a:r>
            <a:r>
              <a:rPr lang="en-US" altLang="ja-JP" dirty="0"/>
              <a:t>05</a:t>
            </a:r>
            <a:r>
              <a:rPr lang="ja-JP" altLang="en-US" dirty="0"/>
              <a:t>月</a:t>
            </a:r>
            <a:r>
              <a:rPr lang="en-US" altLang="ja-JP" dirty="0"/>
              <a:t>26</a:t>
            </a:r>
            <a:r>
              <a:rPr lang="ja-JP" altLang="en-US" dirty="0" smtClean="0"/>
              <a:t>日午前</a:t>
            </a:r>
            <a:r>
              <a:rPr lang="ja-JP" altLang="en-US" dirty="0"/>
              <a:t>４時１０分ごろ、京都市</a:t>
            </a:r>
            <a:r>
              <a:rPr lang="ja-JP" altLang="en-US" dirty="0" smtClean="0"/>
              <a:t>中京区２階</a:t>
            </a:r>
            <a:r>
              <a:rPr lang="ja-JP" altLang="en-US" dirty="0"/>
              <a:t>に住む無職松本幸生さん（５３）が頭から血を流し倒れていた</a:t>
            </a:r>
            <a:r>
              <a:rPr lang="ja-JP" altLang="en-US" dirty="0" smtClean="0"/>
              <a:t>。Ａ</a:t>
            </a:r>
            <a:r>
              <a:rPr lang="ja-JP" altLang="en-US" dirty="0"/>
              <a:t>容疑者は「深夜に大声で騒がれたため眠れず、口論になった。カッとなり、体を持ち上げて落とした」と</a:t>
            </a:r>
            <a:r>
              <a:rPr lang="ja-JP" altLang="en-US" dirty="0" smtClean="0"/>
              <a:t>供述。</a:t>
            </a:r>
            <a:r>
              <a:rPr lang="ja-JP" altLang="en-US" dirty="0"/>
              <a:t>近所の住民らによると、松本さんは同居している母親の耳が遠いことから大声で話すことが多かった。数年前からこのことをめぐってＡ容疑者とトラブルになっていたという </a:t>
            </a:r>
          </a:p>
          <a:p>
            <a:endParaRPr kumimoji="1" lang="ja-JP" altLang="en-US" dirty="0"/>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555</TotalTime>
  <Words>855</Words>
  <Application>Microsoft Office PowerPoint</Application>
  <PresentationFormat>画面に合わせる (4:3)</PresentationFormat>
  <Paragraphs>87</Paragraphs>
  <Slides>16</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16</vt:i4>
      </vt:variant>
    </vt:vector>
  </HeadingPairs>
  <TitlesOfParts>
    <vt:vector size="19" baseType="lpstr">
      <vt:lpstr>ＭＳ Ｐゴシック</vt:lpstr>
      <vt:lpstr>Arial</vt:lpstr>
      <vt:lpstr>標準デザイン</vt:lpstr>
      <vt:lpstr>住民の成長</vt:lpstr>
      <vt:lpstr>地域住民としての成長</vt:lpstr>
      <vt:lpstr>鞆の浦景観vs架橋</vt:lpstr>
      <vt:lpstr>沼津・三島コンビナート阻止</vt:lpstr>
      <vt:lpstr>オウム阻止の住民運動</vt:lpstr>
      <vt:lpstr>原子力発電所建設</vt:lpstr>
      <vt:lpstr>住民の関係と運動</vt:lpstr>
      <vt:lpstr>刺激と感じ方</vt:lpstr>
      <vt:lpstr>騒音をめぐる事件１</vt:lpstr>
      <vt:lpstr>騒音をめぐる事件２</vt:lpstr>
      <vt:lpstr>騒音をめぐる事件３</vt:lpstr>
      <vt:lpstr>騒音をめぐる事件４</vt:lpstr>
      <vt:lpstr>騒音をめぐる事件５</vt:lpstr>
      <vt:lpstr>騒音をめぐる事件６</vt:lpstr>
      <vt:lpstr>ピアノ殺人事件</vt:lpstr>
      <vt:lpstr>ピアノ殺人事件から考える</vt:lpstr>
    </vt:vector>
  </TitlesOfParts>
  <Company>bunkyo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住民の成長</dc:title>
  <dc:creator>wakei</dc:creator>
  <cp:lastModifiedBy>wakei</cp:lastModifiedBy>
  <cp:revision>31</cp:revision>
  <dcterms:created xsi:type="dcterms:W3CDTF">2007-06-21T23:29:43Z</dcterms:created>
  <dcterms:modified xsi:type="dcterms:W3CDTF">2016-06-17T04:06:10Z</dcterms:modified>
</cp:coreProperties>
</file>