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61" r:id="rId7"/>
    <p:sldId id="266" r:id="rId8"/>
    <p:sldId id="267" r:id="rId9"/>
    <p:sldId id="268" r:id="rId10"/>
    <p:sldId id="269" r:id="rId11"/>
    <p:sldId id="275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8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5B277-2B9D-4281-9C53-C116899ED45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B3621-DA0A-459A-8259-E8C44558CC4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66D6E-3D45-49CA-9C06-0479BF26E46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D928B-FC6B-4A92-8555-2A88A72189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935A-5EAD-461A-ABB8-FAEEE3EE9E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9082B-680D-40AC-BFC5-DC9CFE9402A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26E94-9647-43CC-9CCE-D7C407A708F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A0214-D55F-4395-A875-8280018B5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A211D-9BFA-40ED-973B-97F16508600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99BD-B09B-4700-836E-CCF61D0370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17684-15AE-4641-8605-9C5F7C51F8C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635A21A-2DEB-4383-9382-AAC698A7E68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全入時代の大学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大学が提供するべきものは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生き残り策（２）教育改革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dirty="0"/>
              <a:t>自己評価・授業評価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シラバス（アカウンタビリティ）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単位制限・時間確保（１５回）</a:t>
            </a:r>
          </a:p>
          <a:p>
            <a:pPr>
              <a:lnSpc>
                <a:spcPct val="90000"/>
              </a:lnSpc>
            </a:pPr>
            <a:r>
              <a:rPr lang="ja-JP" altLang="en-US" dirty="0"/>
              <a:t>障害者の受け入れ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（いずれも行政指導により実施される傾向）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教育　満足度・資格・就職・実用科目（ビュー　　　　　</a:t>
            </a:r>
            <a:r>
              <a:rPr lang="ja-JP" altLang="en-US" dirty="0" smtClean="0"/>
              <a:t>ティーコース </a:t>
            </a:r>
            <a:r>
              <a:rPr lang="en-US" altLang="ja-JP" dirty="0" smtClean="0"/>
              <a:t>11:40</a:t>
            </a:r>
            <a:r>
              <a:rPr lang="ja-JP" altLang="en-US" dirty="0" smtClean="0"/>
              <a:t>）</a:t>
            </a:r>
            <a:endParaRPr lang="ja-JP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dirty="0"/>
              <a:t>・　遠隔授業・Ｅラーニング</a:t>
            </a:r>
          </a:p>
        </p:txBody>
      </p:sp>
    </p:spTree>
    <p:extLst>
      <p:ext uri="{BB962C8B-B14F-4D97-AF65-F5344CB8AC3E}">
        <p14:creationId xmlns:p14="http://schemas.microsoft.com/office/powerpoint/2010/main" val="91391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 文教大学の学生に期待すること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豊富な知識と活用力を高度な水準で獲得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68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大学は大きく変わりつつある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国立大学の予算配分（傾斜方式の拡大）</a:t>
            </a:r>
          </a:p>
          <a:p>
            <a:r>
              <a:rPr lang="ja-JP" altLang="en-US" dirty="0" smtClean="0"/>
              <a:t>日本学術会議の軍事研究解禁</a:t>
            </a:r>
          </a:p>
          <a:p>
            <a:r>
              <a:rPr lang="ja-JP" altLang="en-US" dirty="0"/>
              <a:t>文部</a:t>
            </a:r>
            <a:r>
              <a:rPr lang="ja-JP" altLang="en-US" dirty="0" smtClean="0"/>
              <a:t>科学省、</a:t>
            </a:r>
            <a:r>
              <a:rPr lang="ja-JP" altLang="en-US" dirty="0"/>
              <a:t>国立大学に対し人文社会科学や教員養成の学部・大学院の規模縮小や統廃合などを</a:t>
            </a:r>
            <a:r>
              <a:rPr lang="ja-JP" altLang="en-US" dirty="0" smtClean="0"/>
              <a:t>要請（昨年）</a:t>
            </a:r>
          </a:p>
          <a:p>
            <a:r>
              <a:rPr kumimoji="1" lang="ja-JP" altLang="en-US" dirty="0"/>
              <a:t>安倍</a:t>
            </a:r>
            <a:r>
              <a:rPr kumimoji="1" lang="ja-JP" altLang="en-US" dirty="0" smtClean="0"/>
              <a:t>首相のダボス会議演説：基礎研究は縮小して、実用研究を重視する大学改革を進める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79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大学のグループ的分化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ランクの高い理系大学→国際ランク上昇</a:t>
            </a:r>
          </a:p>
          <a:p>
            <a:pPr lvl="1"/>
            <a:r>
              <a:rPr lang="ja-JP" altLang="en-US" dirty="0" smtClean="0"/>
              <a:t>最先端の研究成果を求める</a:t>
            </a:r>
          </a:p>
          <a:p>
            <a:pPr lvl="1"/>
            <a:r>
              <a:rPr kumimoji="1" lang="ja-JP" altLang="en-US" dirty="0" smtClean="0"/>
              <a:t>多額の研究費</a:t>
            </a:r>
            <a:r>
              <a:rPr kumimoji="1" lang="ja-JP" altLang="en-US" dirty="0"/>
              <a:t>獲得</a:t>
            </a:r>
            <a:endParaRPr kumimoji="1" lang="ja-JP" altLang="en-US" dirty="0" smtClean="0"/>
          </a:p>
          <a:p>
            <a:r>
              <a:rPr lang="ja-JP" altLang="en-US" dirty="0" smtClean="0"/>
              <a:t>通常の理系大学（国立）→予算獲得</a:t>
            </a:r>
          </a:p>
          <a:p>
            <a:pPr lvl="1"/>
            <a:r>
              <a:rPr lang="ja-JP" altLang="en-US" dirty="0" smtClean="0"/>
              <a:t>科学研究費や委託</a:t>
            </a:r>
            <a:r>
              <a:rPr lang="ja-JP" altLang="en-US" dirty="0"/>
              <a:t>研究費</a:t>
            </a:r>
            <a:endParaRPr lang="ja-JP" altLang="en-US" dirty="0" smtClean="0"/>
          </a:p>
          <a:p>
            <a:r>
              <a:rPr lang="ja-JP" altLang="en-US" dirty="0" smtClean="0"/>
              <a:t>多くの文系大学→学生確保</a:t>
            </a:r>
          </a:p>
          <a:p>
            <a:pPr lvl="1"/>
            <a:r>
              <a:rPr kumimoji="1" lang="ja-JP" altLang="en-US" dirty="0" smtClean="0"/>
              <a:t>就職援助、</a:t>
            </a:r>
            <a:r>
              <a:rPr kumimoji="1" lang="ja-JP" altLang="en-US" dirty="0"/>
              <a:t>資格</a:t>
            </a:r>
          </a:p>
        </p:txBody>
      </p:sp>
    </p:spTree>
    <p:extLst>
      <p:ext uri="{BB962C8B-B14F-4D97-AF65-F5344CB8AC3E}">
        <p14:creationId xmlns:p14="http://schemas.microsoft.com/office/powerpoint/2010/main" val="279511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国立大学に対する補助金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「地域貢献」</a:t>
            </a:r>
            <a:r>
              <a:rPr lang="en-US" altLang="ja-JP" dirty="0"/>
              <a:t>…</a:t>
            </a:r>
            <a:r>
              <a:rPr lang="ja-JP" altLang="en-US" dirty="0"/>
              <a:t>地域貢献および強み・特色のある分野での世界・全国的な教育研究の推進</a:t>
            </a:r>
          </a:p>
          <a:p>
            <a:r>
              <a:rPr lang="ja-JP" altLang="en-US" dirty="0"/>
              <a:t>「特定分野」</a:t>
            </a:r>
            <a:r>
              <a:rPr lang="en-US" altLang="ja-JP" dirty="0"/>
              <a:t>…</a:t>
            </a:r>
            <a:r>
              <a:rPr lang="ja-JP" altLang="en-US" dirty="0"/>
              <a:t>強み・特色のある分野での、地域というより世界・全国的な教育研究の推進</a:t>
            </a:r>
          </a:p>
          <a:p>
            <a:r>
              <a:rPr lang="ja-JP" altLang="en-US" dirty="0"/>
              <a:t>「世界水準」</a:t>
            </a:r>
            <a:r>
              <a:rPr lang="en-US" altLang="ja-JP" dirty="0"/>
              <a:t>…</a:t>
            </a:r>
            <a:r>
              <a:rPr lang="ja-JP" altLang="en-US" dirty="0"/>
              <a:t>全学的に世界で卓越した教育研究・社会実装の推進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963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変化の背景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大学全入時代の到来</a:t>
            </a:r>
          </a:p>
          <a:p>
            <a:pPr lvl="1"/>
            <a:r>
              <a:rPr lang="ja-JP" altLang="en-US" dirty="0" smtClean="0"/>
              <a:t>倒産する大学</a:t>
            </a:r>
          </a:p>
          <a:p>
            <a:pPr lvl="1"/>
            <a:r>
              <a:rPr kumimoji="1" lang="ja-JP" altLang="en-US" dirty="0" smtClean="0"/>
              <a:t>大学生の学力問題</a:t>
            </a:r>
          </a:p>
          <a:p>
            <a:r>
              <a:rPr lang="ja-JP" altLang="en-US" dirty="0" smtClean="0"/>
              <a:t>大学の国際競争時代</a:t>
            </a:r>
          </a:p>
          <a:p>
            <a:pPr lvl="1"/>
            <a:r>
              <a:rPr kumimoji="1" lang="ja-JP" altLang="en-US" dirty="0" smtClean="0"/>
              <a:t>知識基盤社会</a:t>
            </a:r>
          </a:p>
          <a:p>
            <a:pPr lvl="1"/>
            <a:r>
              <a:rPr lang="ja-JP" altLang="en-US" dirty="0" smtClean="0"/>
              <a:t>産業</a:t>
            </a:r>
            <a:r>
              <a:rPr lang="ja-JP" altLang="en-US" dirty="0"/>
              <a:t>として</a:t>
            </a:r>
            <a:r>
              <a:rPr lang="ja-JP" altLang="en-US" dirty="0" smtClean="0"/>
              <a:t>の大学→国際ランク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773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大学・大学院政策の変化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2001</a:t>
            </a:r>
            <a:r>
              <a:rPr lang="ja-JP" altLang="en-US" dirty="0" smtClean="0"/>
              <a:t>年、科学技術庁と統合→文部科学省、大学政策にシフトを移す。</a:t>
            </a:r>
          </a:p>
          <a:p>
            <a:pPr lvl="1"/>
            <a:r>
              <a:rPr lang="ja-JP" altLang="en-US" dirty="0"/>
              <a:t>２００４年</a:t>
            </a:r>
            <a:r>
              <a:rPr lang="ja-JP" altLang="en-US" dirty="0" smtClean="0"/>
              <a:t>、国立大学廃止→国立大学法人化</a:t>
            </a:r>
          </a:p>
          <a:p>
            <a:pPr lvl="1"/>
            <a:r>
              <a:rPr kumimoji="1" lang="ja-JP" altLang="en-US" dirty="0" smtClean="0"/>
              <a:t>国際ランクの上昇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研究競争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若手研究者対策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ポスドク・</a:t>
            </a:r>
            <a:r>
              <a:rPr lang="en-US" altLang="ja-JP" dirty="0" smtClean="0"/>
              <a:t>GCOE</a:t>
            </a:r>
            <a:r>
              <a:rPr lang="ja-JP" altLang="en-US" dirty="0" smtClean="0"/>
              <a:t>・博士量産</a:t>
            </a:r>
            <a:r>
              <a:rPr lang="en-US" altLang="ja-JP" dirty="0" smtClean="0"/>
              <a:t>)</a:t>
            </a:r>
            <a:r>
              <a:rPr lang="ja-JP" altLang="en-US" dirty="0" smtClean="0"/>
              <a:t>→現在は多少軌道修正　ｃｆ　小保方学位問題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外部評価</a:t>
            </a:r>
          </a:p>
          <a:p>
            <a:pPr lvl="1"/>
            <a:r>
              <a:rPr lang="en-US" altLang="ja-JP" dirty="0" smtClean="0"/>
              <a:t>F</a:t>
            </a:r>
            <a:r>
              <a:rPr lang="ja-JP" altLang="en-US" dirty="0" smtClean="0"/>
              <a:t>大学対策</a:t>
            </a:r>
            <a:r>
              <a:rPr lang="en-US" altLang="ja-JP" dirty="0" smtClean="0"/>
              <a:t>(</a:t>
            </a:r>
            <a:r>
              <a:rPr lang="ja-JP" altLang="en-US" dirty="0" smtClean="0"/>
              <a:t>新入生教育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大学とは何か１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指導的な聖職者・法律家の養成機関は、高度な文明をもった古代社会とともに成立</a:t>
            </a:r>
          </a:p>
          <a:p>
            <a:pPr lvl="1"/>
            <a:r>
              <a:rPr lang="ja-JP" altLang="en-US" dirty="0" smtClean="0"/>
              <a:t>タキシラ僧院（インド）・大学（漢）・大学寮（日本）</a:t>
            </a:r>
          </a:p>
          <a:p>
            <a:pPr lvl="1"/>
            <a:r>
              <a:rPr kumimoji="1" lang="ja-JP" altLang="en-US" dirty="0" smtClean="0"/>
              <a:t>学問的</a:t>
            </a:r>
            <a:r>
              <a:rPr kumimoji="1" lang="ja-JP" altLang="en-US" dirty="0"/>
              <a:t>機関　</a:t>
            </a:r>
            <a:r>
              <a:rPr kumimoji="1" lang="ja-JP" altLang="en-US" dirty="0" smtClean="0"/>
              <a:t>アカデメイア（プラトン）</a:t>
            </a:r>
          </a:p>
          <a:p>
            <a:r>
              <a:rPr lang="ja-JP" altLang="en-US" dirty="0" smtClean="0"/>
              <a:t>中世ヨーロッパの</a:t>
            </a:r>
            <a:r>
              <a:rPr lang="ja-JP" altLang="en-US" dirty="0"/>
              <a:t>大学　</a:t>
            </a:r>
            <a:r>
              <a:rPr lang="ja-JP" altLang="en-US" dirty="0" smtClean="0"/>
              <a:t>ボローニャ・パリ</a:t>
            </a:r>
          </a:p>
          <a:p>
            <a:pPr lvl="1"/>
            <a:r>
              <a:rPr kumimoji="1" lang="ja-JP" altLang="en-US" dirty="0" smtClean="0"/>
              <a:t>学生と教師の組合連合（ギルド）</a:t>
            </a:r>
          </a:p>
          <a:p>
            <a:pPr lvl="1"/>
            <a:r>
              <a:rPr lang="ja-JP" altLang="en-US" dirty="0" smtClean="0"/>
              <a:t>ラテン語の使用（自由な移動を保障）</a:t>
            </a:r>
          </a:p>
          <a:p>
            <a:pPr lvl="1"/>
            <a:r>
              <a:rPr kumimoji="1" lang="ja-JP" altLang="en-US" dirty="0" smtClean="0"/>
              <a:t>神学</a:t>
            </a:r>
            <a:r>
              <a:rPr kumimoji="1" lang="ja-JP" altLang="en-US" dirty="0"/>
              <a:t>部</a:t>
            </a:r>
            <a:r>
              <a:rPr kumimoji="1" lang="ja-JP" altLang="en-US" dirty="0" smtClean="0"/>
              <a:t>・法学部・医学部・学芸部</a:t>
            </a:r>
          </a:p>
          <a:p>
            <a:pPr lvl="1"/>
            <a:r>
              <a:rPr lang="ja-JP" altLang="en-US" dirty="0" smtClean="0"/>
              <a:t>学位制度が</a:t>
            </a:r>
            <a:r>
              <a:rPr lang="ja-JP" altLang="en-US" dirty="0"/>
              <a:t>発達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270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大学とは何か２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封建領主が各地に大学を設立</a:t>
            </a:r>
          </a:p>
          <a:p>
            <a:pPr lvl="1"/>
            <a:r>
              <a:rPr lang="ja-JP" altLang="en-US" dirty="0" smtClean="0"/>
              <a:t>Ｃｆ</a:t>
            </a:r>
            <a:r>
              <a:rPr lang="ja-JP" altLang="en-US" dirty="0"/>
              <a:t>　</a:t>
            </a:r>
            <a:r>
              <a:rPr lang="ja-JP" altLang="en-US" dirty="0" smtClean="0"/>
              <a:t>ライデン大学（オランダ）、対スペイン独立戦争を闘った報償として市民が要望して設立</a:t>
            </a:r>
            <a:endParaRPr kumimoji="1" lang="ja-JP" altLang="en-US" dirty="0" smtClean="0"/>
          </a:p>
          <a:p>
            <a:r>
              <a:rPr lang="ja-JP" altLang="en-US" dirty="0" smtClean="0"/>
              <a:t>フンボルト</a:t>
            </a:r>
            <a:r>
              <a:rPr lang="ja-JP" altLang="en-US" dirty="0"/>
              <a:t>に</a:t>
            </a:r>
            <a:r>
              <a:rPr lang="ja-JP" altLang="en-US" dirty="0" smtClean="0"/>
              <a:t>よるベルリン大学創設</a:t>
            </a:r>
          </a:p>
          <a:p>
            <a:pPr lvl="1"/>
            <a:r>
              <a:rPr kumimoji="1" lang="ja-JP" altLang="en-US" dirty="0" smtClean="0"/>
              <a:t>自然</a:t>
            </a:r>
            <a:r>
              <a:rPr kumimoji="1" lang="ja-JP" altLang="en-US" dirty="0"/>
              <a:t>科学</a:t>
            </a:r>
            <a:r>
              <a:rPr kumimoji="1" lang="ja-JP" altLang="en-US" dirty="0" smtClean="0"/>
              <a:t>・人文科学の学問領域による研究</a:t>
            </a:r>
          </a:p>
          <a:p>
            <a:pPr lvl="1"/>
            <a:r>
              <a:rPr lang="ja-JP" altLang="en-US" dirty="0" smtClean="0"/>
              <a:t>その後の大学のモデル</a:t>
            </a:r>
          </a:p>
          <a:p>
            <a:r>
              <a:rPr kumimoji="1" lang="ja-JP" altLang="en-US" dirty="0" smtClean="0"/>
              <a:t>大学院の発展</a:t>
            </a:r>
          </a:p>
          <a:p>
            <a:pPr lvl="1"/>
            <a:r>
              <a:rPr lang="ja-JP" altLang="en-US" dirty="0" smtClean="0"/>
              <a:t>アメリカは学部は</a:t>
            </a:r>
            <a:r>
              <a:rPr lang="ja-JP" altLang="en-US" dirty="0"/>
              <a:t>教養</a:t>
            </a:r>
            <a:r>
              <a:rPr lang="ja-JP" altLang="en-US" dirty="0" smtClean="0"/>
              <a:t>・院が専門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92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生き残り策（１）人集め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国際ランク競争　理系研究大学</a:t>
            </a:r>
          </a:p>
          <a:p>
            <a:r>
              <a:rPr lang="ja-JP" altLang="en-US" dirty="0"/>
              <a:t>経済的優遇　奨学金・授業料減免</a:t>
            </a:r>
          </a:p>
          <a:p>
            <a:r>
              <a:rPr lang="ja-JP" altLang="en-US" dirty="0"/>
              <a:t>入試の簡易化　ＡＯ・推薦⇒基礎学力補充</a:t>
            </a:r>
          </a:p>
          <a:p>
            <a:r>
              <a:rPr lang="ja-JP" altLang="en-US" dirty="0"/>
              <a:t>設備　ホテルのような</a:t>
            </a:r>
            <a:r>
              <a:rPr lang="ja-JP" altLang="en-US" dirty="0" smtClean="0"/>
              <a:t>寮 </a:t>
            </a:r>
            <a:r>
              <a:rPr lang="en-US" altLang="ja-JP" dirty="0" smtClean="0"/>
              <a:t>10:00</a:t>
            </a:r>
            <a:r>
              <a:rPr lang="ja-JP" altLang="en-US" dirty="0"/>
              <a:t>　</a:t>
            </a:r>
          </a:p>
          <a:p>
            <a:r>
              <a:rPr lang="ja-JP" altLang="en-US" dirty="0"/>
              <a:t>資格⇒授業料</a:t>
            </a:r>
            <a:r>
              <a:rPr lang="ja-JP" altLang="en-US" dirty="0" smtClean="0"/>
              <a:t>免除</a:t>
            </a:r>
            <a:r>
              <a:rPr lang="en-US" altLang="ja-JP" dirty="0" smtClean="0"/>
              <a:t>12:45</a:t>
            </a:r>
            <a:endParaRPr lang="ja-JP" altLang="en-US" dirty="0"/>
          </a:p>
          <a:p>
            <a:r>
              <a:rPr lang="ja-JP" altLang="en-US" dirty="0"/>
              <a:t>就職援助</a:t>
            </a:r>
          </a:p>
        </p:txBody>
      </p:sp>
    </p:spTree>
    <p:extLst>
      <p:ext uri="{BB962C8B-B14F-4D97-AF65-F5344CB8AC3E}">
        <p14:creationId xmlns:p14="http://schemas.microsoft.com/office/powerpoint/2010/main" val="93707607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418</Words>
  <Application>Microsoft Office PowerPoint</Application>
  <PresentationFormat>画面に合わせる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標準デザイン</vt:lpstr>
      <vt:lpstr>全入時代の大学</vt:lpstr>
      <vt:lpstr>　大学は大きく変わりつつある</vt:lpstr>
      <vt:lpstr>大学のグループ的分化</vt:lpstr>
      <vt:lpstr>国立大学に対する補助金</vt:lpstr>
      <vt:lpstr>変化の背景</vt:lpstr>
      <vt:lpstr>大学・大学院政策の変化</vt:lpstr>
      <vt:lpstr>大学とは何か１</vt:lpstr>
      <vt:lpstr>大学とは何か２</vt:lpstr>
      <vt:lpstr>生き残り策（１）人集め</vt:lpstr>
      <vt:lpstr>生き残り策（２）教育改革</vt:lpstr>
      <vt:lpstr> 文教大学の学生に期待すること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全入時代の大学</dc:title>
  <dc:creator>wakei</dc:creator>
  <cp:lastModifiedBy>wakei</cp:lastModifiedBy>
  <cp:revision>23</cp:revision>
  <dcterms:created xsi:type="dcterms:W3CDTF">2009-05-28T21:24:16Z</dcterms:created>
  <dcterms:modified xsi:type="dcterms:W3CDTF">2016-06-03T09:09:21Z</dcterms:modified>
</cp:coreProperties>
</file>