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5BCAF8CB-CA0F-4437-A90F-27A1F200F77D}" type="datetimeFigureOut">
              <a:rPr kumimoji="1" lang="ja-JP" altLang="en-US" smtClean="0"/>
              <a:pPr/>
              <a:t>2015/5/8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BCAF8CB-CA0F-4437-A90F-27A1F200F77D}" type="datetimeFigureOut">
              <a:rPr kumimoji="1" lang="ja-JP" altLang="en-US" smtClean="0"/>
              <a:pPr/>
              <a:t>2015/5/8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BCAF8CB-CA0F-4437-A90F-27A1F200F77D}" type="datetimeFigureOut">
              <a:rPr kumimoji="1" lang="ja-JP" altLang="en-US" smtClean="0"/>
              <a:pPr/>
              <a:t>2015/5/8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BCAF8CB-CA0F-4437-A90F-27A1F200F77D}" type="datetimeFigureOut">
              <a:rPr kumimoji="1" lang="ja-JP" altLang="en-US" smtClean="0"/>
              <a:pPr/>
              <a:t>2015/5/8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5BCAF8CB-CA0F-4437-A90F-27A1F200F77D}" type="datetimeFigureOut">
              <a:rPr kumimoji="1" lang="ja-JP" altLang="en-US" smtClean="0"/>
              <a:pPr/>
              <a:t>2015/5/8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5BCAF8CB-CA0F-4437-A90F-27A1F200F77D}" type="datetimeFigureOut">
              <a:rPr kumimoji="1" lang="ja-JP" altLang="en-US" smtClean="0"/>
              <a:pPr/>
              <a:t>2015/5/8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5BCAF8CB-CA0F-4437-A90F-27A1F200F77D}" type="datetimeFigureOut">
              <a:rPr kumimoji="1" lang="ja-JP" altLang="en-US" smtClean="0"/>
              <a:pPr/>
              <a:t>2015/5/8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BCAF8CB-CA0F-4437-A90F-27A1F200F77D}" type="datetimeFigureOut">
              <a:rPr kumimoji="1" lang="ja-JP" altLang="en-US" smtClean="0"/>
              <a:pPr/>
              <a:t>2015/5/8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BCAF8CB-CA0F-4437-A90F-27A1F200F77D}" type="datetimeFigureOut">
              <a:rPr kumimoji="1" lang="ja-JP" altLang="en-US" smtClean="0"/>
              <a:pPr/>
              <a:t>2015/5/8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BCAF8CB-CA0F-4437-A90F-27A1F200F77D}" type="datetimeFigureOut">
              <a:rPr kumimoji="1" lang="ja-JP" altLang="en-US" smtClean="0"/>
              <a:pPr/>
              <a:t>2015/5/8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BCAF8CB-CA0F-4437-A90F-27A1F200F77D}" type="datetimeFigureOut">
              <a:rPr kumimoji="1" lang="ja-JP" altLang="en-US" smtClean="0"/>
              <a:pPr/>
              <a:t>2015/5/8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F8CB-CA0F-4437-A90F-27A1F200F77D}" type="datetimeFigureOut">
              <a:rPr kumimoji="1" lang="ja-JP" altLang="en-US" smtClean="0"/>
              <a:pPr/>
              <a:t>2015/5/8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7F339-AEAA-4BC4-AEB2-A365ECF52D2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授業論</a:t>
            </a:r>
            <a:r>
              <a:rPr kumimoji="1" lang="en-US" altLang="ja-JP" dirty="0" smtClean="0"/>
              <a:t>art</a:t>
            </a:r>
            <a:r>
              <a:rPr kumimoji="1" lang="ja-JP" altLang="en-US" dirty="0" smtClean="0"/>
              <a:t> </a:t>
            </a:r>
            <a:r>
              <a:rPr kumimoji="1" lang="en-US" altLang="ja-JP" dirty="0" smtClean="0"/>
              <a:t>of</a:t>
            </a:r>
            <a:r>
              <a:rPr kumimoji="1" lang="ja-JP" altLang="en-US" dirty="0" smtClean="0"/>
              <a:t> </a:t>
            </a:r>
            <a:r>
              <a:rPr lang="en-US" altLang="ja-JP" dirty="0" smtClean="0"/>
              <a:t>class</a:t>
            </a: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Art</a:t>
            </a:r>
            <a:r>
              <a:rPr kumimoji="1" lang="ja-JP" altLang="en-US" dirty="0" smtClean="0"/>
              <a:t> </a:t>
            </a:r>
            <a:r>
              <a:rPr lang="ja-JP" altLang="en-US" dirty="0" smtClean="0"/>
              <a:t>は技術か芸術</a:t>
            </a:r>
            <a:r>
              <a:rPr lang="ja-JP" altLang="en-US" dirty="0"/>
              <a:t>か</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「すべての生徒が１００点を」２</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当時と現在の社会的状況の相違</a:t>
            </a:r>
          </a:p>
          <a:p>
            <a:pPr lvl="1"/>
            <a:r>
              <a:rPr lang="ja-JP" altLang="en-US" dirty="0" smtClean="0"/>
              <a:t>定員の関係で、高校に行けない生徒がいた</a:t>
            </a:r>
          </a:p>
          <a:p>
            <a:pPr lvl="1"/>
            <a:r>
              <a:rPr lang="ja-JP" altLang="en-US" dirty="0" smtClean="0"/>
              <a:t>塾に通う生徒は少なかった</a:t>
            </a:r>
          </a:p>
          <a:p>
            <a:pPr lvl="1"/>
            <a:r>
              <a:rPr lang="ja-JP" altLang="en-US" dirty="0" smtClean="0"/>
              <a:t>個人情報の扱いは緩やかだった</a:t>
            </a:r>
          </a:p>
          <a:p>
            <a:r>
              <a:rPr lang="ja-JP" altLang="en-US" dirty="0" smtClean="0"/>
              <a:t>１００点をとることの賛否</a:t>
            </a:r>
          </a:p>
          <a:p>
            <a:r>
              <a:rPr lang="ja-JP" altLang="en-US" dirty="0" smtClean="0"/>
              <a:t>この実践が提起したこと</a:t>
            </a:r>
          </a:p>
          <a:p>
            <a:pPr lvl="1"/>
            <a:r>
              <a:rPr lang="ja-JP" altLang="en-US" dirty="0" smtClean="0"/>
              <a:t>理解と記憶と暗記の関係</a:t>
            </a:r>
          </a:p>
          <a:p>
            <a:endParaRPr lang="ja-JP" altLang="en-US" dirty="0" smtClean="0"/>
          </a:p>
          <a:p>
            <a:endParaRPr lang="ja-JP" altLang="en-US" dirty="0" smtClean="0"/>
          </a:p>
          <a:p>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「学力への挑戦」１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川越の山村女子高の仲本正夫の実践</a:t>
            </a:r>
          </a:p>
          <a:p>
            <a:r>
              <a:rPr lang="ja-JP" altLang="en-US" dirty="0" smtClean="0"/>
              <a:t>多くが就職、３年生の微積分の授業</a:t>
            </a:r>
          </a:p>
          <a:p>
            <a:r>
              <a:rPr kumimoji="1" lang="ja-JP" altLang="en-US" dirty="0" smtClean="0"/>
              <a:t>抽象の世界としての数学教育→具体的有用性にこだわる数学教育</a:t>
            </a:r>
            <a:r>
              <a:rPr lang="ja-JP" altLang="en-US" dirty="0" smtClean="0"/>
              <a:t>（折り紙の箱・二次関数のコマ）</a:t>
            </a:r>
          </a:p>
          <a:p>
            <a:r>
              <a:rPr kumimoji="1" lang="ja-JP" altLang="en-US" dirty="0" smtClean="0"/>
              <a:t>一年の総まとめとしての卒業レポート</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411760" y="161272"/>
            <a:ext cx="4392488" cy="6642767"/>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987148" y="1556792"/>
            <a:ext cx="6893947" cy="36004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学力への挑戦が示したもの</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どんなに数学が苦手な生徒でも、理解可能</a:t>
            </a:r>
          </a:p>
          <a:p>
            <a:r>
              <a:rPr lang="ja-JP" altLang="en-US" dirty="0" smtClean="0"/>
              <a:t>何に役立つ</a:t>
            </a:r>
            <a:r>
              <a:rPr lang="ja-JP" altLang="en-US" dirty="0"/>
              <a:t>のか</a:t>
            </a:r>
            <a:r>
              <a:rPr lang="ja-JP" altLang="en-US" dirty="0" smtClean="0"/>
              <a:t>、具体的な事物を通しての教授が</a:t>
            </a:r>
            <a:r>
              <a:rPr lang="ja-JP" altLang="en-US" dirty="0"/>
              <a:t>必要</a:t>
            </a:r>
            <a:endParaRPr kumimoji="1" lang="ja-JP" altLang="en-US" dirty="0"/>
          </a:p>
        </p:txBody>
      </p:sp>
    </p:spTree>
    <p:extLst>
      <p:ext uri="{BB962C8B-B14F-4D97-AF65-F5344CB8AC3E}">
        <p14:creationId xmlns:p14="http://schemas.microsoft.com/office/powerpoint/2010/main" val="2805439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宿題</a:t>
            </a:r>
            <a:endParaRPr kumimoji="1" lang="ja-JP" altLang="en-US" dirty="0"/>
          </a:p>
        </p:txBody>
      </p:sp>
      <p:sp>
        <p:nvSpPr>
          <p:cNvPr id="12" name="コンテンツ プレースホルダ 11"/>
          <p:cNvSpPr>
            <a:spLocks noGrp="1"/>
          </p:cNvSpPr>
          <p:nvPr>
            <p:ph idx="1"/>
          </p:nvPr>
        </p:nvSpPr>
        <p:spPr/>
        <p:txBody>
          <a:bodyPr/>
          <a:lstStyle/>
          <a:p>
            <a:r>
              <a:rPr kumimoji="1" lang="ja-JP" altLang="en-US" dirty="0" smtClean="0"/>
              <a:t>次回の授業開始前に提出すること</a:t>
            </a:r>
          </a:p>
          <a:p>
            <a:r>
              <a:rPr lang="ja-JP" altLang="en-US" dirty="0" smtClean="0"/>
              <a:t>遅刻した場合には、前のドアから入室し、提出後席につくこと</a:t>
            </a:r>
          </a:p>
          <a:p>
            <a:r>
              <a:rPr lang="ja-JP" altLang="en-US" dirty="0" smtClean="0"/>
              <a:t>授業中、授業終了後の提出は認めない</a:t>
            </a:r>
          </a:p>
          <a:p>
            <a:r>
              <a:rPr lang="ja-JP" altLang="en-US" dirty="0" smtClean="0"/>
              <a:t>宿題とは </a:t>
            </a:r>
            <a:r>
              <a:rPr lang="en-US" altLang="ja-JP" dirty="0" smtClean="0"/>
              <a:t>home</a:t>
            </a:r>
            <a:r>
              <a:rPr lang="ja-JP" altLang="en-US" dirty="0" smtClean="0"/>
              <a:t> </a:t>
            </a:r>
            <a:r>
              <a:rPr lang="en-US" altLang="ja-JP" dirty="0" smtClean="0"/>
              <a:t>work</a:t>
            </a:r>
            <a:r>
              <a:rPr lang="ja-JP" altLang="en-US" dirty="0" smtClean="0"/>
              <a:t> のことであり、授業中にしたものは宿題をしたものではない。</a:t>
            </a:r>
          </a:p>
          <a:p>
            <a:r>
              <a:rPr lang="ja-JP" altLang="en-US" dirty="0" smtClean="0"/>
              <a:t>提出のみを問題にするので、自力で解くこと　</a:t>
            </a:r>
          </a:p>
          <a:p>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斉藤喜</a:t>
            </a:r>
            <a:r>
              <a:rPr lang="ja-JP" altLang="en-US" dirty="0" smtClean="0"/>
              <a:t>博対向山洋一</a:t>
            </a:r>
            <a:endParaRPr kumimoji="1" lang="ja-JP" altLang="en-US" dirty="0"/>
          </a:p>
        </p:txBody>
      </p:sp>
      <p:sp>
        <p:nvSpPr>
          <p:cNvPr id="3" name="コンテンツ プレースホルダ 2"/>
          <p:cNvSpPr>
            <a:spLocks noGrp="1"/>
          </p:cNvSpPr>
          <p:nvPr>
            <p:ph idx="1"/>
          </p:nvPr>
        </p:nvSpPr>
        <p:spPr/>
        <p:txBody>
          <a:bodyPr/>
          <a:lstStyle/>
          <a:p>
            <a:r>
              <a:rPr lang="ja-JP" altLang="en-US" dirty="0"/>
              <a:t>斉藤喜博 </a:t>
            </a:r>
            <a:r>
              <a:rPr lang="ja-JP" altLang="en-US" dirty="0" smtClean="0"/>
              <a:t> 授業</a:t>
            </a:r>
            <a:r>
              <a:rPr lang="en-US" altLang="ja-JP" dirty="0" smtClean="0"/>
              <a:t>=</a:t>
            </a:r>
            <a:r>
              <a:rPr lang="ja-JP" altLang="en-US" dirty="0" smtClean="0"/>
              <a:t>創造的行為</a:t>
            </a:r>
          </a:p>
          <a:p>
            <a:pPr lvl="1"/>
            <a:r>
              <a:rPr lang="ja-JP" altLang="en-US" dirty="0" smtClean="0"/>
              <a:t>授業には感動が不可欠</a:t>
            </a:r>
          </a:p>
          <a:p>
            <a:pPr lvl="1"/>
            <a:r>
              <a:rPr lang="ja-JP" altLang="en-US" dirty="0" smtClean="0"/>
              <a:t>教師は</a:t>
            </a:r>
            <a:r>
              <a:rPr lang="ja-JP" altLang="en-US" dirty="0"/>
              <a:t>指揮者</a:t>
            </a:r>
            <a:r>
              <a:rPr lang="ja-JP" altLang="en-US" dirty="0" smtClean="0"/>
              <a:t>・生徒は楽員・教科書は楽譜</a:t>
            </a:r>
          </a:p>
          <a:p>
            <a:r>
              <a:rPr kumimoji="1" lang="ja-JP" altLang="en-US" dirty="0" smtClean="0"/>
              <a:t>向山洋一 誰でもできる技術の開発</a:t>
            </a:r>
          </a:p>
          <a:p>
            <a:pPr lvl="1"/>
            <a:r>
              <a:rPr lang="ja-JP" altLang="en-US" dirty="0" smtClean="0"/>
              <a:t>発問と生徒の反応</a:t>
            </a:r>
            <a:r>
              <a:rPr lang="ja-JP" altLang="en-US" dirty="0"/>
              <a:t>に</a:t>
            </a:r>
            <a:r>
              <a:rPr lang="ja-JP" altLang="en-US" dirty="0" smtClean="0"/>
              <a:t>は法則</a:t>
            </a:r>
            <a:r>
              <a:rPr lang="ja-JP" altLang="en-US" dirty="0"/>
              <a:t>が</a:t>
            </a:r>
            <a:r>
              <a:rPr lang="ja-JP" altLang="en-US" dirty="0" smtClean="0"/>
              <a:t>ある</a:t>
            </a:r>
          </a:p>
          <a:p>
            <a:pPr lvl="1"/>
            <a:r>
              <a:rPr kumimoji="1" lang="ja-JP" altLang="en-US" dirty="0" smtClean="0"/>
              <a:t>引きだしたい反応をおこす</a:t>
            </a:r>
            <a:r>
              <a:rPr kumimoji="1" lang="ja-JP" altLang="en-US" dirty="0"/>
              <a:t>の</a:t>
            </a:r>
            <a:r>
              <a:rPr kumimoji="1" lang="ja-JP" altLang="en-US" dirty="0" smtClean="0"/>
              <a:t>が技術</a:t>
            </a:r>
          </a:p>
          <a:p>
            <a:pPr lvl="1"/>
            <a:r>
              <a:rPr lang="ja-JP" altLang="en-US" dirty="0" smtClean="0"/>
              <a:t>技術の修得が教師の</a:t>
            </a:r>
            <a:r>
              <a:rPr lang="ja-JP" altLang="en-US" dirty="0"/>
              <a:t>技</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何故授業実践は消えたか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かつてたくさんの教育実践記録のベストセラーがあった。「やまびこ学校」「</a:t>
            </a:r>
            <a:r>
              <a:rPr kumimoji="1" lang="ja-JP" altLang="en-US" dirty="0" err="1" smtClean="0"/>
              <a:t>どぶ</a:t>
            </a:r>
            <a:r>
              <a:rPr kumimoji="1" lang="ja-JP" altLang="en-US" dirty="0" smtClean="0"/>
              <a:t>川学級」「島小の授業」「教育はしなず」「すべての生徒が</a:t>
            </a:r>
            <a:r>
              <a:rPr kumimoji="1" lang="en-US" altLang="ja-JP" dirty="0" smtClean="0"/>
              <a:t>100</a:t>
            </a:r>
            <a:r>
              <a:rPr kumimoji="1" lang="ja-JP" altLang="en-US" dirty="0" smtClean="0"/>
              <a:t>点を」「学力への挑戦」</a:t>
            </a:r>
            <a:endParaRPr lang="ja-JP" altLang="en-US" dirty="0" smtClean="0"/>
          </a:p>
          <a:p>
            <a:r>
              <a:rPr lang="ja-JP" altLang="en-US" dirty="0" smtClean="0"/>
              <a:t>授業の技術化の方向</a:t>
            </a:r>
            <a:r>
              <a:rPr lang="en-US" altLang="ja-JP" dirty="0" smtClean="0"/>
              <a:t>(</a:t>
            </a:r>
            <a:r>
              <a:rPr lang="ja-JP" altLang="en-US" dirty="0" smtClean="0"/>
              <a:t>法則化運動・</a:t>
            </a:r>
            <a:r>
              <a:rPr lang="ja-JP" altLang="en-US" dirty="0"/>
              <a:t>百</a:t>
            </a:r>
            <a:r>
              <a:rPr lang="ja-JP" altLang="en-US" dirty="0" smtClean="0"/>
              <a:t>枡</a:t>
            </a:r>
            <a:r>
              <a:rPr lang="ja-JP" altLang="en-US" dirty="0"/>
              <a:t>計算</a:t>
            </a:r>
            <a:r>
              <a:rPr lang="en-US" altLang="ja-JP" dirty="0" smtClean="0"/>
              <a:t>)</a:t>
            </a:r>
            <a:endParaRPr lang="ja-JP" altLang="en-US" dirty="0" smtClean="0"/>
          </a:p>
          <a:p>
            <a:r>
              <a:rPr lang="ja-JP" altLang="en-US" dirty="0"/>
              <a:t>いじめ</a:t>
            </a:r>
            <a:r>
              <a:rPr lang="ja-JP" altLang="en-US" dirty="0" smtClean="0"/>
              <a:t>・不登校の解決が大きな課題に</a:t>
            </a:r>
            <a:r>
              <a:rPr lang="en-US" altLang="ja-JP" dirty="0" smtClean="0"/>
              <a:t>(</a:t>
            </a:r>
            <a:r>
              <a:rPr lang="ja-JP" altLang="en-US" dirty="0" smtClean="0"/>
              <a:t>臨床心理学の興隆</a:t>
            </a:r>
            <a:r>
              <a:rPr lang="en-US" altLang="ja-JP" dirty="0" smtClean="0"/>
              <a:t>)</a:t>
            </a:r>
            <a:endParaRPr lang="ja-JP" altLang="en-US" dirty="0" smtClean="0"/>
          </a:p>
          <a:p>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感動を生んだ実践書を知ろう</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教育は死なず</a:t>
            </a:r>
          </a:p>
          <a:p>
            <a:r>
              <a:rPr lang="ja-JP" altLang="en-US" dirty="0"/>
              <a:t>すべて</a:t>
            </a:r>
            <a:r>
              <a:rPr lang="ja-JP" altLang="en-US" dirty="0" smtClean="0"/>
              <a:t>の生徒が</a:t>
            </a:r>
            <a:r>
              <a:rPr lang="en-US" altLang="ja-JP" dirty="0" smtClean="0"/>
              <a:t>100</a:t>
            </a:r>
            <a:r>
              <a:rPr lang="ja-JP" altLang="en-US" dirty="0" smtClean="0"/>
              <a:t>点を</a:t>
            </a:r>
          </a:p>
          <a:p>
            <a:r>
              <a:rPr kumimoji="1" lang="ja-JP" altLang="en-US" smtClean="0"/>
              <a:t>学力</a:t>
            </a:r>
            <a:r>
              <a:rPr kumimoji="1" lang="ja-JP" altLang="en-US"/>
              <a:t>へ</a:t>
            </a:r>
            <a:r>
              <a:rPr kumimoji="1" lang="ja-JP" altLang="en-US" smtClean="0"/>
              <a:t>の</a:t>
            </a:r>
            <a:r>
              <a:rPr kumimoji="1" lang="ja-JP" altLang="en-US"/>
              <a:t>挑戦</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「教育は死なず」１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長野市篠ノ井旭高校　経営危機</a:t>
            </a:r>
          </a:p>
          <a:p>
            <a:r>
              <a:rPr kumimoji="1" lang="ja-JP" altLang="en-US" dirty="0" smtClean="0"/>
              <a:t>志願者５０００名→５０名</a:t>
            </a:r>
          </a:p>
          <a:p>
            <a:r>
              <a:rPr lang="ja-JP" altLang="en-US" dirty="0" smtClean="0"/>
              <a:t>教師たちの意識の変化</a:t>
            </a:r>
          </a:p>
          <a:p>
            <a:pPr lvl="1"/>
            <a:r>
              <a:rPr lang="ja-JP" altLang="en-US" dirty="0" smtClean="0"/>
              <a:t>狭い視野で教育を眺めていた私たちは、突然、広い視野に立って自分を見つめたのである。ある教師は「以後、目先だけみることより長い将来にわたって物を眺める習慣がついた」</a:t>
            </a:r>
          </a:p>
          <a:p>
            <a:pPr lvl="1"/>
            <a:r>
              <a:rPr lang="ja-JP" altLang="en-US" dirty="0" smtClean="0"/>
              <a:t>「どうせ、閉校になるなら、理想の教育をやって華々しく散っていくことだ」</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「教育は死なず」２</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厳罰主義からの転換</a:t>
            </a:r>
          </a:p>
          <a:p>
            <a:pPr lvl="1"/>
            <a:r>
              <a:rPr lang="ja-JP" altLang="en-US" dirty="0" smtClean="0"/>
              <a:t>非行とストレス解消の間に、何らかの因果関係</a:t>
            </a:r>
          </a:p>
          <a:p>
            <a:pPr lvl="1"/>
            <a:r>
              <a:rPr lang="ja-JP" altLang="en-US" dirty="0" smtClean="0"/>
              <a:t>ストレスの大部分は授業がわからない</a:t>
            </a:r>
          </a:p>
          <a:p>
            <a:pPr lvl="1"/>
            <a:r>
              <a:rPr lang="ja-JP" altLang="en-US" dirty="0" smtClean="0"/>
              <a:t>「おちこぼれ」の増加は非行の増加に関連性</a:t>
            </a:r>
          </a:p>
          <a:p>
            <a:r>
              <a:rPr lang="ja-JP" altLang="en-US" dirty="0" smtClean="0"/>
              <a:t>そのための条件整備</a:t>
            </a:r>
          </a:p>
          <a:p>
            <a:pPr lvl="1"/>
            <a:r>
              <a:rPr lang="ja-JP" altLang="en-US" dirty="0" smtClean="0"/>
              <a:t>定員５０名を、２５名より３５名。３０名を標準</a:t>
            </a:r>
          </a:p>
          <a:p>
            <a:pPr lvl="1"/>
            <a:r>
              <a:rPr lang="ja-JP" altLang="en-US" dirty="0" smtClean="0"/>
              <a:t>教師の週持ち時間数を減少させ、教育研究、教科研修の機会を与える、などの負担軽減</a:t>
            </a:r>
          </a:p>
          <a:p>
            <a:pPr lvl="1"/>
            <a:endParaRPr lang="ja-JP" altLang="en-US" dirty="0" smtClean="0"/>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「教育は死なず」３</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en-US" dirty="0" smtClean="0"/>
              <a:t>教育計画の原則</a:t>
            </a:r>
          </a:p>
          <a:p>
            <a:pPr lvl="1"/>
            <a:r>
              <a:rPr lang="ja-JP" altLang="en-US" dirty="0" smtClean="0"/>
              <a:t>授業公開の原則</a:t>
            </a:r>
          </a:p>
          <a:p>
            <a:pPr lvl="1">
              <a:buNone/>
            </a:pPr>
            <a:r>
              <a:rPr lang="ja-JP" altLang="en-US" dirty="0" smtClean="0"/>
              <a:t>　　　すべての授業を、市民も含めて、誰が見てもよい。</a:t>
            </a:r>
          </a:p>
          <a:p>
            <a:pPr lvl="1"/>
            <a:r>
              <a:rPr lang="ja-JP" altLang="en-US" dirty="0" smtClean="0"/>
              <a:t>自主的な教科研究</a:t>
            </a:r>
          </a:p>
          <a:p>
            <a:pPr lvl="1">
              <a:buNone/>
            </a:pPr>
            <a:r>
              <a:rPr lang="ja-JP" altLang="en-US" dirty="0" smtClean="0"/>
              <a:t>　　　マンネリを防ぐために、本年度採用した教育技法については、翌年度に持ち越さない。</a:t>
            </a:r>
          </a:p>
          <a:p>
            <a:pPr lvl="1"/>
            <a:r>
              <a:rPr lang="ja-JP" altLang="en-US" dirty="0" smtClean="0"/>
              <a:t>個々にわたる到達目標の作成</a:t>
            </a:r>
          </a:p>
          <a:p>
            <a:pPr lvl="1">
              <a:buNone/>
            </a:pPr>
            <a:r>
              <a:rPr lang="ja-JP" altLang="en-US" dirty="0" smtClean="0"/>
              <a:t>　　　個々の生徒に応じて、それぞれ異なる目標を設定した上で、評価も宿題も出す。</a:t>
            </a:r>
          </a:p>
          <a:p>
            <a:pPr lvl="1"/>
            <a:r>
              <a:rPr lang="ja-JP" altLang="en-US" dirty="0" smtClean="0"/>
              <a:t>学力別編成</a:t>
            </a:r>
            <a:endParaRPr lang="zh-TW" altLang="en-US" dirty="0" smtClean="0"/>
          </a:p>
          <a:p>
            <a:pPr lvl="1">
              <a:buNone/>
            </a:pPr>
            <a:r>
              <a:rPr lang="ja-JP" altLang="en-US" dirty="0" smtClean="0"/>
              <a:t>　　　ただし、クラスの選定は生徒が自主的に行う。</a:t>
            </a:r>
          </a:p>
          <a:p>
            <a:pPr lvl="1"/>
            <a:r>
              <a:rPr lang="ja-JP" altLang="en-US" dirty="0" smtClean="0"/>
              <a:t>いかなる教育的困難な事象にも回避することなく真正面から取り組む</a:t>
            </a:r>
          </a:p>
          <a:p>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「教育は死なず」４</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高井洋一の事例</a:t>
            </a:r>
          </a:p>
          <a:p>
            <a:pPr lvl="1"/>
            <a:r>
              <a:rPr lang="ja-JP" altLang="en-US" dirty="0" smtClean="0"/>
              <a:t>悪いことをしても楽しんでやる？</a:t>
            </a:r>
          </a:p>
          <a:p>
            <a:pPr lvl="1"/>
            <a:r>
              <a:rPr kumimoji="1" lang="ja-JP" altLang="en-US" dirty="0" smtClean="0"/>
              <a:t>巧みな言い訳</a:t>
            </a:r>
          </a:p>
          <a:p>
            <a:pPr lvl="1"/>
            <a:r>
              <a:rPr lang="ja-JP" altLang="en-US" dirty="0" smtClean="0"/>
              <a:t>想定外の反抗（停学・タクシー事件）</a:t>
            </a:r>
          </a:p>
          <a:p>
            <a:pPr lvl="1"/>
            <a:r>
              <a:rPr kumimoji="1" lang="ja-JP" altLang="en-US" dirty="0" smtClean="0"/>
              <a:t>完全の自由を与える→改善</a:t>
            </a:r>
          </a:p>
          <a:p>
            <a:pPr lvl="1"/>
            <a:r>
              <a:rPr lang="ja-JP" altLang="en-US" dirty="0" smtClean="0"/>
              <a:t>親の希望とのずれ→親が洋一の希望を受け入れ</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「すべての生徒が１００点を」１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鬱病と高校進学できない生徒→なんとかしなければ</a:t>
            </a:r>
          </a:p>
          <a:p>
            <a:r>
              <a:rPr lang="ja-JP" altLang="en-US" dirty="0" smtClean="0"/>
              <a:t>「理解」のみ追究→「暗記」も重視</a:t>
            </a:r>
          </a:p>
          <a:p>
            <a:pPr lvl="1"/>
            <a:r>
              <a:rPr kumimoji="1" lang="ja-JP" altLang="en-US" dirty="0" smtClean="0"/>
              <a:t>定期テスト１００点とるまで再テスト（放課後）</a:t>
            </a:r>
          </a:p>
          <a:p>
            <a:pPr lvl="1"/>
            <a:r>
              <a:rPr lang="ja-JP" altLang="en-US" dirty="0" smtClean="0"/>
              <a:t>班の協力体制</a:t>
            </a:r>
          </a:p>
          <a:p>
            <a:pPr lvl="1"/>
            <a:r>
              <a:rPr kumimoji="1" lang="ja-JP" altLang="en-US" dirty="0" smtClean="0"/>
              <a:t>学級通信で保護者に情報提供</a:t>
            </a:r>
          </a:p>
          <a:p>
            <a:r>
              <a:rPr lang="ja-JP" altLang="en-US" dirty="0" smtClean="0"/>
              <a:t>結果として、高校に全員合格するように</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613</Words>
  <Application>Microsoft Office PowerPoint</Application>
  <PresentationFormat>画面に合わせる (4:3)</PresentationFormat>
  <Paragraphs>80</Paragraphs>
  <Slides>15</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15</vt:i4>
      </vt:variant>
    </vt:vector>
  </HeadingPairs>
  <TitlesOfParts>
    <vt:vector size="20" baseType="lpstr">
      <vt:lpstr>ＭＳ Ｐゴシック</vt:lpstr>
      <vt:lpstr>新細明體</vt:lpstr>
      <vt:lpstr>Arial</vt:lpstr>
      <vt:lpstr>Calibri</vt:lpstr>
      <vt:lpstr>Office テーマ</vt:lpstr>
      <vt:lpstr>授業論art of class</vt:lpstr>
      <vt:lpstr>斉藤喜博対向山洋一</vt:lpstr>
      <vt:lpstr>何故授業実践は消えたか</vt:lpstr>
      <vt:lpstr>感動を生んだ実践書を知ろう</vt:lpstr>
      <vt:lpstr>「教育は死なず」１</vt:lpstr>
      <vt:lpstr>「教育は死なず」２</vt:lpstr>
      <vt:lpstr>「教育は死なず」３</vt:lpstr>
      <vt:lpstr>「教育は死なず」４</vt:lpstr>
      <vt:lpstr>「すべての生徒が１００点を」１</vt:lpstr>
      <vt:lpstr>「すべての生徒が１００点を」２</vt:lpstr>
      <vt:lpstr>「学力への挑戦」１</vt:lpstr>
      <vt:lpstr>PowerPoint プレゼンテーション</vt:lpstr>
      <vt:lpstr>PowerPoint プレゼンテーション</vt:lpstr>
      <vt:lpstr>学力への挑戦が示したもの</vt:lpstr>
      <vt:lpstr>宿題</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授業論art of class</dc:title>
  <dc:creator>wakei</dc:creator>
  <cp:lastModifiedBy>wakei</cp:lastModifiedBy>
  <cp:revision>14</cp:revision>
  <dcterms:created xsi:type="dcterms:W3CDTF">2013-05-10T13:19:02Z</dcterms:created>
  <dcterms:modified xsi:type="dcterms:W3CDTF">2015-05-08T08:12:05Z</dcterms:modified>
</cp:coreProperties>
</file>