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59" r:id="rId14"/>
    <p:sldId id="260" r:id="rId1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0976-EACB-45ED-98CE-453D438E5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5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9BBA-C390-4201-9C17-F6F2E50051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2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D420-85C7-4784-8F75-D2B4703203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EAAE-BD26-401A-9D38-D24D69520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0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52ED-CEB7-4E56-A4D2-E2AF86A1C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5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46D6-0C8E-49FF-A4CD-5CE093F39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06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6C2B-C790-49B8-856A-FE75C3FFA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84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A698-469F-41F0-A918-F4D9E00D88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22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5653-E6D3-4539-A368-16F7DFF127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6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DF38-E684-4C31-AB33-B3A7B90FE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9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E91D-67FB-412D-AFE0-6F4FDFC3FC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2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7F6435-EF22-4CF5-BCB2-E2D5D096E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smtClean="0"/>
              <a:t>家庭での問題・事件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開成・早稲田高等学院事件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川崎事件問題</a:t>
            </a:r>
            <a:r>
              <a:rPr lang="en-US" altLang="ja-JP" smtClean="0"/>
              <a:t>2</a:t>
            </a:r>
            <a:endParaRPr lang="ja-JP" altLang="en-US" smtClean="0"/>
          </a:p>
        </p:txBody>
      </p:sp>
      <p:sp>
        <p:nvSpPr>
          <p:cNvPr id="921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2015.1</a:t>
            </a:r>
            <a:r>
              <a:rPr lang="ja-JP" altLang="en-US" smtClean="0"/>
              <a:t> 不登校 担任は</a:t>
            </a:r>
            <a:r>
              <a:rPr lang="en-US" altLang="ja-JP" smtClean="0"/>
              <a:t>34</a:t>
            </a:r>
            <a:r>
              <a:rPr lang="ja-JP" altLang="en-US" smtClean="0"/>
              <a:t>回電話、</a:t>
            </a:r>
            <a:r>
              <a:rPr lang="en-US" altLang="ja-JP" smtClean="0"/>
              <a:t>5</a:t>
            </a:r>
            <a:r>
              <a:rPr lang="ja-JP" altLang="en-US" smtClean="0"/>
              <a:t>回家庭訪問 スクール・ソーシャル・ワーカー活用されず</a:t>
            </a:r>
          </a:p>
          <a:p>
            <a:r>
              <a:rPr lang="ja-JP" altLang="en-US" smtClean="0"/>
              <a:t>スクールカウンセラーが常駐 相談なかった</a:t>
            </a:r>
            <a:r>
              <a:rPr lang="en-US" altLang="ja-JP" smtClean="0"/>
              <a:t>?</a:t>
            </a:r>
            <a:endParaRPr lang="ja-JP" altLang="en-US" smtClean="0"/>
          </a:p>
          <a:p>
            <a:r>
              <a:rPr lang="ja-JP" altLang="en-US" smtClean="0"/>
              <a:t>教育委員会は不登校と暴力を把握していなかった</a:t>
            </a:r>
          </a:p>
          <a:p>
            <a:r>
              <a:rPr lang="ja-JP" altLang="en-US" smtClean="0"/>
              <a:t>母親には、擁護論・批判両方がネットに</a:t>
            </a:r>
          </a:p>
          <a:p>
            <a:pPr lvl="1"/>
            <a:r>
              <a:rPr lang="ja-JP" altLang="en-US" smtClean="0"/>
              <a:t>昼はデイサービス、夜は飲食店</a:t>
            </a:r>
          </a:p>
          <a:p>
            <a:r>
              <a:rPr lang="ja-JP" altLang="en-US" smtClean="0"/>
              <a:t>ネット上での犯人探し</a:t>
            </a:r>
            <a:r>
              <a:rPr lang="en-US" altLang="ja-JP" smtClean="0"/>
              <a:t>(</a:t>
            </a:r>
            <a:r>
              <a:rPr lang="ja-JP" altLang="en-US" smtClean="0"/>
              <a:t>少年宅の中継動画も</a:t>
            </a:r>
            <a:r>
              <a:rPr lang="en-US" altLang="ja-JP" smtClean="0"/>
              <a:t>)</a:t>
            </a:r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加害者は</a:t>
            </a:r>
            <a:endParaRPr lang="ja-JP" altLang="en-US" dirty="0" smtClean="0"/>
          </a:p>
        </p:txBody>
      </p:sp>
      <p:sp>
        <p:nvSpPr>
          <p:cNvPr id="102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18</a:t>
            </a:r>
            <a:r>
              <a:rPr lang="ja-JP" altLang="en-US" dirty="0" smtClean="0"/>
              <a:t>歳少年</a:t>
            </a:r>
          </a:p>
          <a:p>
            <a:pPr lvl="1"/>
            <a:r>
              <a:rPr lang="ja-JP" altLang="en-US" dirty="0" smtClean="0"/>
              <a:t>飲酒で凶暴になる性格</a:t>
            </a:r>
          </a:p>
          <a:p>
            <a:pPr lvl="1"/>
            <a:r>
              <a:rPr lang="ja-JP" altLang="en-US" dirty="0" smtClean="0"/>
              <a:t>母親が外国人</a:t>
            </a:r>
            <a:r>
              <a:rPr lang="en-US" altLang="ja-JP" dirty="0" smtClean="0"/>
              <a:t>(</a:t>
            </a:r>
            <a:r>
              <a:rPr lang="ja-JP" altLang="en-US" dirty="0" smtClean="0"/>
              <a:t>イケメンで目立つ存在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小学校ではおとなしく、ダンス教室</a:t>
            </a:r>
            <a:r>
              <a:rPr lang="en-US" altLang="ja-JP" dirty="0" smtClean="0"/>
              <a:t>(</a:t>
            </a:r>
            <a:r>
              <a:rPr lang="ja-JP" altLang="en-US" dirty="0" smtClean="0"/>
              <a:t>母親講師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中学で変貌、たばこ、欠席。</a:t>
            </a:r>
          </a:p>
          <a:p>
            <a:pPr lvl="1"/>
            <a:r>
              <a:rPr lang="ja-JP" altLang="en-US" dirty="0" smtClean="0"/>
              <a:t>年下を引き連れてゲーム等</a:t>
            </a:r>
          </a:p>
          <a:p>
            <a:pPr lvl="1"/>
            <a:r>
              <a:rPr lang="ja-JP" altLang="en-US" dirty="0" smtClean="0"/>
              <a:t>高校は</a:t>
            </a:r>
            <a:r>
              <a:rPr lang="ja-JP" altLang="en-US" dirty="0" smtClean="0"/>
              <a:t>中退</a:t>
            </a:r>
          </a:p>
          <a:p>
            <a:pPr lvl="1"/>
            <a:r>
              <a:rPr lang="ja-JP" altLang="en-US" dirty="0" smtClean="0"/>
              <a:t>実は弱かった</a:t>
            </a:r>
            <a:r>
              <a:rPr lang="ja-JP" altLang="en-US" dirty="0"/>
              <a:t>とも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何故増加したのか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家庭機能の変化</a:t>
            </a:r>
          </a:p>
          <a:p>
            <a:pPr eaLnBrk="1" hangingPunct="1"/>
            <a:r>
              <a:rPr lang="ja-JP" altLang="en-US" smtClean="0"/>
              <a:t>育児に関わる人の減少</a:t>
            </a:r>
          </a:p>
          <a:p>
            <a:pPr eaLnBrk="1" hangingPunct="1"/>
            <a:r>
              <a:rPr lang="ja-JP" altLang="en-US" smtClean="0"/>
              <a:t>母親等特定の人の負担の増大</a:t>
            </a:r>
          </a:p>
          <a:p>
            <a:pPr eaLnBrk="1" hangingPunct="1"/>
            <a:r>
              <a:rPr lang="ja-JP" altLang="en-US" smtClean="0"/>
              <a:t>人間関係の密度の過度および過少</a:t>
            </a:r>
          </a:p>
          <a:p>
            <a:pPr eaLnBrk="1" hangingPunct="1"/>
            <a:r>
              <a:rPr lang="ja-JP" altLang="en-US" smtClean="0"/>
              <a:t>社会全体のストレスの増大</a:t>
            </a:r>
          </a:p>
          <a:p>
            <a:pPr eaLnBrk="1" hangingPunct="1"/>
            <a:r>
              <a:rPr lang="ja-JP" altLang="en-US" smtClean="0"/>
              <a:t>メディアによる報道（周知と伝染）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開成高校生事件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この事件をとりあげる理由（ドキュメント）</a:t>
            </a:r>
          </a:p>
          <a:p>
            <a:pPr eaLnBrk="1" hangingPunct="1"/>
            <a:r>
              <a:rPr lang="ja-JP" altLang="en-US" smtClean="0"/>
              <a:t>ターニングポイントはどこに</a:t>
            </a:r>
          </a:p>
          <a:p>
            <a:pPr eaLnBrk="1" hangingPunct="1"/>
            <a:r>
              <a:rPr lang="ja-JP" altLang="en-US" smtClean="0"/>
              <a:t>父親の問題</a:t>
            </a:r>
          </a:p>
          <a:p>
            <a:pPr eaLnBrk="1" hangingPunct="1"/>
            <a:r>
              <a:rPr lang="ja-JP" altLang="en-US" smtClean="0"/>
              <a:t>「一本の物差し」はどの程度あったのか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私立小学校・塾・有名進学校</a:t>
            </a:r>
          </a:p>
          <a:p>
            <a:pPr eaLnBrk="1" hangingPunct="1"/>
            <a:r>
              <a:rPr lang="ja-JP" altLang="en-US" smtClean="0"/>
              <a:t>相談機関の問題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早稲田高等学院事件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受験の敗者と勝者（？）</a:t>
            </a:r>
          </a:p>
          <a:p>
            <a:pPr eaLnBrk="1" hangingPunct="1"/>
            <a:r>
              <a:rPr lang="ja-JP" altLang="en-US" smtClean="0"/>
              <a:t>エリートとは　（優生思想を考え直そう）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遺書の問題</a:t>
            </a:r>
          </a:p>
          <a:p>
            <a:pPr eaLnBrk="1" hangingPunct="1"/>
            <a:r>
              <a:rPr lang="ja-JP" altLang="en-US" smtClean="0"/>
              <a:t>母子・祖母子関係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山地</a:t>
            </a:r>
            <a:r>
              <a:rPr lang="ja-JP" altLang="en-US" smtClean="0"/>
              <a:t>悠</a:t>
            </a:r>
            <a:r>
              <a:rPr lang="ja-JP" altLang="en-US" smtClean="0"/>
              <a:t>紀夫</a:t>
            </a:r>
            <a:r>
              <a:rPr kumimoji="1" lang="ja-JP" altLang="en-US" smtClean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掲示板の書き込み「生まれてこなかった方がいい人生などない」←山地悠紀夫</a:t>
            </a:r>
          </a:p>
          <a:p>
            <a:pPr lvl="1"/>
            <a:r>
              <a:rPr lang="ja-JP" altLang="en-US" dirty="0" smtClean="0"/>
              <a:t>１６歳で母を殺害、少年院を経てパチンコ店に勤務</a:t>
            </a:r>
          </a:p>
          <a:p>
            <a:pPr lvl="1"/>
            <a:r>
              <a:rPr kumimoji="1" lang="ja-JP" altLang="en-US" dirty="0" smtClean="0"/>
              <a:t>２２歳で姉妹を殺害</a:t>
            </a:r>
          </a:p>
          <a:p>
            <a:pPr lvl="1"/>
            <a:r>
              <a:rPr lang="ja-JP" altLang="en-US" dirty="0" smtClean="0"/>
              <a:t>裁判</a:t>
            </a:r>
            <a:r>
              <a:rPr lang="ja-JP" altLang="en-US" dirty="0"/>
              <a:t>で</a:t>
            </a:r>
            <a:r>
              <a:rPr lang="ja-JP" altLang="en-US" dirty="0" smtClean="0"/>
              <a:t>は犯罪事実を認めた</a:t>
            </a:r>
            <a:r>
              <a:rPr lang="ja-JP" altLang="en-US" dirty="0"/>
              <a:t>が</a:t>
            </a:r>
            <a:r>
              <a:rPr lang="ja-JP" altLang="en-US" dirty="0" smtClean="0"/>
              <a:t>、一切の反省を</a:t>
            </a:r>
            <a:r>
              <a:rPr lang="ja-JP" altLang="en-US" dirty="0"/>
              <a:t>見せず</a:t>
            </a:r>
            <a:r>
              <a:rPr lang="ja-JP" altLang="en-US" dirty="0" smtClean="0"/>
              <a:t>、死刑を求め、控訴せず執行希望</a:t>
            </a:r>
          </a:p>
          <a:p>
            <a:pPr lvl="1">
              <a:buNone/>
            </a:pP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15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山地</a:t>
            </a:r>
            <a:r>
              <a:rPr lang="ja-JP" altLang="en-US" dirty="0" smtClean="0"/>
              <a:t>悠</a:t>
            </a:r>
            <a:r>
              <a:rPr lang="ja-JP" altLang="en-US" dirty="0" smtClean="0"/>
              <a:t>紀夫２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障害か生育歴か（池谷孝司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死刑でいいです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アスペルガー</a:t>
            </a:r>
            <a:r>
              <a:rPr lang="ja-JP" altLang="en-US" dirty="0"/>
              <a:t>と</a:t>
            </a:r>
            <a:r>
              <a:rPr lang="ja-JP" altLang="en-US" dirty="0" smtClean="0"/>
              <a:t>いう診断</a:t>
            </a:r>
          </a:p>
          <a:p>
            <a:pPr lvl="1"/>
            <a:r>
              <a:rPr kumimoji="1" lang="ja-JP" altLang="en-US" dirty="0" smtClean="0"/>
              <a:t>少年院の人が、わかっていれば</a:t>
            </a:r>
            <a:r>
              <a:rPr kumimoji="1" lang="ja-JP" altLang="en-US" dirty="0"/>
              <a:t>有効</a:t>
            </a:r>
            <a:r>
              <a:rPr kumimoji="1" lang="ja-JP" altLang="en-US" dirty="0" smtClean="0"/>
              <a:t>な指導が可能</a:t>
            </a:r>
            <a:r>
              <a:rPr kumimoji="1" lang="ja-JP" altLang="en-US" dirty="0"/>
              <a:t>だったかも</a:t>
            </a:r>
            <a:r>
              <a:rPr kumimoji="1" lang="ja-JP" altLang="en-US" dirty="0" smtClean="0"/>
              <a:t>、と</a:t>
            </a:r>
          </a:p>
          <a:p>
            <a:r>
              <a:rPr lang="ja-JP" altLang="en-US" dirty="0" smtClean="0"/>
              <a:t>父親はパチンコ店</a:t>
            </a:r>
            <a:r>
              <a:rPr lang="ja-JP" altLang="en-US" dirty="0"/>
              <a:t>勤務</a:t>
            </a:r>
            <a:r>
              <a:rPr lang="ja-JP" altLang="en-US" dirty="0" smtClean="0"/>
              <a:t>、暴力的で早く死亡</a:t>
            </a:r>
          </a:p>
          <a:p>
            <a:r>
              <a:rPr kumimoji="1" lang="ja-JP" altLang="en-US" dirty="0" smtClean="0"/>
              <a:t>母子</a:t>
            </a:r>
            <a:r>
              <a:rPr kumimoji="1" lang="ja-JP" altLang="en-US" dirty="0"/>
              <a:t>家庭</a:t>
            </a:r>
            <a:r>
              <a:rPr kumimoji="1" lang="ja-JP" altLang="en-US" dirty="0" smtClean="0"/>
              <a:t>、母親は働いているが多額の借金</a:t>
            </a:r>
          </a:p>
          <a:p>
            <a:pPr lvl="1"/>
            <a:r>
              <a:rPr lang="ja-JP" altLang="en-US" dirty="0"/>
              <a:t>悠</a:t>
            </a:r>
            <a:r>
              <a:rPr lang="ja-JP" altLang="en-US" dirty="0" smtClean="0"/>
              <a:t>紀夫の新聞配達のお金も使い込む</a:t>
            </a:r>
          </a:p>
          <a:p>
            <a:pPr lvl="1"/>
            <a:r>
              <a:rPr kumimoji="1" lang="ja-JP" altLang="en-US" dirty="0" smtClean="0"/>
              <a:t>彼女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の交際に介入→殺害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0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佐世保事件と川崎事件</a:t>
            </a:r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対照的な家庭環境</a:t>
            </a:r>
          </a:p>
          <a:p>
            <a:pPr eaLnBrk="1" hangingPunct="1"/>
            <a:r>
              <a:rPr lang="ja-JP" altLang="en-US" smtClean="0"/>
              <a:t>佐世保事件</a:t>
            </a:r>
          </a:p>
          <a:p>
            <a:pPr lvl="1" eaLnBrk="1" hangingPunct="1"/>
            <a:r>
              <a:rPr lang="ja-JP" altLang="en-US" smtClean="0"/>
              <a:t>エリート階層の両親</a:t>
            </a:r>
          </a:p>
          <a:p>
            <a:pPr lvl="1" eaLnBrk="1" hangingPunct="1"/>
            <a:r>
              <a:rPr lang="ja-JP" altLang="en-US" smtClean="0"/>
              <a:t>文武両道で有名な家族</a:t>
            </a:r>
          </a:p>
          <a:p>
            <a:pPr lvl="1" eaLnBrk="1" hangingPunct="1"/>
            <a:r>
              <a:rPr lang="ja-JP" altLang="en-US" smtClean="0"/>
              <a:t>強制された「よい子」</a:t>
            </a:r>
          </a:p>
          <a:p>
            <a:pPr eaLnBrk="1" hangingPunct="1"/>
            <a:r>
              <a:rPr lang="ja-JP" altLang="en-US" smtClean="0"/>
              <a:t>川崎事件</a:t>
            </a:r>
          </a:p>
          <a:p>
            <a:pPr lvl="1" eaLnBrk="1" hangingPunct="1"/>
            <a:r>
              <a:rPr lang="ja-JP" altLang="en-US" smtClean="0"/>
              <a:t>ＤＶによる離婚</a:t>
            </a:r>
          </a:p>
          <a:p>
            <a:pPr lvl="1" eaLnBrk="1" hangingPunct="1"/>
            <a:r>
              <a:rPr lang="ja-JP" altLang="en-US" smtClean="0"/>
              <a:t>５人兄弟姉妹のシングルマザー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佐世保事件の経緯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小６、同級生の給食に漂白剤を混入</a:t>
            </a:r>
            <a:r>
              <a:rPr lang="en-US" altLang="ja-JP" smtClean="0"/>
              <a:t>(</a:t>
            </a:r>
            <a:r>
              <a:rPr lang="ja-JP" altLang="en-US" smtClean="0"/>
              <a:t>スクールカウンセラーが、児童相談所への相談を助言するも、教育委員会が学校で対応できると判断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en-US" altLang="ja-JP" smtClean="0"/>
              <a:t>2013</a:t>
            </a:r>
            <a:r>
              <a:rPr lang="ja-JP" altLang="en-US" smtClean="0"/>
              <a:t>年秋、実母ががんで死亡</a:t>
            </a:r>
          </a:p>
          <a:p>
            <a:pPr eaLnBrk="1" hangingPunct="1"/>
            <a:r>
              <a:rPr lang="en-US" altLang="ja-JP" smtClean="0"/>
              <a:t>2014.3</a:t>
            </a:r>
            <a:r>
              <a:rPr lang="ja-JP" altLang="en-US" smtClean="0"/>
              <a:t> 父親を金属バットで殴打</a:t>
            </a:r>
            <a:r>
              <a:rPr lang="en-US" altLang="ja-JP" smtClean="0"/>
              <a:t>(</a:t>
            </a:r>
            <a:r>
              <a:rPr lang="ja-JP" altLang="en-US" smtClean="0"/>
              <a:t>通報せず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ja-JP" altLang="en-US" smtClean="0"/>
              <a:t>高校入学後不登校、一人暮らし</a:t>
            </a:r>
            <a:r>
              <a:rPr lang="en-US" altLang="ja-JP" smtClean="0"/>
              <a:t>(</a:t>
            </a:r>
            <a:r>
              <a:rPr lang="ja-JP" altLang="en-US" smtClean="0"/>
              <a:t>留学すると言っていたが</a:t>
            </a:r>
            <a:r>
              <a:rPr lang="en-US" altLang="ja-JP" smtClean="0"/>
              <a:t>?)(</a:t>
            </a:r>
            <a:r>
              <a:rPr lang="ja-JP" altLang="en-US" smtClean="0"/>
              <a:t>担任は下宿を勧めた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佐世保事件の経緯</a:t>
            </a:r>
            <a:r>
              <a:rPr lang="en-US" altLang="ja-JP" smtClean="0"/>
              <a:t>2</a:t>
            </a:r>
            <a:endParaRPr lang="ja-JP" altLang="en-US" smtClean="0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00"/>
                </a:solidFill>
              </a:rPr>
              <a:t>父親再婚</a:t>
            </a:r>
            <a:r>
              <a:rPr lang="en-US" altLang="ja-JP" smtClean="0">
                <a:solidFill>
                  <a:srgbClr val="000000"/>
                </a:solidFill>
              </a:rPr>
              <a:t>(</a:t>
            </a:r>
            <a:r>
              <a:rPr lang="ja-JP" altLang="en-US" smtClean="0">
                <a:solidFill>
                  <a:srgbClr val="000000"/>
                </a:solidFill>
              </a:rPr>
              <a:t>婚活で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6</a:t>
            </a:r>
            <a:r>
              <a:rPr lang="ja-JP" altLang="en-US" smtClean="0">
                <a:solidFill>
                  <a:srgbClr val="000000"/>
                </a:solidFill>
              </a:rPr>
              <a:t>月、精神科医から児童相談所に相談</a:t>
            </a:r>
            <a:r>
              <a:rPr lang="en-US" altLang="ja-JP" smtClean="0">
                <a:solidFill>
                  <a:srgbClr val="000000"/>
                </a:solidFill>
              </a:rPr>
              <a:t>(</a:t>
            </a:r>
            <a:r>
              <a:rPr lang="ja-JP" altLang="en-US" smtClean="0">
                <a:solidFill>
                  <a:srgbClr val="000000"/>
                </a:solidFill>
              </a:rPr>
              <a:t>人を殺すかも知れない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2014.7.26</a:t>
            </a:r>
            <a:r>
              <a:rPr lang="ja-JP" altLang="en-US" smtClean="0">
                <a:solidFill>
                  <a:srgbClr val="000000"/>
                </a:solidFill>
              </a:rPr>
              <a:t> 自室のマンションで同級生殺害</a:t>
            </a:r>
            <a:r>
              <a:rPr lang="en-US" altLang="ja-JP" smtClean="0">
                <a:solidFill>
                  <a:srgbClr val="000000"/>
                </a:solidFill>
              </a:rPr>
              <a:t>(10</a:t>
            </a:r>
            <a:r>
              <a:rPr lang="ja-JP" altLang="en-US" smtClean="0">
                <a:solidFill>
                  <a:srgbClr val="000000"/>
                </a:solidFill>
              </a:rPr>
              <a:t>年前に佐世保で小学生による殺人事件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000000"/>
                </a:solidFill>
              </a:rPr>
              <a:t>逮捕後「誰でもよかった」無表情の対応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10.5</a:t>
            </a:r>
            <a:r>
              <a:rPr lang="ja-JP" altLang="en-US" smtClean="0">
                <a:solidFill>
                  <a:srgbClr val="000000"/>
                </a:solidFill>
              </a:rPr>
              <a:t> 父親自殺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10</a:t>
            </a:r>
            <a:r>
              <a:rPr lang="ja-JP" altLang="en-US" smtClean="0">
                <a:solidFill>
                  <a:srgbClr val="000000"/>
                </a:solidFill>
              </a:rPr>
              <a:t> 県教委による調査委員会発足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2015.1.30</a:t>
            </a:r>
            <a:r>
              <a:rPr lang="ja-JP" altLang="en-US" smtClean="0">
                <a:solidFill>
                  <a:srgbClr val="000000"/>
                </a:solidFill>
              </a:rPr>
              <a:t> 家裁送致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佐世保事件を考える</a:t>
            </a:r>
          </a:p>
        </p:txBody>
      </p:sp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288" y="1600200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連携欠いた大人たち</a:t>
            </a:r>
            <a:r>
              <a:rPr lang="en-US" altLang="ja-JP" dirty="0" smtClean="0"/>
              <a:t>(</a:t>
            </a:r>
            <a:r>
              <a:rPr lang="ja-JP" altLang="en-US" dirty="0" smtClean="0"/>
              <a:t>毎日新聞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児童相談所の対応</a:t>
            </a:r>
          </a:p>
          <a:p>
            <a:pPr eaLnBrk="1" hangingPunct="1"/>
            <a:r>
              <a:rPr lang="ja-JP" altLang="en-US" dirty="0" smtClean="0"/>
              <a:t>学校の</a:t>
            </a:r>
            <a:r>
              <a:rPr lang="ja-JP" altLang="en-US" dirty="0" smtClean="0"/>
              <a:t>対応</a:t>
            </a:r>
          </a:p>
          <a:p>
            <a:pPr eaLnBrk="1" hangingPunct="1"/>
            <a:r>
              <a:rPr lang="ja-JP" altLang="en-US" dirty="0" smtClean="0"/>
              <a:t>親は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川崎事件の経緯</a:t>
            </a:r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2.20</a:t>
            </a:r>
            <a:r>
              <a:rPr lang="ja-JP" altLang="en-US" smtClean="0"/>
              <a:t> 川崎多摩川河川敷で上村君遺体発見</a:t>
            </a:r>
          </a:p>
          <a:p>
            <a:pPr eaLnBrk="1" hangingPunct="1"/>
            <a:r>
              <a:rPr lang="ja-JP" altLang="en-US" smtClean="0"/>
              <a:t>犯人らしい数名が防犯カメラに</a:t>
            </a:r>
          </a:p>
          <a:p>
            <a:pPr eaLnBrk="1" hangingPunct="1"/>
            <a:r>
              <a:rPr lang="ja-JP" altLang="en-US" smtClean="0"/>
              <a:t>目撃情報がさかんにメディアに</a:t>
            </a:r>
          </a:p>
          <a:p>
            <a:pPr eaLnBrk="1" hangingPunct="1"/>
            <a:r>
              <a:rPr lang="en-US" altLang="ja-JP" smtClean="0"/>
              <a:t>2.27</a:t>
            </a:r>
            <a:r>
              <a:rPr lang="ja-JP" altLang="en-US" smtClean="0"/>
              <a:t> </a:t>
            </a:r>
            <a:r>
              <a:rPr lang="en-US" altLang="ja-JP" smtClean="0"/>
              <a:t>18</a:t>
            </a:r>
            <a:r>
              <a:rPr lang="ja-JP" altLang="en-US" smtClean="0"/>
              <a:t>歳少年逮捕、他に</a:t>
            </a:r>
            <a:r>
              <a:rPr lang="en-US" altLang="ja-JP" smtClean="0"/>
              <a:t>2</a:t>
            </a:r>
            <a:r>
              <a:rPr lang="ja-JP" altLang="en-US" smtClean="0"/>
              <a:t>人聴取→逮捕</a:t>
            </a:r>
          </a:p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人は互いになすりつけ、しばらく真相語らず</a:t>
            </a:r>
          </a:p>
          <a:p>
            <a:pPr eaLnBrk="1" hangingPunct="1"/>
            <a:r>
              <a:rPr lang="en-US" altLang="ja-JP" smtClean="0"/>
              <a:t>2.27</a:t>
            </a:r>
            <a:r>
              <a:rPr lang="ja-JP" altLang="en-US" smtClean="0"/>
              <a:t> 文部科学省、全国に緊急調査実施</a:t>
            </a:r>
          </a:p>
          <a:p>
            <a:pPr eaLnBrk="1" hangingPunct="1"/>
            <a:r>
              <a:rPr lang="en-US" altLang="ja-JP" smtClean="0"/>
              <a:t>3.3</a:t>
            </a:r>
            <a:r>
              <a:rPr lang="ja-JP" altLang="en-US" smtClean="0"/>
              <a:t> 市教委、学校警察連携制度</a:t>
            </a:r>
            <a:r>
              <a:rPr lang="en-US" altLang="ja-JP" smtClean="0"/>
              <a:t>(</a:t>
            </a:r>
            <a:r>
              <a:rPr lang="ja-JP" altLang="en-US" smtClean="0"/>
              <a:t>個人情報も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en-US" altLang="ja-JP" smtClean="0"/>
              <a:t>3.6</a:t>
            </a:r>
            <a:r>
              <a:rPr lang="ja-JP" altLang="en-US" smtClean="0"/>
              <a:t> 市ダイヤル</a:t>
            </a:r>
            <a:r>
              <a:rPr lang="en-US" altLang="ja-JP" smtClean="0"/>
              <a:t>SOS</a:t>
            </a:r>
            <a:r>
              <a:rPr lang="ja-JP" altLang="en-US" smtClean="0"/>
              <a:t>開設</a:t>
            </a:r>
          </a:p>
          <a:p>
            <a:pPr eaLnBrk="1" hangingPunct="1"/>
            <a:r>
              <a:rPr lang="en-US" altLang="ja-JP" smtClean="0"/>
              <a:t>4.6</a:t>
            </a:r>
            <a:r>
              <a:rPr lang="ja-JP" altLang="en-US" smtClean="0"/>
              <a:t> 横浜家裁で審判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川崎事件問題</a:t>
            </a:r>
            <a:r>
              <a:rPr lang="en-US" altLang="ja-JP" smtClean="0"/>
              <a:t>1</a:t>
            </a:r>
            <a:endParaRPr lang="ja-JP" altLang="en-US" smtClean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5-12</a:t>
            </a:r>
            <a:r>
              <a:rPr lang="ja-JP" altLang="en-US" smtClean="0"/>
              <a:t>歳、島根県の離島で生活</a:t>
            </a:r>
            <a:r>
              <a:rPr lang="en-US" altLang="ja-JP" smtClean="0"/>
              <a:t>(</a:t>
            </a:r>
            <a:r>
              <a:rPr lang="ja-JP" altLang="en-US" smtClean="0"/>
              <a:t>子ども</a:t>
            </a:r>
            <a:r>
              <a:rPr lang="en-US" altLang="ja-JP" smtClean="0"/>
              <a:t>5</a:t>
            </a:r>
            <a:r>
              <a:rPr lang="ja-JP" altLang="en-US" smtClean="0"/>
              <a:t>人</a:t>
            </a:r>
            <a:r>
              <a:rPr lang="en-US" altLang="ja-JP" smtClean="0"/>
              <a:t>)</a:t>
            </a:r>
            <a:endParaRPr lang="ja-JP" altLang="en-US" smtClean="0"/>
          </a:p>
          <a:p>
            <a:r>
              <a:rPr lang="en-US" altLang="ja-JP" smtClean="0"/>
              <a:t>2013.9</a:t>
            </a:r>
            <a:r>
              <a:rPr lang="ja-JP" altLang="en-US" smtClean="0"/>
              <a:t> に転校</a:t>
            </a:r>
            <a:r>
              <a:rPr lang="en-US" altLang="ja-JP" smtClean="0"/>
              <a:t>(</a:t>
            </a:r>
            <a:r>
              <a:rPr lang="ja-JP" altLang="en-US" smtClean="0"/>
              <a:t>離婚して母親の実家近くに</a:t>
            </a:r>
            <a:r>
              <a:rPr lang="en-US" altLang="ja-JP" smtClean="0"/>
              <a:t>)</a:t>
            </a:r>
            <a:endParaRPr lang="ja-JP" altLang="en-US" smtClean="0"/>
          </a:p>
          <a:p>
            <a:r>
              <a:rPr lang="en-US" altLang="ja-JP" smtClean="0"/>
              <a:t>2014</a:t>
            </a:r>
            <a:r>
              <a:rPr lang="ja-JP" altLang="en-US" smtClean="0"/>
              <a:t>夏 所属のバスケ部に来なくなり、校外で遊ぶように。</a:t>
            </a:r>
          </a:p>
          <a:p>
            <a:r>
              <a:rPr lang="ja-JP" altLang="en-US" smtClean="0"/>
              <a:t>顔にパンダのようなあざ</a:t>
            </a:r>
            <a:r>
              <a:rPr lang="en-US" altLang="ja-JP" smtClean="0"/>
              <a:t>(SOS</a:t>
            </a:r>
            <a:r>
              <a:rPr lang="ja-JP" altLang="en-US" smtClean="0"/>
              <a:t>は何度か</a:t>
            </a:r>
            <a:r>
              <a:rPr lang="en-US" altLang="ja-JP" smtClean="0"/>
              <a:t>)</a:t>
            </a:r>
            <a:r>
              <a:rPr lang="ja-JP" altLang="en-US" smtClean="0"/>
              <a:t>前のグループに打ち明け、漏れて暴行。当日は友人と</a:t>
            </a:r>
            <a:r>
              <a:rPr lang="en-US" altLang="ja-JP" smtClean="0"/>
              <a:t>line</a:t>
            </a:r>
            <a:r>
              <a:rPr lang="ja-JP" altLang="en-US" smtClean="0"/>
              <a:t>で会う約束。</a:t>
            </a:r>
            <a:r>
              <a:rPr lang="en-US" altLang="ja-JP" smtClean="0"/>
              <a:t>18</a:t>
            </a:r>
            <a:r>
              <a:rPr lang="ja-JP" altLang="en-US" smtClean="0"/>
              <a:t>歳少年がいることを知らずに会った。少年は飲酒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735</Words>
  <Application>Microsoft Office PowerPoint</Application>
  <PresentationFormat>画面に合わせる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Calibri</vt:lpstr>
      <vt:lpstr>標準デザイン</vt:lpstr>
      <vt:lpstr>家庭での問題・事件</vt:lpstr>
      <vt:lpstr>山地悠紀夫１</vt:lpstr>
      <vt:lpstr>山地悠紀夫２</vt:lpstr>
      <vt:lpstr>佐世保事件と川崎事件</vt:lpstr>
      <vt:lpstr>佐世保事件の経緯</vt:lpstr>
      <vt:lpstr>佐世保事件の経緯2</vt:lpstr>
      <vt:lpstr>佐世保事件を考える</vt:lpstr>
      <vt:lpstr>川崎事件の経緯</vt:lpstr>
      <vt:lpstr>川崎事件問題1</vt:lpstr>
      <vt:lpstr>川崎事件問題2</vt:lpstr>
      <vt:lpstr>加害者は</vt:lpstr>
      <vt:lpstr>何故増加したのか</vt:lpstr>
      <vt:lpstr>開成高校生事件</vt:lpstr>
      <vt:lpstr>早稲田高等学院事件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wakei</cp:lastModifiedBy>
  <cp:revision>17</cp:revision>
  <dcterms:created xsi:type="dcterms:W3CDTF">2007-05-10T23:41:17Z</dcterms:created>
  <dcterms:modified xsi:type="dcterms:W3CDTF">2015-05-01T12:12:52Z</dcterms:modified>
</cp:coreProperties>
</file>