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2" r:id="rId3"/>
    <p:sldId id="263" r:id="rId4"/>
    <p:sldId id="266" r:id="rId5"/>
    <p:sldId id="265" r:id="rId6"/>
    <p:sldId id="261" r:id="rId7"/>
    <p:sldId id="257" r:id="rId8"/>
    <p:sldId id="258" r:id="rId9"/>
    <p:sldId id="264" r:id="rId10"/>
    <p:sldId id="259" r:id="rId11"/>
    <p:sldId id="260" r:id="rId1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2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85FA94-6D91-4FC9-8318-C49B59C7504C}" type="datetimeFigureOut">
              <a:rPr kumimoji="1" lang="ja-JP" altLang="en-US" smtClean="0"/>
              <a:t>2015/4/17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0CCB3-4E71-401E-9336-AAB145BA5891}" type="slidenum">
              <a:rPr kumimoji="1" lang="ja-JP" altLang="en-US" smtClean="0"/>
              <a:t>‹#›</a:t>
            </a:fld>
            <a:endParaRPr kumimoji="1" lang="ja-JP" altLang="en-US"/>
          </a:p>
        </p:txBody>
      </p:sp>
    </p:spTree>
    <p:extLst>
      <p:ext uri="{BB962C8B-B14F-4D97-AF65-F5344CB8AC3E}">
        <p14:creationId xmlns:p14="http://schemas.microsoft.com/office/powerpoint/2010/main" val="1933708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680CCB3-4E71-401E-9336-AAB145BA5891}" type="slidenum">
              <a:rPr kumimoji="1" lang="ja-JP" altLang="en-US" smtClean="0"/>
              <a:t>8</a:t>
            </a:fld>
            <a:endParaRPr kumimoji="1" lang="ja-JP" altLang="en-US"/>
          </a:p>
        </p:txBody>
      </p:sp>
    </p:spTree>
    <p:extLst>
      <p:ext uri="{BB962C8B-B14F-4D97-AF65-F5344CB8AC3E}">
        <p14:creationId xmlns:p14="http://schemas.microsoft.com/office/powerpoint/2010/main" val="2506316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A715F9-BE59-4BA0-B1FA-2C4402E401B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E02AF6-A883-4301-930E-360DC72F2ABF}"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37752BF-3330-4982-B7F7-E4AFDC86F321}"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E065F7B-6852-4F76-88F0-1D5F61F4A32D}"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2885FC8-96D2-4A2A-B68D-14E311F00360}"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97D0B09-13B1-46B7-A826-DB558976C261}"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3D3E9B6-B662-4663-9BE4-E800BD59BBB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BEDE8AD-F7A6-4037-AA78-BB441065E0F8}"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4844392-25C5-4908-85A8-85053E6B7FC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95E1040-87F3-438D-811F-F9F95FBF586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D27562A-5C8B-42AD-9E0F-DAF933710D9B}"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AA1EE11-394E-4C5F-8824-B1754B1DD8A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誕生をめぐる問題</a:t>
            </a:r>
          </a:p>
        </p:txBody>
      </p:sp>
      <p:sp>
        <p:nvSpPr>
          <p:cNvPr id="2051" name="Rectangle 3"/>
          <p:cNvSpPr>
            <a:spLocks noGrp="1" noChangeArrowheads="1"/>
          </p:cNvSpPr>
          <p:nvPr>
            <p:ph type="subTitle" idx="1"/>
          </p:nvPr>
        </p:nvSpPr>
        <p:spPr/>
        <p:txBody>
          <a:bodyPr/>
          <a:lstStyle/>
          <a:p>
            <a:pPr eaLnBrk="1" hangingPunct="1"/>
            <a:r>
              <a:rPr lang="ja-JP" altLang="en-US" smtClean="0"/>
              <a:t>出産への思想と教育思想は同根</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母親の自己決定権は</a:t>
            </a:r>
          </a:p>
        </p:txBody>
      </p:sp>
      <p:sp>
        <p:nvSpPr>
          <p:cNvPr id="6147" name="Rectangle 3"/>
          <p:cNvSpPr>
            <a:spLocks noGrp="1" noChangeArrowheads="1"/>
          </p:cNvSpPr>
          <p:nvPr>
            <p:ph type="body" idx="1"/>
          </p:nvPr>
        </p:nvSpPr>
        <p:spPr/>
        <p:txBody>
          <a:bodyPr/>
          <a:lstStyle/>
          <a:p>
            <a:pPr eaLnBrk="1" hangingPunct="1"/>
            <a:r>
              <a:rPr lang="ja-JP" altLang="en-US" dirty="0" smtClean="0"/>
              <a:t>出産前検診による中絶の選択</a:t>
            </a:r>
          </a:p>
          <a:p>
            <a:pPr eaLnBrk="1" hangingPunct="1"/>
            <a:r>
              <a:rPr lang="ja-JP" altLang="en-US" dirty="0" smtClean="0"/>
              <a:t>代理母</a:t>
            </a:r>
          </a:p>
          <a:p>
            <a:pPr eaLnBrk="1" hangingPunct="1"/>
            <a:r>
              <a:rPr lang="ja-JP" altLang="en-US" dirty="0" smtClean="0"/>
              <a:t>子どもの意図的出産</a:t>
            </a:r>
          </a:p>
          <a:p>
            <a:pPr lvl="1" eaLnBrk="1" hangingPunct="1"/>
            <a:r>
              <a:rPr lang="ja-JP" altLang="en-US" dirty="0" smtClean="0"/>
              <a:t>白人の子ども・</a:t>
            </a:r>
            <a:r>
              <a:rPr lang="ja-JP" altLang="en-US" dirty="0" err="1" smtClean="0"/>
              <a:t>障がい</a:t>
            </a:r>
            <a:r>
              <a:rPr lang="ja-JP" altLang="en-US" dirty="0" smtClean="0"/>
              <a:t>者の子ども・高年齢出産</a:t>
            </a:r>
          </a:p>
          <a:p>
            <a:pPr lvl="1" eaLnBrk="1" hangingPunct="1"/>
            <a:r>
              <a:rPr lang="ja-JP" altLang="en-US" dirty="0" smtClean="0"/>
              <a:t>遺伝子選択（ノーベル賞受賞者の精子）</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z="4000" smtClean="0"/>
              <a:t>優生思想はどこまで許容できるのか</a:t>
            </a:r>
          </a:p>
        </p:txBody>
      </p:sp>
      <p:sp>
        <p:nvSpPr>
          <p:cNvPr id="7171" name="Rectangle 3"/>
          <p:cNvSpPr>
            <a:spLocks noGrp="1" noChangeArrowheads="1"/>
          </p:cNvSpPr>
          <p:nvPr>
            <p:ph type="body" idx="1"/>
          </p:nvPr>
        </p:nvSpPr>
        <p:spPr/>
        <p:txBody>
          <a:bodyPr/>
          <a:lstStyle/>
          <a:p>
            <a:pPr eaLnBrk="1" hangingPunct="1"/>
            <a:r>
              <a:rPr lang="ja-JP" altLang="en-US" dirty="0" smtClean="0"/>
              <a:t>優生思想はヒトラーの専売特許ではない。ハロルド・ラスキやエレン・ケイ等の進歩的思想家も主張していた。</a:t>
            </a:r>
          </a:p>
          <a:p>
            <a:pPr eaLnBrk="1" hangingPunct="1"/>
            <a:r>
              <a:rPr lang="ja-JP" altLang="en-US" dirty="0" smtClean="0"/>
              <a:t>遺伝子選択</a:t>
            </a:r>
          </a:p>
          <a:p>
            <a:pPr eaLnBrk="1" hangingPunct="1"/>
            <a:r>
              <a:rPr lang="ja-JP" altLang="en-US" dirty="0" smtClean="0"/>
              <a:t>劣等遺伝子（？）の除去　胎児条項（障害があるときの強制的中絶）</a:t>
            </a:r>
          </a:p>
          <a:p>
            <a:pPr eaLnBrk="1" hangingPunct="1"/>
            <a:r>
              <a:rPr lang="ja-JP" altLang="en-US" dirty="0" smtClean="0"/>
              <a:t>出産前検診の公的補助と奨励</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文章作成の大切な３つの要素</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多様な見解への目配り</a:t>
            </a:r>
          </a:p>
          <a:p>
            <a:pPr lvl="1"/>
            <a:r>
              <a:rPr lang="ja-JP" altLang="en-US" dirty="0" smtClean="0"/>
              <a:t>自説の展開のみでは、説得力が不十分</a:t>
            </a:r>
          </a:p>
          <a:p>
            <a:pPr lvl="1"/>
            <a:r>
              <a:rPr lang="ja-JP" altLang="en-US" dirty="0" smtClean="0"/>
              <a:t>他説の批判と自説の論理的一貫性が大切</a:t>
            </a:r>
          </a:p>
          <a:p>
            <a:r>
              <a:rPr lang="ja-JP" altLang="en-US" dirty="0" smtClean="0"/>
              <a:t>論題はひとつに絞る</a:t>
            </a:r>
          </a:p>
          <a:p>
            <a:pPr lvl="1"/>
            <a:r>
              <a:rPr lang="ja-JP" altLang="en-US" dirty="0" smtClean="0"/>
              <a:t>授業で扱ったテーマを順番に書く</a:t>
            </a:r>
            <a:r>
              <a:rPr lang="ja-JP" altLang="en-US" dirty="0"/>
              <a:t>のではなく</a:t>
            </a:r>
            <a:r>
              <a:rPr lang="ja-JP" altLang="en-US" dirty="0" smtClean="0"/>
              <a:t>、</a:t>
            </a:r>
            <a:r>
              <a:rPr lang="ja-JP" altLang="en-US" dirty="0"/>
              <a:t>その</a:t>
            </a:r>
            <a:r>
              <a:rPr lang="ja-JP" altLang="en-US" dirty="0" smtClean="0"/>
              <a:t>なかで</a:t>
            </a:r>
            <a:r>
              <a:rPr lang="ja-JP" altLang="en-US" dirty="0"/>
              <a:t>自分</a:t>
            </a:r>
            <a:r>
              <a:rPr lang="ja-JP" altLang="en-US" dirty="0" smtClean="0"/>
              <a:t>なり</a:t>
            </a:r>
            <a:r>
              <a:rPr lang="ja-JP" altLang="en-US" dirty="0"/>
              <a:t>の</a:t>
            </a:r>
            <a:r>
              <a:rPr lang="ja-JP" altLang="en-US" dirty="0" smtClean="0"/>
              <a:t>「課題」を見つけて、論題を自分で設定する</a:t>
            </a:r>
          </a:p>
          <a:p>
            <a:r>
              <a:rPr lang="ja-JP" altLang="en-US" dirty="0" smtClean="0"/>
              <a:t>主張を端的に示した「表題」をつける</a:t>
            </a:r>
          </a:p>
          <a:p>
            <a:pPr lvl="1"/>
            <a:r>
              <a:rPr lang="ja-JP" altLang="en-US" dirty="0" smtClean="0"/>
              <a:t>「第一回教育学レポート」では、自分の主張があいまいなままの危険性がある</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誕生をめぐる問題の意味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誕生に関する考え方は、生き方、教育観の基礎であり、教育観の検証でもある。</a:t>
            </a:r>
          </a:p>
          <a:p>
            <a:r>
              <a:rPr lang="ja-JP" altLang="en-US" dirty="0" smtClean="0"/>
              <a:t>変化の激しい領域なので、基本的考え方を定めるのも難しい。（自分の中で矛盾を起こしやすい）</a:t>
            </a:r>
          </a:p>
          <a:p>
            <a:r>
              <a:rPr kumimoji="1" lang="ja-JP" altLang="en-US" dirty="0" smtClean="0"/>
              <a:t>伝統的な考え・立場と新しい革新とのバランスのとれた考え方ができるように</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7504" y="548680"/>
            <a:ext cx="8568952" cy="5632311"/>
          </a:xfrm>
          <a:prstGeom prst="rect">
            <a:avLst/>
          </a:prstGeom>
        </p:spPr>
        <p:txBody>
          <a:bodyPr wrap="square">
            <a:spAutoFit/>
          </a:bodyPr>
          <a:lstStyle/>
          <a:p>
            <a:pPr algn="just">
              <a:spcAft>
                <a:spcPts val="0"/>
              </a:spcAft>
            </a:pPr>
            <a:r>
              <a:rPr lang="en-US" altLang="ja-JP" sz="2400" kern="100" dirty="0">
                <a:latin typeface="Century" panose="02040604050505020304" pitchFamily="18" charset="0"/>
                <a:ea typeface="ＭＳ 明朝" panose="02020609040205080304" pitchFamily="17" charset="-128"/>
                <a:cs typeface="Times New Roman" panose="02020603050405020304" pitchFamily="18" charset="0"/>
              </a:rPr>
              <a:t>2015</a:t>
            </a:r>
            <a:r>
              <a:rPr lang="ja-JP" altLang="ja-JP" sz="2400" kern="100" dirty="0">
                <a:latin typeface="Century" panose="02040604050505020304" pitchFamily="18" charset="0"/>
                <a:ea typeface="ＭＳ 明朝" panose="02020609040205080304" pitchFamily="17" charset="-128"/>
                <a:cs typeface="Times New Roman" panose="02020603050405020304" pitchFamily="18" charset="0"/>
              </a:rPr>
              <a:t>年</a:t>
            </a:r>
            <a:r>
              <a:rPr lang="en-US" altLang="ja-JP" sz="2400" kern="100" dirty="0">
                <a:latin typeface="Century" panose="02040604050505020304" pitchFamily="18" charset="0"/>
                <a:ea typeface="ＭＳ 明朝" panose="02020609040205080304" pitchFamily="17" charset="-128"/>
                <a:cs typeface="Times New Roman" panose="02020603050405020304" pitchFamily="18" charset="0"/>
              </a:rPr>
              <a:t>4</a:t>
            </a:r>
            <a:r>
              <a:rPr lang="ja-JP" altLang="ja-JP" sz="2400" kern="100" dirty="0">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kern="100" dirty="0">
                <a:latin typeface="Century" panose="02040604050505020304" pitchFamily="18" charset="0"/>
                <a:ea typeface="ＭＳ 明朝" panose="02020609040205080304" pitchFamily="17" charset="-128"/>
                <a:cs typeface="Times New Roman" panose="02020603050405020304" pitchFamily="18" charset="0"/>
              </a:rPr>
              <a:t>11</a:t>
            </a:r>
            <a:r>
              <a:rPr lang="ja-JP" altLang="ja-JP" sz="2400" kern="100" dirty="0">
                <a:latin typeface="Century" panose="02040604050505020304" pitchFamily="18" charset="0"/>
                <a:ea typeface="ＭＳ 明朝" panose="02020609040205080304" pitchFamily="17" charset="-128"/>
                <a:cs typeface="Times New Roman" panose="02020603050405020304" pitchFamily="18" charset="0"/>
              </a:rPr>
              <a:t>日</a:t>
            </a:r>
            <a:r>
              <a:rPr lang="en-US" altLang="ja-JP" sz="2400" kern="100" dirty="0">
                <a:latin typeface="Century" panose="02040604050505020304" pitchFamily="18" charset="0"/>
                <a:ea typeface="ＭＳ 明朝" panose="02020609040205080304" pitchFamily="17" charset="-128"/>
                <a:cs typeface="Times New Roman" panose="02020603050405020304" pitchFamily="18" charset="0"/>
              </a:rPr>
              <a:t> 19</a:t>
            </a:r>
            <a:r>
              <a:rPr lang="ja-JP" altLang="ja-JP" sz="2400" kern="100" dirty="0">
                <a:latin typeface="Century" panose="02040604050505020304" pitchFamily="18" charset="0"/>
                <a:ea typeface="ＭＳ 明朝" panose="02020609040205080304" pitchFamily="17" charset="-128"/>
                <a:cs typeface="Times New Roman" panose="02020603050405020304" pitchFamily="18" charset="0"/>
              </a:rPr>
              <a:t>時</a:t>
            </a:r>
            <a:r>
              <a:rPr lang="en-US" altLang="ja-JP" sz="2400" kern="100" dirty="0">
                <a:latin typeface="Century" panose="02040604050505020304" pitchFamily="18" charset="0"/>
                <a:ea typeface="ＭＳ 明朝" panose="02020609040205080304" pitchFamily="17" charset="-128"/>
                <a:cs typeface="Times New Roman" panose="02020603050405020304" pitchFamily="18" charset="0"/>
              </a:rPr>
              <a:t>14</a:t>
            </a:r>
            <a:r>
              <a:rPr lang="ja-JP" altLang="ja-JP" sz="2400" kern="100" dirty="0">
                <a:latin typeface="Century" panose="02040604050505020304" pitchFamily="18" charset="0"/>
                <a:ea typeface="ＭＳ 明朝" panose="02020609040205080304" pitchFamily="17" charset="-128"/>
                <a:cs typeface="Times New Roman" panose="02020603050405020304" pitchFamily="18" charset="0"/>
              </a:rPr>
              <a:t>分 </a:t>
            </a:r>
            <a:r>
              <a:rPr lang="ja-JP" altLang="en-US" sz="2400" kern="100" dirty="0" smtClean="0">
                <a:latin typeface="Century" panose="02040604050505020304" pitchFamily="18" charset="0"/>
                <a:ea typeface="ＭＳ 明朝" panose="02020609040205080304" pitchFamily="17" charset="-128"/>
                <a:cs typeface="Times New Roman" panose="02020603050405020304" pitchFamily="18" charset="0"/>
              </a:rPr>
              <a:t>（読売新聞）</a:t>
            </a:r>
            <a:endParaRPr lang="ja-JP" altLang="ja-JP" sz="2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2400" kern="100" dirty="0">
                <a:latin typeface="Century" panose="02040604050505020304" pitchFamily="18" charset="0"/>
                <a:ea typeface="ＭＳ 明朝" panose="02020609040205080304" pitchFamily="17" charset="-128"/>
                <a:cs typeface="Times New Roman" panose="02020603050405020304" pitchFamily="18" charset="0"/>
              </a:rPr>
              <a:t>　妊婦の血液を採取して胎児の病気を調べる新型出生前検査について、共同研究組織「ＮＩＰＴコンソーシアム」は１０日、２０１３年４月の開始から昨年９月までの１年半に１万２７８２人が検査を受けたことを明らかにした。</a:t>
            </a:r>
          </a:p>
          <a:p>
            <a:pPr algn="just">
              <a:spcAft>
                <a:spcPts val="0"/>
              </a:spcAft>
            </a:pPr>
            <a:r>
              <a:rPr lang="ja-JP" altLang="ja-JP" sz="2400" kern="100" dirty="0">
                <a:latin typeface="Century" panose="02040604050505020304" pitchFamily="18" charset="0"/>
                <a:ea typeface="ＭＳ 明朝" panose="02020609040205080304" pitchFamily="17" charset="-128"/>
                <a:cs typeface="Times New Roman" panose="02020603050405020304" pitchFamily="18" charset="0"/>
              </a:rPr>
              <a:t>　病気の疑いがある「陽性」と判定されたのは１・７％の２１９人で、羊水検査などで２０１人が胎児の病気とわかった。このうち８３％にあたる１６７人が人工妊娠中絶を選択した。妊娠継続を望んだ妊婦は４人。２６人が流産・死産した。</a:t>
            </a:r>
          </a:p>
          <a:p>
            <a:pPr algn="just">
              <a:spcAft>
                <a:spcPts val="0"/>
              </a:spcAft>
            </a:pPr>
            <a:r>
              <a:rPr lang="ja-JP" altLang="ja-JP" sz="2400" kern="100" dirty="0">
                <a:latin typeface="Century" panose="02040604050505020304" pitchFamily="18" charset="0"/>
                <a:ea typeface="ＭＳ 明朝" panose="02020609040205080304" pitchFamily="17" charset="-128"/>
                <a:cs typeface="Times New Roman" panose="02020603050405020304" pitchFamily="18" charset="0"/>
              </a:rPr>
              <a:t>　昭和大の関沢明彦教授は「中絶を選択するケースが多いが、夫婦でよく考え、染色体の病気があったら育てるのが難しいと判断した人が新型検査を受けている結果とみられる」と話す。</a:t>
            </a:r>
          </a:p>
          <a:p>
            <a:pPr algn="just">
              <a:spcAft>
                <a:spcPts val="0"/>
              </a:spcAft>
            </a:pPr>
            <a:r>
              <a:rPr lang="ja-JP" altLang="ja-JP" sz="2400" kern="100" dirty="0">
                <a:latin typeface="Century" panose="02040604050505020304" pitchFamily="18" charset="0"/>
                <a:ea typeface="ＭＳ 明朝" panose="02020609040205080304" pitchFamily="17" charset="-128"/>
                <a:cs typeface="Times New Roman" panose="02020603050405020304" pitchFamily="18" charset="0"/>
              </a:rPr>
              <a:t>　国内では、同組織以外の医療機関でも検査が行われ、これまでに計約２万人が検査を受けた。</a:t>
            </a:r>
            <a:endPar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94989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新出生前診断をめぐって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読売新聞の記事</a:t>
            </a:r>
          </a:p>
          <a:p>
            <a:r>
              <a:rPr lang="ja-JP" altLang="en-US" dirty="0" smtClean="0"/>
              <a:t>新出生前診断</a:t>
            </a:r>
            <a:r>
              <a:rPr lang="ja-JP" altLang="en-US" dirty="0"/>
              <a:t>と</a:t>
            </a:r>
            <a:r>
              <a:rPr lang="ja-JP" altLang="en-US" dirty="0" smtClean="0"/>
              <a:t>は</a:t>
            </a:r>
          </a:p>
          <a:p>
            <a:pPr lvl="1"/>
            <a:r>
              <a:rPr kumimoji="1" lang="ja-JP" altLang="en-US" dirty="0" smtClean="0"/>
              <a:t>血液検査で１３、１８、２１トリソミーを発見</a:t>
            </a:r>
          </a:p>
          <a:p>
            <a:pPr lvl="1"/>
            <a:r>
              <a:rPr lang="ja-JP" altLang="en-US" dirty="0" smtClean="0"/>
              <a:t>保険が適用されない（２０万円）</a:t>
            </a:r>
          </a:p>
          <a:p>
            <a:pPr lvl="1"/>
            <a:r>
              <a:rPr kumimoji="1" lang="ja-JP" altLang="en-US" dirty="0" smtClean="0"/>
              <a:t>自分の意思（３５歳以上、夫か婦が染色体異常、過去に染色体異常の妊娠・出産経験）</a:t>
            </a:r>
          </a:p>
          <a:p>
            <a:r>
              <a:rPr lang="ja-JP" altLang="en-US" dirty="0" smtClean="0"/>
              <a:t>考えるべき論点</a:t>
            </a:r>
          </a:p>
          <a:p>
            <a:pPr lvl="1"/>
            <a:r>
              <a:rPr kumimoji="1" lang="ja-JP" altLang="en-US" dirty="0" smtClean="0"/>
              <a:t>現状でよい　保険適用して容易に　義務化</a:t>
            </a:r>
            <a:endParaRPr kumimoji="1" lang="ja-JP" altLang="en-US" dirty="0"/>
          </a:p>
        </p:txBody>
      </p:sp>
    </p:spTree>
    <p:extLst>
      <p:ext uri="{BB962C8B-B14F-4D97-AF65-F5344CB8AC3E}">
        <p14:creationId xmlns:p14="http://schemas.microsoft.com/office/powerpoint/2010/main" val="2133756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３つの論点</a:t>
            </a:r>
          </a:p>
        </p:txBody>
      </p:sp>
      <p:sp>
        <p:nvSpPr>
          <p:cNvPr id="3075" name="コンテンツ プレースホルダ 2"/>
          <p:cNvSpPr>
            <a:spLocks noGrp="1"/>
          </p:cNvSpPr>
          <p:nvPr>
            <p:ph idx="1"/>
          </p:nvPr>
        </p:nvSpPr>
        <p:spPr/>
        <p:txBody>
          <a:bodyPr/>
          <a:lstStyle/>
          <a:p>
            <a:r>
              <a:rPr lang="ja-JP" altLang="en-US" dirty="0" smtClean="0"/>
              <a:t>誕生は、神の恵み・自然の摂理なのか、科学の進歩による人為的操作の領域なのか</a:t>
            </a:r>
          </a:p>
          <a:p>
            <a:r>
              <a:rPr lang="ja-JP" altLang="en-US" dirty="0" smtClean="0"/>
              <a:t>人為的操作は現実。では、それは、子どもの権利か、親の自己決定権か</a:t>
            </a:r>
          </a:p>
          <a:p>
            <a:pPr lvl="1"/>
            <a:r>
              <a:rPr lang="ja-JP" altLang="en-US" dirty="0" smtClean="0"/>
              <a:t>子どもの権利は誰が守るのか（親・専門家）</a:t>
            </a:r>
          </a:p>
          <a:p>
            <a:pPr lvl="1"/>
            <a:r>
              <a:rPr lang="ja-JP" altLang="en-US" dirty="0" smtClean="0"/>
              <a:t>父と母は平等か、否か</a:t>
            </a:r>
          </a:p>
          <a:p>
            <a:r>
              <a:rPr lang="ja-JP" altLang="en-US" dirty="0" smtClean="0"/>
              <a:t>優生思想は、どこまで許容できるのか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人為的操作はどこまで許されるか</a:t>
            </a:r>
          </a:p>
        </p:txBody>
      </p:sp>
      <p:sp>
        <p:nvSpPr>
          <p:cNvPr id="4099" name="Rectangle 3"/>
          <p:cNvSpPr>
            <a:spLocks noGrp="1" noChangeArrowheads="1"/>
          </p:cNvSpPr>
          <p:nvPr>
            <p:ph type="body" idx="1"/>
          </p:nvPr>
        </p:nvSpPr>
        <p:spPr/>
        <p:txBody>
          <a:bodyPr/>
          <a:lstStyle/>
          <a:p>
            <a:pPr eaLnBrk="1" hangingPunct="1"/>
            <a:r>
              <a:rPr lang="ja-JP" altLang="en-US" dirty="0" smtClean="0"/>
              <a:t>一切認められない。自然の摂理に反する</a:t>
            </a:r>
          </a:p>
          <a:p>
            <a:pPr eaLnBrk="1" hangingPunct="1"/>
            <a:r>
              <a:rPr lang="ja-JP" altLang="en-US" dirty="0" smtClean="0"/>
              <a:t>不妊治療は認める。避妊は。</a:t>
            </a:r>
          </a:p>
          <a:p>
            <a:pPr lvl="1" eaLnBrk="1" hangingPunct="1"/>
            <a:r>
              <a:rPr lang="ja-JP" altLang="en-US" dirty="0" smtClean="0"/>
              <a:t>体外受精・代理母・精子卵子の売買</a:t>
            </a:r>
          </a:p>
          <a:p>
            <a:pPr eaLnBrk="1" hangingPunct="1"/>
            <a:r>
              <a:rPr lang="ja-JP" altLang="en-US" dirty="0" smtClean="0"/>
              <a:t>遺伝病の回避は認める。（受精前～中絶）</a:t>
            </a:r>
          </a:p>
          <a:p>
            <a:pPr lvl="1" eaLnBrk="1" hangingPunct="1"/>
            <a:r>
              <a:rPr lang="ja-JP" altLang="en-US" dirty="0" smtClean="0"/>
              <a:t>出生前診断（羊水チェックより危険度が低下）</a:t>
            </a:r>
          </a:p>
          <a:p>
            <a:pPr lvl="1" eaLnBrk="1" hangingPunct="1"/>
            <a:r>
              <a:rPr lang="ja-JP" altLang="en-US" dirty="0" smtClean="0"/>
              <a:t>男女産み分け（単純な産み分けと遺伝病回避）</a:t>
            </a:r>
          </a:p>
          <a:p>
            <a:pPr eaLnBrk="1" hangingPunct="1"/>
            <a:r>
              <a:rPr lang="ja-JP" altLang="en-US" dirty="0" smtClean="0"/>
              <a:t>望ましい子どもを得るためなら認める。</a:t>
            </a:r>
          </a:p>
          <a:p>
            <a:pPr lvl="1" eaLnBrk="1" hangingPunct="1"/>
            <a:r>
              <a:rPr lang="ja-JP" altLang="en-US" dirty="0" smtClean="0"/>
              <a:t>ノーベル賞受賞者・差別回避・他</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dirty="0" smtClean="0"/>
              <a:t>子どもには権利があるか</a:t>
            </a:r>
            <a:r>
              <a:rPr lang="en-US" altLang="ja-JP" dirty="0" smtClean="0"/>
              <a:t>(1)</a:t>
            </a:r>
            <a:endParaRPr lang="ja-JP" altLang="en-US" dirty="0" smtClean="0"/>
          </a:p>
        </p:txBody>
      </p:sp>
      <p:sp>
        <p:nvSpPr>
          <p:cNvPr id="5123" name="Rectangle 3"/>
          <p:cNvSpPr>
            <a:spLocks noGrp="1" noChangeArrowheads="1"/>
          </p:cNvSpPr>
          <p:nvPr>
            <p:ph type="body" idx="1"/>
          </p:nvPr>
        </p:nvSpPr>
        <p:spPr/>
        <p:txBody>
          <a:bodyPr/>
          <a:lstStyle/>
          <a:p>
            <a:pPr eaLnBrk="1" hangingPunct="1"/>
            <a:r>
              <a:rPr lang="en-US" altLang="ja-JP" dirty="0" smtClean="0"/>
              <a:t>pro-life   </a:t>
            </a:r>
            <a:r>
              <a:rPr lang="en-US" altLang="ja-JP" dirty="0" err="1" smtClean="0"/>
              <a:t>vs</a:t>
            </a:r>
            <a:r>
              <a:rPr lang="en-US" altLang="ja-JP" dirty="0" smtClean="0"/>
              <a:t>   pro-choice</a:t>
            </a:r>
            <a:endParaRPr lang="ja-JP" altLang="en-US" dirty="0" smtClean="0"/>
          </a:p>
          <a:p>
            <a:pPr eaLnBrk="1" hangingPunct="1"/>
            <a:r>
              <a:rPr lang="ja-JP" altLang="en-US" dirty="0" smtClean="0"/>
              <a:t>アメリカでは常に大きな政治的争点</a:t>
            </a:r>
          </a:p>
          <a:p>
            <a:pPr lvl="1" eaLnBrk="1" hangingPunct="1"/>
            <a:r>
              <a:rPr lang="en-US" altLang="ja-JP" dirty="0" smtClean="0"/>
              <a:t>Pro-life</a:t>
            </a:r>
            <a:r>
              <a:rPr lang="ja-JP" altLang="en-US" dirty="0" smtClean="0"/>
              <a:t>  厳格な立場は、一切の人為的操作を認めない。多くは宗教的原理主義の人達</a:t>
            </a:r>
          </a:p>
          <a:p>
            <a:pPr lvl="1" eaLnBrk="1" hangingPunct="1"/>
            <a:r>
              <a:rPr lang="en-US" altLang="ja-JP" dirty="0" smtClean="0"/>
              <a:t>Pro-choice</a:t>
            </a:r>
            <a:r>
              <a:rPr lang="ja-JP" altLang="en-US" dirty="0" smtClean="0"/>
              <a:t>  親の意思で子どもをもつ・もたないを決定してよい</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子どもに権利はあるか</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pPr eaLnBrk="1" hangingPunct="1"/>
            <a:r>
              <a:rPr lang="ja-JP" altLang="en-US" dirty="0" smtClean="0"/>
              <a:t>子どもは自分で権利を守ることはできない</a:t>
            </a:r>
          </a:p>
          <a:p>
            <a:pPr eaLnBrk="1" hangingPunct="1"/>
            <a:r>
              <a:rPr lang="ja-JP" altLang="en-US" dirty="0" smtClean="0"/>
              <a:t>生まれる権利を親が否定したら</a:t>
            </a:r>
            <a:r>
              <a:rPr lang="en-US" altLang="ja-JP" dirty="0" smtClean="0"/>
              <a:t>(</a:t>
            </a:r>
            <a:r>
              <a:rPr lang="ja-JP" altLang="en-US" dirty="0" smtClean="0"/>
              <a:t>中絶</a:t>
            </a:r>
            <a:r>
              <a:rPr lang="en-US" altLang="ja-JP" dirty="0" smtClean="0"/>
              <a:t>)</a:t>
            </a:r>
            <a:endParaRPr lang="ja-JP" altLang="en-US" dirty="0" smtClean="0"/>
          </a:p>
          <a:p>
            <a:pPr lvl="1" eaLnBrk="1" hangingPunct="1"/>
            <a:r>
              <a:rPr lang="ja-JP" altLang="en-US" dirty="0" smtClean="0"/>
              <a:t>親の判断がすべて</a:t>
            </a:r>
          </a:p>
          <a:p>
            <a:pPr lvl="1" eaLnBrk="1" hangingPunct="1"/>
            <a:r>
              <a:rPr lang="ja-JP" altLang="en-US" dirty="0" smtClean="0"/>
              <a:t>第三者機関も審査ありうる</a:t>
            </a:r>
            <a:endParaRPr lang="en-US" altLang="ja-JP" dirty="0" smtClean="0"/>
          </a:p>
          <a:p>
            <a:pPr eaLnBrk="1" hangingPunct="1">
              <a:buFontTx/>
              <a:buNone/>
            </a:pPr>
            <a:r>
              <a:rPr lang="ja-JP" altLang="en-US" dirty="0" smtClean="0"/>
              <a:t>Ｃｆ　エレン・ケイ　「児童の世紀－子どもは親を選べない」</a:t>
            </a:r>
          </a:p>
          <a:p>
            <a:pPr eaLnBrk="1" hangingPunct="1">
              <a:buFontTx/>
              <a:buNone/>
            </a:pPr>
            <a:r>
              <a:rPr lang="ja-JP" altLang="en-US" dirty="0" smtClean="0"/>
              <a:t>　「ハッピー・バースデイ」</a:t>
            </a:r>
            <a:r>
              <a:rPr lang="en-US" altLang="ja-JP" dirty="0" smtClean="0"/>
              <a:t>(</a:t>
            </a:r>
            <a:r>
              <a:rPr lang="ja-JP" altLang="en-US" dirty="0" smtClean="0"/>
              <a:t>青木和雄</a:t>
            </a:r>
            <a:r>
              <a:rPr lang="en-US" altLang="ja-JP" dirty="0" smtClean="0"/>
              <a:t>)</a:t>
            </a:r>
            <a:r>
              <a:rPr lang="ja-JP" altLang="en-US" dirty="0" smtClean="0"/>
              <a:t>お前は生まれてこなければよかった。（母→娘　不登校に）</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594</Words>
  <Application>Microsoft Office PowerPoint</Application>
  <PresentationFormat>画面に合わせる (4:3)</PresentationFormat>
  <Paragraphs>66</Paragraphs>
  <Slides>11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ＭＳ Ｐゴシック</vt:lpstr>
      <vt:lpstr>ＭＳ 明朝</vt:lpstr>
      <vt:lpstr>Arial</vt:lpstr>
      <vt:lpstr>Calibri</vt:lpstr>
      <vt:lpstr>Century</vt:lpstr>
      <vt:lpstr>Times New Roman</vt:lpstr>
      <vt:lpstr>標準デザイン</vt:lpstr>
      <vt:lpstr>誕生をめぐる問題</vt:lpstr>
      <vt:lpstr>文章作成の大切な３つの要素</vt:lpstr>
      <vt:lpstr>誕生をめぐる問題の意味</vt:lpstr>
      <vt:lpstr>PowerPoint プレゼンテーション</vt:lpstr>
      <vt:lpstr>新出生前診断をめぐって</vt:lpstr>
      <vt:lpstr>３つの論点</vt:lpstr>
      <vt:lpstr>人為的操作はどこまで許されるか</vt:lpstr>
      <vt:lpstr>子どもには権利があるか(1)</vt:lpstr>
      <vt:lpstr>子どもに権利はあるか(2)</vt:lpstr>
      <vt:lpstr>母親の自己決定権は</vt:lpstr>
      <vt:lpstr>優生思想はどこまで許容できるのか</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誕生をめぐる問題</dc:title>
  <dc:creator>wakei</dc:creator>
  <cp:lastModifiedBy>wakei</cp:lastModifiedBy>
  <cp:revision>24</cp:revision>
  <dcterms:created xsi:type="dcterms:W3CDTF">2010-04-15T10:20:24Z</dcterms:created>
  <dcterms:modified xsi:type="dcterms:W3CDTF">2015-04-17T00:32:59Z</dcterms:modified>
</cp:coreProperties>
</file>