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F8CB-CA0F-4437-A90F-27A1F200F77D}" type="datetimeFigureOut">
              <a:rPr kumimoji="1" lang="ja-JP" altLang="en-US" smtClean="0"/>
              <a:pPr/>
              <a:t>2014/5/16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F339-AEAA-4BC4-AEB2-A365ECF52D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授業論</a:t>
            </a:r>
            <a:r>
              <a:rPr kumimoji="1" lang="en-US" altLang="ja-JP" dirty="0" smtClean="0"/>
              <a:t>art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class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Art</a:t>
            </a:r>
            <a:r>
              <a:rPr kumimoji="1" lang="ja-JP" altLang="en-US" dirty="0" smtClean="0"/>
              <a:t> </a:t>
            </a:r>
            <a:r>
              <a:rPr lang="ja-JP" altLang="en-US" dirty="0" smtClean="0"/>
              <a:t>は技術か芸術</a:t>
            </a:r>
            <a:r>
              <a:rPr lang="ja-JP" altLang="en-US" dirty="0"/>
              <a:t>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「すべての生徒が１００点を」２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当時と現在の社会的状況の相違</a:t>
            </a:r>
          </a:p>
          <a:p>
            <a:pPr lvl="1"/>
            <a:r>
              <a:rPr lang="ja-JP" altLang="en-US" dirty="0" smtClean="0"/>
              <a:t>定員の関係で、高校に行けない生徒がいた</a:t>
            </a:r>
          </a:p>
          <a:p>
            <a:pPr lvl="1"/>
            <a:r>
              <a:rPr lang="ja-JP" altLang="en-US" dirty="0" smtClean="0"/>
              <a:t>塾に通う生徒は少なかった</a:t>
            </a:r>
          </a:p>
          <a:p>
            <a:pPr lvl="1"/>
            <a:r>
              <a:rPr lang="ja-JP" altLang="en-US" dirty="0" smtClean="0"/>
              <a:t>個人</a:t>
            </a:r>
            <a:r>
              <a:rPr lang="ja-JP" altLang="en-US" dirty="0" smtClean="0"/>
              <a:t>情報の扱いは緩やかだった</a:t>
            </a:r>
          </a:p>
          <a:p>
            <a:r>
              <a:rPr lang="ja-JP" altLang="en-US" dirty="0" smtClean="0"/>
              <a:t>１００点を</a:t>
            </a:r>
            <a:r>
              <a:rPr lang="ja-JP" altLang="en-US" dirty="0" smtClean="0"/>
              <a:t>とること</a:t>
            </a:r>
            <a:r>
              <a:rPr lang="ja-JP" altLang="en-US" dirty="0" smtClean="0"/>
              <a:t>の賛否</a:t>
            </a:r>
          </a:p>
          <a:p>
            <a:r>
              <a:rPr lang="ja-JP" altLang="en-US" dirty="0" smtClean="0"/>
              <a:t>この実践が提起したこと</a:t>
            </a:r>
          </a:p>
          <a:p>
            <a:pPr lvl="1"/>
            <a:r>
              <a:rPr lang="ja-JP" altLang="en-US" dirty="0" smtClean="0"/>
              <a:t>理解と記憶と暗記の</a:t>
            </a:r>
            <a:r>
              <a:rPr lang="ja-JP" altLang="en-US" dirty="0" smtClean="0"/>
              <a:t>関係</a:t>
            </a:r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「学力への挑戦」１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川越の山村女子高の仲本正夫の実践</a:t>
            </a:r>
          </a:p>
          <a:p>
            <a:r>
              <a:rPr lang="ja-JP" altLang="en-US" dirty="0" smtClean="0"/>
              <a:t>多くが</a:t>
            </a:r>
            <a:r>
              <a:rPr lang="ja-JP" altLang="en-US" dirty="0" smtClean="0"/>
              <a:t>就職</a:t>
            </a:r>
            <a:r>
              <a:rPr lang="ja-JP" altLang="en-US" dirty="0" smtClean="0"/>
              <a:t>、３年生の微積分の授業</a:t>
            </a:r>
          </a:p>
          <a:p>
            <a:r>
              <a:rPr kumimoji="1" lang="ja-JP" altLang="en-US" dirty="0" smtClean="0"/>
              <a:t>抽象の世界</a:t>
            </a:r>
            <a:r>
              <a:rPr kumimoji="1" lang="ja-JP" altLang="en-US" dirty="0" smtClean="0"/>
              <a:t>として</a:t>
            </a:r>
            <a:r>
              <a:rPr kumimoji="1" lang="ja-JP" altLang="en-US" dirty="0" smtClean="0"/>
              <a:t>の数学教育→具体的有用性にこだわる数学教育</a:t>
            </a:r>
            <a:r>
              <a:rPr lang="ja-JP" altLang="en-US" dirty="0" smtClean="0"/>
              <a:t>（折り紙の箱・二次関数のコマ）</a:t>
            </a:r>
          </a:p>
          <a:p>
            <a:r>
              <a:rPr kumimoji="1" lang="ja-JP" altLang="en-US" dirty="0" smtClean="0"/>
              <a:t>一年の</a:t>
            </a:r>
            <a:r>
              <a:rPr kumimoji="1" lang="ja-JP" altLang="en-US" dirty="0" smtClean="0"/>
              <a:t>総</a:t>
            </a:r>
            <a:r>
              <a:rPr kumimoji="1" lang="ja-JP" altLang="en-US" dirty="0" smtClean="0"/>
              <a:t>まとめ</a:t>
            </a:r>
            <a:r>
              <a:rPr kumimoji="1" lang="ja-JP" altLang="en-US" dirty="0" smtClean="0"/>
              <a:t>として</a:t>
            </a:r>
            <a:r>
              <a:rPr kumimoji="1" lang="ja-JP" altLang="en-US" dirty="0" smtClean="0"/>
              <a:t>の卒業</a:t>
            </a:r>
            <a:r>
              <a:rPr kumimoji="1" lang="ja-JP" altLang="en-US" dirty="0" smtClean="0"/>
              <a:t>レポート</a:t>
            </a:r>
            <a:endParaRPr kumimoji="1" lang="ja-JP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1272"/>
            <a:ext cx="4392488" cy="664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148" y="1556792"/>
            <a:ext cx="689394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宿題</a:t>
            </a:r>
            <a:endParaRPr kumimoji="1"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次回の授業開始前に提出すること</a:t>
            </a:r>
          </a:p>
          <a:p>
            <a:r>
              <a:rPr lang="ja-JP" altLang="en-US" dirty="0" smtClean="0"/>
              <a:t>遅刻した場合</a:t>
            </a:r>
            <a:r>
              <a:rPr lang="ja-JP" altLang="en-US" dirty="0" smtClean="0"/>
              <a:t>には</a:t>
            </a:r>
            <a:r>
              <a:rPr lang="ja-JP" altLang="en-US" dirty="0" smtClean="0"/>
              <a:t>、前のドアから入室し、提出後席につくこと</a:t>
            </a:r>
          </a:p>
          <a:p>
            <a:r>
              <a:rPr lang="ja-JP" altLang="en-US" dirty="0" smtClean="0"/>
              <a:t>授業</a:t>
            </a:r>
            <a:r>
              <a:rPr lang="ja-JP" altLang="en-US" dirty="0" smtClean="0"/>
              <a:t>中</a:t>
            </a:r>
            <a:r>
              <a:rPr lang="ja-JP" altLang="en-US" dirty="0" smtClean="0"/>
              <a:t>、授業終了後の提出は認めない</a:t>
            </a:r>
          </a:p>
          <a:p>
            <a:r>
              <a:rPr lang="ja-JP" altLang="en-US" dirty="0" smtClean="0"/>
              <a:t>宿題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home</a:t>
            </a:r>
            <a:r>
              <a:rPr lang="ja-JP" altLang="en-US" dirty="0" smtClean="0"/>
              <a:t> </a:t>
            </a:r>
            <a:r>
              <a:rPr lang="en-US" altLang="ja-JP" dirty="0" smtClean="0"/>
              <a:t>work</a:t>
            </a:r>
            <a:r>
              <a:rPr lang="ja-JP" altLang="en-US" dirty="0" smtClean="0"/>
              <a:t> のことであり、授業中にしたものは宿題をしたものではない。</a:t>
            </a:r>
          </a:p>
          <a:p>
            <a:r>
              <a:rPr lang="ja-JP" altLang="en-US" dirty="0" smtClean="0"/>
              <a:t>提出</a:t>
            </a:r>
            <a:r>
              <a:rPr lang="ja-JP" altLang="en-US" dirty="0" smtClean="0"/>
              <a:t>のみ</a:t>
            </a:r>
            <a:r>
              <a:rPr lang="ja-JP" altLang="en-US" dirty="0" smtClean="0"/>
              <a:t>を問題</a:t>
            </a:r>
            <a:r>
              <a:rPr lang="ja-JP" altLang="en-US" dirty="0" smtClean="0"/>
              <a:t>にするので</a:t>
            </a:r>
            <a:r>
              <a:rPr lang="ja-JP" altLang="en-US" dirty="0" smtClean="0"/>
              <a:t>、自力で解く</a:t>
            </a:r>
            <a:r>
              <a:rPr lang="ja-JP" altLang="en-US" dirty="0" smtClean="0"/>
              <a:t>こと</a:t>
            </a:r>
            <a:r>
              <a:rPr lang="ja-JP" altLang="en-US" dirty="0" smtClean="0"/>
              <a:t>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斉藤喜</a:t>
            </a:r>
            <a:r>
              <a:rPr lang="ja-JP" altLang="en-US" dirty="0" smtClean="0"/>
              <a:t>博対向山洋一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斉藤喜博 </a:t>
            </a:r>
            <a:r>
              <a:rPr lang="ja-JP" altLang="en-US" dirty="0" smtClean="0"/>
              <a:t> 授業</a:t>
            </a:r>
            <a:r>
              <a:rPr lang="en-US" altLang="ja-JP" dirty="0" smtClean="0"/>
              <a:t>=</a:t>
            </a:r>
            <a:r>
              <a:rPr lang="ja-JP" altLang="en-US" dirty="0" smtClean="0"/>
              <a:t>創造的行為</a:t>
            </a:r>
          </a:p>
          <a:p>
            <a:pPr lvl="1"/>
            <a:r>
              <a:rPr lang="ja-JP" altLang="en-US" dirty="0" smtClean="0"/>
              <a:t>授業には感動が不可欠</a:t>
            </a:r>
          </a:p>
          <a:p>
            <a:pPr lvl="1"/>
            <a:r>
              <a:rPr lang="ja-JP" altLang="en-US" dirty="0" smtClean="0"/>
              <a:t>教師は</a:t>
            </a:r>
            <a:r>
              <a:rPr lang="ja-JP" altLang="en-US" dirty="0"/>
              <a:t>指揮者</a:t>
            </a:r>
            <a:r>
              <a:rPr lang="ja-JP" altLang="en-US" dirty="0" smtClean="0"/>
              <a:t>・生徒は楽員・教科書は楽譜</a:t>
            </a:r>
          </a:p>
          <a:p>
            <a:r>
              <a:rPr kumimoji="1" lang="ja-JP" altLang="en-US" dirty="0" smtClean="0"/>
              <a:t>向山洋一 誰でもできる技術の開発</a:t>
            </a:r>
          </a:p>
          <a:p>
            <a:pPr lvl="1"/>
            <a:r>
              <a:rPr lang="ja-JP" altLang="en-US" dirty="0" smtClean="0"/>
              <a:t>発問と生徒の反応</a:t>
            </a:r>
            <a:r>
              <a:rPr lang="ja-JP" altLang="en-US" dirty="0"/>
              <a:t>に</a:t>
            </a:r>
            <a:r>
              <a:rPr lang="ja-JP" altLang="en-US" dirty="0" smtClean="0"/>
              <a:t>は法則</a:t>
            </a:r>
            <a:r>
              <a:rPr lang="ja-JP" altLang="en-US" dirty="0"/>
              <a:t>が</a:t>
            </a:r>
            <a:r>
              <a:rPr lang="ja-JP" altLang="en-US" dirty="0" smtClean="0"/>
              <a:t>ある</a:t>
            </a:r>
          </a:p>
          <a:p>
            <a:pPr lvl="1"/>
            <a:r>
              <a:rPr kumimoji="1" lang="ja-JP" altLang="en-US" dirty="0" smtClean="0"/>
              <a:t>引きだしたい反応をおこす</a:t>
            </a:r>
            <a:r>
              <a:rPr kumimoji="1" lang="ja-JP" altLang="en-US" dirty="0"/>
              <a:t>の</a:t>
            </a:r>
            <a:r>
              <a:rPr kumimoji="1" lang="ja-JP" altLang="en-US" dirty="0" smtClean="0"/>
              <a:t>が技術</a:t>
            </a:r>
          </a:p>
          <a:p>
            <a:pPr lvl="1"/>
            <a:r>
              <a:rPr lang="ja-JP" altLang="en-US" dirty="0" smtClean="0"/>
              <a:t>技術の修得が教師の</a:t>
            </a:r>
            <a:r>
              <a:rPr lang="ja-JP" altLang="en-US" dirty="0"/>
              <a:t>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何故授業実践は消えたか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かつてたくさんの教育実践記録のベストセラーがあった。「やまびこ学校」「</a:t>
            </a:r>
            <a:r>
              <a:rPr kumimoji="1" lang="ja-JP" altLang="en-US" dirty="0" err="1" smtClean="0"/>
              <a:t>どぶ</a:t>
            </a:r>
            <a:r>
              <a:rPr kumimoji="1" lang="ja-JP" altLang="en-US" dirty="0" smtClean="0"/>
              <a:t>川学級」「島小の授業」「教育はしなず」「すべての生徒が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点を」「学力への挑戦」</a:t>
            </a:r>
            <a:endParaRPr lang="ja-JP" altLang="en-US" dirty="0" smtClean="0"/>
          </a:p>
          <a:p>
            <a:r>
              <a:rPr lang="ja-JP" altLang="en-US" dirty="0" smtClean="0"/>
              <a:t>授業の技術化の方向</a:t>
            </a:r>
            <a:r>
              <a:rPr lang="en-US" altLang="ja-JP" dirty="0" smtClean="0"/>
              <a:t>(</a:t>
            </a:r>
            <a:r>
              <a:rPr lang="ja-JP" altLang="en-US" dirty="0" smtClean="0"/>
              <a:t>法則化運動・</a:t>
            </a:r>
            <a:r>
              <a:rPr lang="ja-JP" altLang="en-US" dirty="0"/>
              <a:t>百</a:t>
            </a:r>
            <a:r>
              <a:rPr lang="ja-JP" altLang="en-US" dirty="0" smtClean="0"/>
              <a:t>枡</a:t>
            </a:r>
            <a:r>
              <a:rPr lang="ja-JP" altLang="en-US" dirty="0"/>
              <a:t>計算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ja-JP" altLang="en-US" dirty="0"/>
              <a:t>いじめ</a:t>
            </a:r>
            <a:r>
              <a:rPr lang="ja-JP" altLang="en-US" dirty="0" smtClean="0"/>
              <a:t>・不登校の解決が大きな課題に</a:t>
            </a:r>
            <a:r>
              <a:rPr lang="en-US" altLang="ja-JP" dirty="0" smtClean="0"/>
              <a:t>(</a:t>
            </a:r>
            <a:r>
              <a:rPr lang="ja-JP" altLang="en-US" dirty="0" smtClean="0"/>
              <a:t>臨床心理学の興隆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感動を生んだ実践書を知ろう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教育は死なず</a:t>
            </a:r>
          </a:p>
          <a:p>
            <a:r>
              <a:rPr lang="ja-JP" altLang="en-US" dirty="0"/>
              <a:t>すべて</a:t>
            </a:r>
            <a:r>
              <a:rPr lang="ja-JP" altLang="en-US" dirty="0" smtClean="0"/>
              <a:t>の生徒が</a:t>
            </a:r>
            <a:r>
              <a:rPr lang="en-US" altLang="ja-JP" dirty="0" smtClean="0"/>
              <a:t>100</a:t>
            </a:r>
            <a:r>
              <a:rPr lang="ja-JP" altLang="en-US" dirty="0" smtClean="0"/>
              <a:t>点を</a:t>
            </a:r>
          </a:p>
          <a:p>
            <a:r>
              <a:rPr kumimoji="1" lang="ja-JP" altLang="en-US" smtClean="0"/>
              <a:t>学力</a:t>
            </a:r>
            <a:r>
              <a:rPr kumimoji="1" lang="ja-JP" altLang="en-US"/>
              <a:t>へ</a:t>
            </a:r>
            <a:r>
              <a:rPr kumimoji="1" lang="ja-JP" altLang="en-US" smtClean="0"/>
              <a:t>の</a:t>
            </a:r>
            <a:r>
              <a:rPr kumimoji="1" lang="ja-JP" altLang="en-US"/>
              <a:t>挑戦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「教育は死なず」１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長野市篠ノ井旭高校　経営危機</a:t>
            </a:r>
          </a:p>
          <a:p>
            <a:r>
              <a:rPr kumimoji="1" lang="ja-JP" altLang="en-US" dirty="0" smtClean="0"/>
              <a:t>志願者５０００名→５０名</a:t>
            </a:r>
          </a:p>
          <a:p>
            <a:r>
              <a:rPr lang="ja-JP" altLang="en-US" dirty="0" smtClean="0"/>
              <a:t>教師</a:t>
            </a:r>
            <a:r>
              <a:rPr lang="ja-JP" altLang="en-US" dirty="0" smtClean="0"/>
              <a:t>たち</a:t>
            </a:r>
            <a:r>
              <a:rPr lang="ja-JP" altLang="en-US" dirty="0" smtClean="0"/>
              <a:t>の意識の変化</a:t>
            </a:r>
          </a:p>
          <a:p>
            <a:pPr lvl="1"/>
            <a:r>
              <a:rPr lang="ja-JP" altLang="en-US" dirty="0" smtClean="0"/>
              <a:t>狭い</a:t>
            </a:r>
            <a:r>
              <a:rPr lang="ja-JP" altLang="en-US" dirty="0" smtClean="0"/>
              <a:t>視野で教育を眺めていた私たちは、突然、広い視野に立って自分を見つめたのである。ある教師は「以後、目先だけみることより長い将来にわたって物を眺める習慣</a:t>
            </a:r>
            <a:r>
              <a:rPr lang="ja-JP" altLang="en-US" dirty="0" smtClean="0"/>
              <a:t>がついた」</a:t>
            </a:r>
          </a:p>
          <a:p>
            <a:pPr lvl="1"/>
            <a:r>
              <a:rPr lang="ja-JP" altLang="en-US" dirty="0" smtClean="0"/>
              <a:t>「どうせ、閉校になるなら、理想の教育をやって華々しく散っていくことだ」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「教育は死なず」２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厳罰主義からの転換</a:t>
            </a:r>
          </a:p>
          <a:p>
            <a:pPr lvl="1"/>
            <a:r>
              <a:rPr lang="ja-JP" altLang="en-US" dirty="0" smtClean="0"/>
              <a:t>非行</a:t>
            </a:r>
            <a:r>
              <a:rPr lang="ja-JP" altLang="en-US" dirty="0" smtClean="0"/>
              <a:t>とストレス解消の間に、何らかの因果</a:t>
            </a:r>
            <a:r>
              <a:rPr lang="ja-JP" altLang="en-US" dirty="0" smtClean="0"/>
              <a:t>関係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ストレス</a:t>
            </a:r>
            <a:r>
              <a:rPr lang="ja-JP" altLang="en-US" dirty="0" smtClean="0"/>
              <a:t>の大部分は</a:t>
            </a:r>
            <a:r>
              <a:rPr lang="ja-JP" altLang="en-US" dirty="0" smtClean="0"/>
              <a:t>授業がわからない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「</a:t>
            </a:r>
            <a:r>
              <a:rPr lang="ja-JP" altLang="en-US" dirty="0" smtClean="0"/>
              <a:t>おちこぼれ」の増加は非行の増加に</a:t>
            </a:r>
            <a:r>
              <a:rPr lang="ja-JP" altLang="en-US" dirty="0" smtClean="0"/>
              <a:t>関連性</a:t>
            </a:r>
          </a:p>
          <a:p>
            <a:r>
              <a:rPr lang="ja-JP" altLang="en-US" dirty="0" smtClean="0"/>
              <a:t>そのための条件整備</a:t>
            </a:r>
          </a:p>
          <a:p>
            <a:pPr lvl="1"/>
            <a:r>
              <a:rPr lang="ja-JP" altLang="en-US" dirty="0" smtClean="0"/>
              <a:t>定員</a:t>
            </a:r>
            <a:r>
              <a:rPr lang="ja-JP" altLang="en-US" dirty="0" smtClean="0"/>
              <a:t>５０名</a:t>
            </a:r>
            <a:r>
              <a:rPr lang="ja-JP" altLang="en-US" dirty="0" smtClean="0"/>
              <a:t>を、２５名より３５名。３０名</a:t>
            </a:r>
            <a:r>
              <a:rPr lang="ja-JP" altLang="en-US" dirty="0" smtClean="0"/>
              <a:t>を</a:t>
            </a:r>
            <a:r>
              <a:rPr lang="ja-JP" altLang="en-US" dirty="0" smtClean="0"/>
              <a:t>標準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教師</a:t>
            </a:r>
            <a:r>
              <a:rPr lang="ja-JP" altLang="en-US" dirty="0" smtClean="0"/>
              <a:t>の週持ち時間数</a:t>
            </a:r>
            <a:r>
              <a:rPr lang="ja-JP" altLang="en-US" dirty="0" smtClean="0"/>
              <a:t>を減少</a:t>
            </a:r>
            <a:r>
              <a:rPr lang="ja-JP" altLang="en-US" dirty="0" smtClean="0"/>
              <a:t>させ、教育研究、教科研修の機会を与える、などの負担</a:t>
            </a:r>
            <a:r>
              <a:rPr lang="ja-JP" altLang="en-US" dirty="0" smtClean="0"/>
              <a:t>軽減</a:t>
            </a:r>
            <a:endParaRPr lang="ja-JP" altLang="en-US" dirty="0" smtClean="0"/>
          </a:p>
          <a:p>
            <a:pPr lvl="1"/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「教育は死なず」３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教育計画の原則</a:t>
            </a:r>
          </a:p>
          <a:p>
            <a:pPr lvl="1"/>
            <a:r>
              <a:rPr lang="ja-JP" altLang="en-US" dirty="0" smtClean="0"/>
              <a:t>授業</a:t>
            </a:r>
            <a:r>
              <a:rPr lang="ja-JP" altLang="en-US" dirty="0" smtClean="0"/>
              <a:t>公開の原則</a:t>
            </a:r>
          </a:p>
          <a:p>
            <a:pPr lvl="1">
              <a:buNone/>
            </a:pPr>
            <a:r>
              <a:rPr lang="ja-JP" altLang="en-US" dirty="0" smtClean="0"/>
              <a:t>　　</a:t>
            </a:r>
            <a:r>
              <a:rPr lang="ja-JP" altLang="en-US" dirty="0" smtClean="0"/>
              <a:t>　すべての授業を、市民も含めて、誰が見てもよい。</a:t>
            </a:r>
          </a:p>
          <a:p>
            <a:pPr lvl="1"/>
            <a:r>
              <a:rPr lang="ja-JP" altLang="en-US" dirty="0" smtClean="0"/>
              <a:t>自主的</a:t>
            </a:r>
            <a:r>
              <a:rPr lang="ja-JP" altLang="en-US" dirty="0" smtClean="0"/>
              <a:t>な教科研究</a:t>
            </a:r>
          </a:p>
          <a:p>
            <a:pPr lvl="1">
              <a:buNone/>
            </a:pPr>
            <a:r>
              <a:rPr lang="ja-JP" altLang="en-US" dirty="0" smtClean="0"/>
              <a:t>　　</a:t>
            </a:r>
            <a:r>
              <a:rPr lang="ja-JP" altLang="en-US" dirty="0" smtClean="0"/>
              <a:t>　マンネリを防ぐために、本年度採用した教育技法については、翌年度に持ち越さない。</a:t>
            </a:r>
          </a:p>
          <a:p>
            <a:pPr lvl="1"/>
            <a:r>
              <a:rPr lang="ja-JP" altLang="en-US" dirty="0" smtClean="0"/>
              <a:t>個々</a:t>
            </a:r>
            <a:r>
              <a:rPr lang="ja-JP" altLang="en-US" dirty="0" smtClean="0"/>
              <a:t>にわたる到達目標の作成</a:t>
            </a:r>
          </a:p>
          <a:p>
            <a:pPr lvl="1">
              <a:buNone/>
            </a:pPr>
            <a:r>
              <a:rPr lang="ja-JP" altLang="en-US" dirty="0" smtClean="0"/>
              <a:t>　　</a:t>
            </a:r>
            <a:r>
              <a:rPr lang="ja-JP" altLang="en-US" dirty="0" smtClean="0"/>
              <a:t>　個々の生徒に応じて、それぞれ異なる目標を設定した上で、評価も宿題も出す。</a:t>
            </a:r>
          </a:p>
          <a:p>
            <a:pPr lvl="1"/>
            <a:r>
              <a:rPr lang="ja-JP" altLang="en-US" dirty="0" smtClean="0"/>
              <a:t>学力別編成</a:t>
            </a:r>
            <a:endParaRPr lang="zh-TW" altLang="en-US" dirty="0" smtClean="0"/>
          </a:p>
          <a:p>
            <a:pPr lvl="1">
              <a:buNone/>
            </a:pPr>
            <a:r>
              <a:rPr lang="ja-JP" altLang="en-US" dirty="0" smtClean="0"/>
              <a:t>　　</a:t>
            </a:r>
            <a:r>
              <a:rPr lang="ja-JP" altLang="en-US" dirty="0" smtClean="0"/>
              <a:t>　ただし、クラスの選定は生徒が自主的に行う。</a:t>
            </a:r>
          </a:p>
          <a:p>
            <a:pPr lvl="1"/>
            <a:r>
              <a:rPr lang="ja-JP" altLang="en-US" dirty="0" smtClean="0"/>
              <a:t>いかなる</a:t>
            </a:r>
            <a:r>
              <a:rPr lang="ja-JP" altLang="en-US" dirty="0" smtClean="0"/>
              <a:t>教育的困難な事象にも回避することなく真正面から取り組む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「教育は死なず」４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高井洋一の事例</a:t>
            </a:r>
          </a:p>
          <a:p>
            <a:pPr lvl="1"/>
            <a:r>
              <a:rPr lang="ja-JP" altLang="en-US" dirty="0" smtClean="0"/>
              <a:t>悪い</a:t>
            </a:r>
            <a:r>
              <a:rPr lang="ja-JP" altLang="en-US" dirty="0" smtClean="0"/>
              <a:t>こと</a:t>
            </a:r>
            <a:r>
              <a:rPr lang="ja-JP" altLang="en-US" dirty="0" smtClean="0"/>
              <a:t>を</a:t>
            </a:r>
            <a:r>
              <a:rPr lang="ja-JP" altLang="en-US" dirty="0" smtClean="0"/>
              <a:t>して</a:t>
            </a:r>
            <a:r>
              <a:rPr lang="ja-JP" altLang="en-US" dirty="0" smtClean="0"/>
              <a:t>も楽しんでやる？</a:t>
            </a:r>
          </a:p>
          <a:p>
            <a:pPr lvl="1"/>
            <a:r>
              <a:rPr kumimoji="1" lang="ja-JP" altLang="en-US" dirty="0" smtClean="0"/>
              <a:t>巧みな言い訳</a:t>
            </a:r>
          </a:p>
          <a:p>
            <a:pPr lvl="1"/>
            <a:r>
              <a:rPr lang="ja-JP" altLang="en-US" dirty="0" smtClean="0"/>
              <a:t>想定外の反抗（停学・タクシー事件）</a:t>
            </a:r>
          </a:p>
          <a:p>
            <a:pPr lvl="1"/>
            <a:r>
              <a:rPr kumimoji="1" lang="ja-JP" altLang="en-US" dirty="0" smtClean="0"/>
              <a:t>完全の自由を与える→改善</a:t>
            </a:r>
          </a:p>
          <a:p>
            <a:pPr lvl="1"/>
            <a:r>
              <a:rPr lang="ja-JP" altLang="en-US" dirty="0" smtClean="0"/>
              <a:t>親の希望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のずれ→親が洋一の希望を</a:t>
            </a:r>
            <a:r>
              <a:rPr lang="ja-JP" altLang="en-US" dirty="0" smtClean="0"/>
              <a:t>受け入れ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「すべての生徒が１００点を」１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鬱病と高校進学できない生徒→なんとかしなければ</a:t>
            </a:r>
          </a:p>
          <a:p>
            <a:r>
              <a:rPr lang="ja-JP" altLang="en-US" dirty="0" smtClean="0"/>
              <a:t>「理解」のみ追究→「暗記」も重視</a:t>
            </a:r>
          </a:p>
          <a:p>
            <a:pPr lvl="1"/>
            <a:r>
              <a:rPr kumimoji="1" lang="ja-JP" altLang="en-US" dirty="0" smtClean="0"/>
              <a:t>定期テスト１００点とるまで再テスト（放課後）</a:t>
            </a:r>
          </a:p>
          <a:p>
            <a:pPr lvl="1"/>
            <a:r>
              <a:rPr lang="ja-JP" altLang="en-US" dirty="0" smtClean="0"/>
              <a:t>班の</a:t>
            </a:r>
            <a:r>
              <a:rPr lang="ja-JP" altLang="en-US" dirty="0" smtClean="0"/>
              <a:t>協力</a:t>
            </a:r>
            <a:r>
              <a:rPr lang="ja-JP" altLang="en-US" dirty="0" smtClean="0"/>
              <a:t>体制</a:t>
            </a:r>
          </a:p>
          <a:p>
            <a:pPr lvl="1"/>
            <a:r>
              <a:rPr kumimoji="1" lang="ja-JP" altLang="en-US" dirty="0" smtClean="0"/>
              <a:t>学級通信で保護者に情報提供</a:t>
            </a:r>
          </a:p>
          <a:p>
            <a:r>
              <a:rPr lang="ja-JP" altLang="en-US" dirty="0" smtClean="0"/>
              <a:t>結果</a:t>
            </a:r>
            <a:r>
              <a:rPr lang="ja-JP" altLang="en-US" dirty="0" smtClean="0"/>
              <a:t>として</a:t>
            </a:r>
            <a:r>
              <a:rPr lang="ja-JP" altLang="en-US" dirty="0" smtClean="0"/>
              <a:t>、高校に全員合格</a:t>
            </a:r>
            <a:r>
              <a:rPr lang="ja-JP" altLang="en-US" dirty="0" smtClean="0"/>
              <a:t>するように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580</Words>
  <Application>Microsoft Office PowerPoint</Application>
  <PresentationFormat>画面に合わせる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授業論art of class</vt:lpstr>
      <vt:lpstr>斉藤喜博対向山洋一</vt:lpstr>
      <vt:lpstr>何故授業実践は消えたか</vt:lpstr>
      <vt:lpstr>感動を生んだ実践書を知ろう</vt:lpstr>
      <vt:lpstr>「教育は死なず」１</vt:lpstr>
      <vt:lpstr>「教育は死なず」２</vt:lpstr>
      <vt:lpstr>「教育は死なず」３</vt:lpstr>
      <vt:lpstr>「教育は死なず」４</vt:lpstr>
      <vt:lpstr>「すべての生徒が１００点を」１</vt:lpstr>
      <vt:lpstr>「すべての生徒が１００点を」２</vt:lpstr>
      <vt:lpstr>「学力への挑戦」１</vt:lpstr>
      <vt:lpstr>スライド 12</vt:lpstr>
      <vt:lpstr>スライド 13</vt:lpstr>
      <vt:lpstr>宿題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授業論art of class</dc:title>
  <dc:creator>wakei</dc:creator>
  <cp:lastModifiedBy>wakei</cp:lastModifiedBy>
  <cp:revision>13</cp:revision>
  <dcterms:created xsi:type="dcterms:W3CDTF">2013-05-10T13:19:02Z</dcterms:created>
  <dcterms:modified xsi:type="dcterms:W3CDTF">2014-05-16T00:56:39Z</dcterms:modified>
</cp:coreProperties>
</file>