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64" r:id="rId6"/>
    <p:sldId id="263" r:id="rId7"/>
    <p:sldId id="261" r:id="rId8"/>
    <p:sldId id="265" r:id="rId9"/>
    <p:sldId id="260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449-4934-4F1F-B1A9-96482B173A2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2D51-A49E-4E67-9878-725E333FD3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6C3F-B86D-4CBE-8A87-7C50BD2509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E238-8BD1-4D47-9CD5-960C5BB50C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0711-885F-4FA3-B269-8B1F2B6FDE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322B-5A49-47A5-A3BA-8AB1D16D37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3FD7-E261-4C22-946C-4E6F7BA2F8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3931-EEEF-456C-9971-51178F340F5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F604-247B-488A-A9DA-7EBB2D4F7C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CCB3-3564-4E76-809A-63C690D4A6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4865-496B-4A74-9CDE-2DF2F215DC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41325-A0B3-41C3-B9FD-757A4F3D6E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安全は成長の大前提？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安全か効率性か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何故安全が教育的条件</a:t>
            </a:r>
            <a:r>
              <a:rPr lang="ja-JP" altLang="en-US" dirty="0" smtClean="0"/>
              <a:t>なのか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安全が確保されてこそ、成長が可能</a:t>
            </a:r>
          </a:p>
          <a:p>
            <a:r>
              <a:rPr kumimoji="1" lang="ja-JP" altLang="en-US" dirty="0" smtClean="0"/>
              <a:t>子どもは自ら安全を確保することが困難</a:t>
            </a:r>
          </a:p>
          <a:p>
            <a:r>
              <a:rPr lang="ja-JP" altLang="en-US" dirty="0" smtClean="0"/>
              <a:t>子どもをとりまく環境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は危険が多い</a:t>
            </a:r>
          </a:p>
          <a:p>
            <a:r>
              <a:rPr kumimoji="1" lang="ja-JP" altLang="en-US" dirty="0" smtClean="0"/>
              <a:t>教育実践には、危険が内在している</a:t>
            </a:r>
          </a:p>
          <a:p>
            <a:r>
              <a:rPr lang="ja-JP" altLang="en-US" dirty="0" smtClean="0"/>
              <a:t>学校は安全保障義務がある</a:t>
            </a:r>
            <a:r>
              <a:rPr lang="ja-JP" altLang="en-US" dirty="0" smtClean="0"/>
              <a:t>（親・地域</a:t>
            </a:r>
            <a:r>
              <a:rPr lang="ja-JP" altLang="en-US" dirty="0" smtClean="0"/>
              <a:t>にも）</a:t>
            </a:r>
          </a:p>
          <a:p>
            <a:endParaRPr kumimoji="1"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なぜ安全を考えるのか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安全が教育を保障－学校は事故が多い</a:t>
            </a:r>
          </a:p>
          <a:p>
            <a:pPr>
              <a:buFontTx/>
              <a:buNone/>
            </a:pPr>
            <a:r>
              <a:rPr lang="ja-JP" altLang="en-US" dirty="0" smtClean="0"/>
              <a:t>　　ｃｆ　須賀川一中柔道部事故</a:t>
            </a:r>
          </a:p>
          <a:p>
            <a:pPr>
              <a:buFontTx/>
              <a:buNone/>
            </a:pPr>
            <a:r>
              <a:rPr lang="ja-JP" altLang="en-US" dirty="0" smtClean="0"/>
              <a:t>　　　　被害者は教育を受けることは不可能に</a:t>
            </a:r>
          </a:p>
          <a:p>
            <a:r>
              <a:rPr lang="ja-JP" altLang="en-US" dirty="0" smtClean="0"/>
              <a:t>安全</a:t>
            </a:r>
            <a:r>
              <a:rPr lang="ja-JP" altLang="en-US" dirty="0" smtClean="0"/>
              <a:t>を確保するために必要なこと</a:t>
            </a:r>
          </a:p>
          <a:p>
            <a:pPr lvl="1"/>
            <a:r>
              <a:rPr lang="ja-JP" altLang="en-US" dirty="0" smtClean="0"/>
              <a:t>子どもの行動の理解（大人と違う）</a:t>
            </a:r>
          </a:p>
          <a:p>
            <a:pPr lvl="1"/>
            <a:r>
              <a:rPr lang="ja-JP" altLang="en-US" dirty="0" smtClean="0"/>
              <a:t>環境施設の配慮</a:t>
            </a:r>
          </a:p>
          <a:p>
            <a:pPr lvl="1"/>
            <a:r>
              <a:rPr lang="ja-JP" altLang="en-US" dirty="0" smtClean="0"/>
              <a:t>行動（教育・リスク避難）計画の熟慮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安全を脅かす</a:t>
            </a:r>
            <a:r>
              <a:rPr lang="ja-JP" altLang="en-US" dirty="0" smtClean="0"/>
              <a:t>諸要因（１）家庭 </a:t>
            </a:r>
            <a:endParaRPr lang="ja-JP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親</a:t>
            </a:r>
            <a:r>
              <a:rPr lang="ja-JP" altLang="en-US" dirty="0" smtClean="0"/>
              <a:t>による</a:t>
            </a:r>
            <a:r>
              <a:rPr lang="ja-JP" altLang="en-US" dirty="0" smtClean="0"/>
              <a:t>虐待（テキスト</a:t>
            </a:r>
            <a:r>
              <a:rPr lang="en-US" altLang="ja-JP" dirty="0" smtClean="0"/>
              <a:t>p30)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経験</a:t>
            </a:r>
            <a:r>
              <a:rPr lang="ja-JP" altLang="en-US" dirty="0" smtClean="0"/>
              <a:t>不足による</a:t>
            </a:r>
            <a:r>
              <a:rPr lang="ja-JP" altLang="en-US" dirty="0" smtClean="0"/>
              <a:t>育児のまずさ</a:t>
            </a:r>
          </a:p>
          <a:p>
            <a:pPr eaLnBrk="1" hangingPunct="1"/>
            <a:r>
              <a:rPr lang="ja-JP" altLang="en-US" dirty="0" smtClean="0"/>
              <a:t>有害食品 </a:t>
            </a:r>
          </a:p>
          <a:p>
            <a:pPr lvl="1" eaLnBrk="1" hangingPunct="1"/>
            <a:r>
              <a:rPr lang="ja-JP" altLang="en-US" dirty="0" smtClean="0"/>
              <a:t>健康な食生活の重要性</a:t>
            </a:r>
          </a:p>
          <a:p>
            <a:pPr lvl="1" eaLnBrk="1" hangingPunct="1"/>
            <a:r>
              <a:rPr lang="ja-JP" altLang="en-US" dirty="0" smtClean="0"/>
              <a:t>生活全般に影響</a:t>
            </a:r>
          </a:p>
          <a:p>
            <a:pPr lvl="1" eaLnBrk="1" hangingPunct="1"/>
            <a:r>
              <a:rPr lang="ja-JP" altLang="en-US" dirty="0" smtClean="0"/>
              <a:t>アレルギー</a:t>
            </a:r>
            <a:r>
              <a:rPr lang="ja-JP" altLang="en-US" dirty="0" smtClean="0"/>
              <a:t>、成長阻害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2014jugyo\教育学\農薬１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029354" cy="504056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755576" y="58052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http://www.jcpa.or.jp/qa/a6_06.html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5486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全耕地への農薬投下量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安全を脅かす諸要因（２）地域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地域で　安全な遊び場の喪失　危険な</a:t>
            </a:r>
            <a:r>
              <a:rPr lang="ja-JP" altLang="en-US" dirty="0" smtClean="0"/>
              <a:t>道路</a:t>
            </a:r>
          </a:p>
          <a:p>
            <a:pPr lvl="1" eaLnBrk="1" hangingPunct="1"/>
            <a:r>
              <a:rPr lang="ja-JP" altLang="en-US" dirty="0" smtClean="0"/>
              <a:t>広場は</a:t>
            </a:r>
            <a:r>
              <a:rPr lang="ja-JP" altLang="en-US" dirty="0" smtClean="0"/>
              <a:t>あって</a:t>
            </a:r>
            <a:r>
              <a:rPr lang="ja-JP" altLang="en-US" dirty="0" smtClean="0"/>
              <a:t>も</a:t>
            </a:r>
            <a:r>
              <a:rPr lang="ja-JP" altLang="en-US" dirty="0" smtClean="0"/>
              <a:t>遊ばない </a:t>
            </a:r>
            <a:r>
              <a:rPr lang="ja-JP" altLang="en-US" dirty="0" smtClean="0"/>
              <a:t> 何故だろう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地域の人間関係の希薄さ　誘拐・性</a:t>
            </a:r>
            <a:r>
              <a:rPr lang="ja-JP" altLang="en-US" dirty="0" smtClean="0"/>
              <a:t>犯罪</a:t>
            </a:r>
          </a:p>
          <a:p>
            <a:pPr eaLnBrk="1" hangingPunct="1"/>
            <a:r>
              <a:rPr lang="ja-JP" altLang="en-US" dirty="0" smtClean="0"/>
              <a:t>宮崎勤事件の示したもの </a:t>
            </a:r>
            <a:r>
              <a:rPr lang="en-US" altLang="ja-JP" dirty="0" smtClean="0"/>
              <a:t>(</a:t>
            </a:r>
            <a:r>
              <a:rPr lang="ja-JP" altLang="en-US" dirty="0" smtClean="0"/>
              <a:t>目の前の犯罪を認識できない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  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イギリスのショッピングモル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遊べない広場</a:t>
            </a:r>
          </a:p>
        </p:txBody>
      </p:sp>
      <p:pic>
        <p:nvPicPr>
          <p:cNvPr id="6147" name="Picture 4" descr="J:\syasin\流山\DSC046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567487" cy="49244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</a:t>
            </a:r>
            <a:r>
              <a:rPr kumimoji="1" lang="en-US" altLang="ja-JP" dirty="0" smtClean="0"/>
              <a:t>(3)</a:t>
            </a:r>
            <a:r>
              <a:rPr kumimoji="1" lang="ja-JP" altLang="en-US" dirty="0" smtClean="0"/>
              <a:t>学校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教育活動にある危険</a:t>
            </a:r>
          </a:p>
          <a:p>
            <a:pPr lvl="1" eaLnBrk="1" hangingPunct="1"/>
            <a:r>
              <a:rPr lang="ja-JP" altLang="en-US" dirty="0" smtClean="0"/>
              <a:t>体育</a:t>
            </a:r>
            <a:r>
              <a:rPr lang="ja-JP" altLang="en-US" dirty="0" smtClean="0"/>
              <a:t>・理科・技術・家庭</a:t>
            </a:r>
          </a:p>
          <a:p>
            <a:pPr eaLnBrk="1" hangingPunct="1"/>
            <a:r>
              <a:rPr lang="ja-JP" altLang="en-US" dirty="0" smtClean="0"/>
              <a:t>人間</a:t>
            </a:r>
            <a:r>
              <a:rPr lang="ja-JP" altLang="en-US" dirty="0" smtClean="0"/>
              <a:t>関係</a:t>
            </a:r>
            <a:r>
              <a:rPr lang="ja-JP" altLang="en-US" dirty="0" smtClean="0"/>
              <a:t>・集団による被害</a:t>
            </a:r>
          </a:p>
          <a:p>
            <a:pPr lvl="1" eaLnBrk="1" hangingPunct="1"/>
            <a:r>
              <a:rPr lang="ja-JP" altLang="en-US" dirty="0" smtClean="0"/>
              <a:t>いじめ</a:t>
            </a:r>
            <a:r>
              <a:rPr lang="ja-JP" altLang="en-US" dirty="0" smtClean="0"/>
              <a:t>・学級</a:t>
            </a:r>
            <a:r>
              <a:rPr lang="ja-JP" altLang="en-US" dirty="0" smtClean="0"/>
              <a:t>崩壊</a:t>
            </a:r>
          </a:p>
          <a:p>
            <a:pPr eaLnBrk="1" hangingPunct="1"/>
            <a:r>
              <a:rPr lang="ja-JP" altLang="en-US" dirty="0" smtClean="0"/>
              <a:t>大人による犯罪的行為</a:t>
            </a:r>
          </a:p>
          <a:p>
            <a:pPr lvl="1" eaLnBrk="1" hangingPunct="1"/>
            <a:r>
              <a:rPr lang="ja-JP" altLang="en-US" dirty="0" smtClean="0"/>
              <a:t>体罰</a:t>
            </a:r>
            <a:r>
              <a:rPr lang="ja-JP" altLang="en-US" dirty="0" smtClean="0"/>
              <a:t>・</a:t>
            </a:r>
            <a:r>
              <a:rPr lang="ja-JP" altLang="en-US" dirty="0" smtClean="0"/>
              <a:t>侵入者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池田小事件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自然災害</a:t>
            </a:r>
          </a:p>
          <a:p>
            <a:pPr lvl="1" eaLnBrk="1" hangingPunct="1"/>
            <a:r>
              <a:rPr lang="ja-JP" altLang="en-US" dirty="0" smtClean="0"/>
              <a:t>防災教育の必要性</a:t>
            </a:r>
            <a:r>
              <a:rPr lang="ja-JP" altLang="en-US" dirty="0" smtClean="0"/>
              <a:t>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議論してみよう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集団登校は危険だ－安全だ　</a:t>
            </a:r>
          </a:p>
          <a:p>
            <a:pPr>
              <a:buFontTx/>
              <a:buNone/>
            </a:pPr>
            <a:r>
              <a:rPr lang="ja-JP" altLang="en-US" smtClean="0"/>
              <a:t>　　集団登校等に車がつっこむ事故</a:t>
            </a:r>
          </a:p>
          <a:p>
            <a:r>
              <a:rPr lang="ja-JP" altLang="en-US" smtClean="0"/>
              <a:t>休み時間は無くそう－必要</a:t>
            </a:r>
          </a:p>
          <a:p>
            <a:r>
              <a:rPr lang="ja-JP" altLang="en-US" smtClean="0"/>
              <a:t>学校開放は危険だ－かえって安全だ</a:t>
            </a:r>
          </a:p>
          <a:p>
            <a:r>
              <a:rPr lang="ja-JP" altLang="en-US" smtClean="0"/>
              <a:t>日本は「安全意識」が高いか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206</Words>
  <Application>Microsoft Office PowerPoint</Application>
  <PresentationFormat>画面に合わせる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安全は成長の大前提？ </vt:lpstr>
      <vt:lpstr>何故安全が教育的条件なのか</vt:lpstr>
      <vt:lpstr>なぜ安全を考えるのか</vt:lpstr>
      <vt:lpstr>安全を脅かす諸要因（１）家庭 </vt:lpstr>
      <vt:lpstr>スライド 5</vt:lpstr>
      <vt:lpstr>安全を脅かす諸要因（２）地域</vt:lpstr>
      <vt:lpstr>遊べない広場</vt:lpstr>
      <vt:lpstr>安全を脅かす諸要因(3)学校</vt:lpstr>
      <vt:lpstr>議論してみよう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安全は成長の大前提</dc:title>
  <dc:creator>wakei</dc:creator>
  <cp:lastModifiedBy>wakei</cp:lastModifiedBy>
  <cp:revision>23</cp:revision>
  <dcterms:created xsi:type="dcterms:W3CDTF">2007-04-26T21:07:38Z</dcterms:created>
  <dcterms:modified xsi:type="dcterms:W3CDTF">2014-04-25T02:49:01Z</dcterms:modified>
</cp:coreProperties>
</file>