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3" r:id="rId3"/>
    <p:sldId id="258" r:id="rId4"/>
    <p:sldId id="259" r:id="rId5"/>
    <p:sldId id="260" r:id="rId6"/>
    <p:sldId id="264" r:id="rId7"/>
    <p:sldId id="265" r:id="rId8"/>
    <p:sldId id="261" r:id="rId9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BD8392-3E54-4F21-937A-5E1879881971}" type="datetimeFigureOut">
              <a:rPr kumimoji="1" lang="en-US" altLang="ja-JP"/>
              <a:pPr/>
              <a:t>4/11/2014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93DDC1-552F-4140-8626-EA1F825D1E55}" type="slidenum">
              <a:rPr kumimoji="1" lang="en-US" altLang="ja-JP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754262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93DDC1-552F-4140-8626-EA1F825D1E55}" type="slidenum">
              <a:rPr kumimoji="1" lang="en-US" altLang="ja-JP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623190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93DDC1-552F-4140-8626-EA1F825D1E55}" type="slidenum">
              <a:rPr kumimoji="1" lang="en-US" altLang="ja-JP"/>
              <a:pPr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2537689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93DDC1-552F-4140-8626-EA1F825D1E55}" type="slidenum">
              <a:rPr kumimoji="1" lang="en-US" altLang="ja-JP"/>
              <a:pPr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5534862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93DDC1-552F-4140-8626-EA1F825D1E55}" type="slidenum">
              <a:rPr kumimoji="1" lang="en-US" altLang="ja-JP"/>
              <a:pPr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5477808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93DDC1-552F-4140-8626-EA1F825D1E55}" type="slidenum">
              <a:rPr kumimoji="1" lang="en-US" altLang="ja-JP"/>
              <a:pPr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7581659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93DDC1-552F-4140-8626-EA1F825D1E55}" type="slidenum">
              <a:rPr kumimoji="1" lang="en-US" altLang="ja-JP"/>
              <a:pPr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8464516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93DDC1-552F-4140-8626-EA1F825D1E55}" type="slidenum">
              <a:rPr kumimoji="1" lang="en-US" altLang="ja-JP"/>
              <a:pPr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561091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C8FE1F-BEE0-4AD4-88AD-8D5AC8EAC7E4}" type="slidenum">
              <a:rPr lang="en-US" altLang="ja-JP"/>
              <a:pPr/>
              <a:t>&lt;#&gt;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xmlns="" val="2996476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5048FB-EFBD-464A-9BE2-02813602958F}" type="slidenum">
              <a:rPr lang="en-US" altLang="ja-JP"/>
              <a:pPr/>
              <a:t>&lt;#&gt;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xmlns="" val="1759952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1E0F12-2457-483D-8837-2DE3230183A1}" type="slidenum">
              <a:rPr lang="en-US" altLang="ja-JP"/>
              <a:pPr/>
              <a:t>&lt;#&gt;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xmlns="" val="3589452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224226-5D51-4DF7-BDBD-D67DF252ECC4}" type="slidenum">
              <a:rPr lang="en-US" altLang="ja-JP"/>
              <a:pPr/>
              <a:t>&lt;#&gt;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xmlns="" val="2055659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D3C44C-6805-441D-BAC3-431193C31689}" type="slidenum">
              <a:rPr lang="en-US" altLang="ja-JP"/>
              <a:pPr/>
              <a:t>&lt;#&gt;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xmlns="" val="581565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231840-B121-4611-A024-3BFF6597E2D5}" type="slidenum">
              <a:rPr lang="en-US" altLang="ja-JP"/>
              <a:pPr/>
              <a:t>&lt;#&gt;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xmlns="" val="1474860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03B06C-0CB1-4B9A-B2E0-ECA89DAD00CE}" type="slidenum">
              <a:rPr lang="en-US" altLang="ja-JP"/>
              <a:pPr/>
              <a:t>&lt;#&gt;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xmlns="" val="2212500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99B505-D86F-47C4-A8CA-E93472D40D4C}" type="slidenum">
              <a:rPr lang="en-US" altLang="ja-JP"/>
              <a:pPr/>
              <a:t>&lt;#&gt;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xmlns="" val="3957010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A774D1-9040-4C6F-992B-4E5140EA6C47}" type="slidenum">
              <a:rPr lang="en-US" altLang="ja-JP"/>
              <a:pPr/>
              <a:t>&lt;#&gt;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xmlns="" val="2052873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A72F9B-D89F-45C1-A860-43D0DF6F38B6}" type="slidenum">
              <a:rPr lang="en-US" altLang="ja-JP"/>
              <a:pPr/>
              <a:t>&lt;#&gt;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xmlns="" val="1606032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355D91-2D06-4ED5-AF2C-9BF0FB8302CB}" type="slidenum">
              <a:rPr lang="en-US" altLang="ja-JP"/>
              <a:pPr/>
              <a:t>&lt;#&gt;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xmlns="" val="989065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1C9D1A0-720C-443B-AE0F-A752928857A8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sahi-net.or.jp/~fl5k-oot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教育学の授業について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具体的事例から自ら課題を</a:t>
            </a:r>
            <a:endParaRPr lang="ja-JP" altLang="ja-JP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大学の授業に慣れよう</a:t>
            </a:r>
          </a:p>
        </p:txBody>
      </p:sp>
      <p:sp>
        <p:nvSpPr>
          <p:cNvPr id="3075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/>
              <a:t>高校までの授業と違うところ</a:t>
            </a:r>
          </a:p>
          <a:p>
            <a:pPr>
              <a:buFontTx/>
              <a:buNone/>
            </a:pPr>
            <a:r>
              <a:rPr lang="ja-JP" altLang="en-US"/>
              <a:t>　　　自己管理・自発的な資料探索・課題追求</a:t>
            </a:r>
          </a:p>
          <a:p>
            <a:pPr>
              <a:buFontTx/>
              <a:buNone/>
            </a:pPr>
            <a:r>
              <a:rPr lang="ja-JP" altLang="en-US">
                <a:latin typeface="ＭＳ Ｐゴシック"/>
              </a:rPr>
              <a:t>（具体例　いじめ？ふざけている？）</a:t>
            </a:r>
          </a:p>
          <a:p>
            <a:r>
              <a:rPr lang="ja-JP" altLang="en-US">
                <a:latin typeface="ＭＳ Ｐゴシック"/>
              </a:rPr>
              <a:t>　</a:t>
            </a:r>
            <a:r>
              <a:rPr lang="ja-JP" altLang="en-US"/>
              <a:t>授業の進め方</a:t>
            </a:r>
          </a:p>
          <a:p>
            <a:pPr>
              <a:buFontTx/>
              <a:buNone/>
            </a:pPr>
            <a:r>
              <a:rPr lang="ja-JP" altLang="en-US"/>
              <a:t>　　　目的　各自の教育観を多様な事実と見解を突き合わせることで検証する。</a:t>
            </a:r>
          </a:p>
          <a:p>
            <a:pPr>
              <a:buFontTx/>
              <a:buNone/>
            </a:pPr>
            <a:r>
              <a:rPr lang="ja-JP" altLang="en-US"/>
              <a:t>　　　検証された見解を表現する力を高める。</a:t>
            </a:r>
          </a:p>
          <a:p>
            <a:pPr>
              <a:buFontTx/>
              <a:buNone/>
            </a:pPr>
            <a:r>
              <a:rPr lang="ja-JP" altLang="en-US"/>
              <a:t>　</a:t>
            </a:r>
          </a:p>
          <a:p>
            <a:pPr>
              <a:buFontTx/>
              <a:buNone/>
            </a:pPr>
            <a:endParaRPr lang="ja-JP" altLang="en-US"/>
          </a:p>
          <a:p>
            <a:pPr>
              <a:buFontTx/>
              <a:buNone/>
            </a:pPr>
            <a:endParaRPr lang="ja-JP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教科書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各自ホームページからダウンロードする</a:t>
            </a:r>
          </a:p>
          <a:p>
            <a:pPr eaLnBrk="1" hangingPunct="1">
              <a:buFontTx/>
              <a:buNone/>
            </a:pPr>
            <a:r>
              <a:rPr lang="ja-JP" altLang="en-US" smtClean="0"/>
              <a:t>　　</a:t>
            </a:r>
            <a:r>
              <a:rPr lang="en-US" altLang="ja-JP" smtClean="0">
                <a:hlinkClick r:id="rId3"/>
              </a:rPr>
              <a:t>http://www.asahi-net.or.jp/~fl5k-oot</a:t>
            </a:r>
            <a:endParaRPr lang="en-US" altLang="ja-JP" smtClean="0"/>
          </a:p>
          <a:p>
            <a:pPr eaLnBrk="1" hangingPunct="1">
              <a:buFontTx/>
              <a:buNone/>
            </a:pPr>
            <a:endParaRPr lang="ja-JP" altLang="en-US" smtClean="0"/>
          </a:p>
          <a:p>
            <a:pPr eaLnBrk="1" hangingPunct="1">
              <a:buFontTx/>
              <a:buNone/>
            </a:pPr>
            <a:r>
              <a:rPr lang="ja-JP" altLang="en-US" smtClean="0"/>
              <a:t>  印刷は少し待つこと。（大学で印刷する場合）</a:t>
            </a:r>
          </a:p>
          <a:p>
            <a:pPr eaLnBrk="1" hangingPunct="1">
              <a:buFontTx/>
              <a:buNone/>
            </a:pPr>
            <a:r>
              <a:rPr lang="ja-JP" altLang="en-US" smtClean="0"/>
              <a:t>　コンピューターやスマートフォン・</a:t>
            </a:r>
            <a:r>
              <a:rPr lang="en-US" altLang="ja-JP" smtClean="0"/>
              <a:t>iPad</a:t>
            </a:r>
            <a:r>
              <a:rPr lang="ja-JP" altLang="en-US" smtClean="0"/>
              <a:t> での理由も可。</a:t>
            </a:r>
            <a:r>
              <a:rPr lang="en-US" altLang="ja-JP" smtClean="0"/>
              <a:t>(</a:t>
            </a:r>
            <a:r>
              <a:rPr lang="ja-JP" altLang="en-US" smtClean="0"/>
              <a:t>そのため二種のファイルで作成</a:t>
            </a:r>
            <a:r>
              <a:rPr lang="en-US" altLang="ja-JP" smtClean="0"/>
              <a:t>)</a:t>
            </a:r>
            <a:endParaRPr lang="ja-JP" altLang="en-US" smtClean="0"/>
          </a:p>
          <a:p>
            <a:pPr eaLnBrk="1" hangingPunct="1">
              <a:buFontTx/>
              <a:buNone/>
            </a:pPr>
            <a:r>
              <a:rPr lang="ja-JP" altLang="en-US" smtClean="0"/>
              <a:t>  必ず事前に読んでおくこと。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成績のつけかた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ja-JP" altLang="en-US" sz="2400" dirty="0"/>
              <a:t>掲示板に毎回の授業から得たテーマについて書き込む</a:t>
            </a:r>
          </a:p>
          <a:p>
            <a:pPr eaLnBrk="1" hangingPunct="1">
              <a:lnSpc>
                <a:spcPct val="80000"/>
              </a:lnSpc>
            </a:pPr>
            <a:r>
              <a:rPr lang="ja-JP" altLang="en-US" sz="2400" dirty="0"/>
              <a:t>個人情報の書き方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dirty="0"/>
              <a:t>           </a:t>
            </a:r>
            <a:r>
              <a:rPr lang="en-US" altLang="ja-JP" sz="2400" dirty="0" smtClean="0"/>
              <a:t>pe14b4</a:t>
            </a:r>
            <a:r>
              <a:rPr lang="ja-JP" altLang="en-US" sz="2400" dirty="0" smtClean="0"/>
              <a:t>以下 </a:t>
            </a:r>
            <a:r>
              <a:rPr lang="ja-JP" altLang="en-US" sz="2400" dirty="0"/>
              <a:t>教育学部は学籍番号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dirty="0"/>
              <a:t>                        人間科学部は 人科 </a:t>
            </a:r>
            <a:r>
              <a:rPr lang="en-US" altLang="ja-JP" sz="2400" dirty="0"/>
              <a:t>h1***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400" dirty="0"/>
              <a:t>                                               </a:t>
            </a:r>
            <a:r>
              <a:rPr lang="ja-JP" altLang="en-US" sz="2400" dirty="0"/>
              <a:t>臨床 </a:t>
            </a:r>
            <a:r>
              <a:rPr lang="en-US" altLang="ja-JP" sz="2400" dirty="0"/>
              <a:t>h2***</a:t>
            </a:r>
            <a:endParaRPr lang="ja-JP" altLang="en-US" sz="2400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dirty="0"/>
              <a:t>　　　　　　　　　　　　　　　　　　　 心理 </a:t>
            </a:r>
            <a:r>
              <a:rPr lang="en-US" altLang="ja-JP" sz="2400" dirty="0"/>
              <a:t>h3</a:t>
            </a:r>
            <a:r>
              <a:rPr lang="ja-JP" altLang="en-US" sz="2400" dirty="0"/>
              <a:t>***　</a:t>
            </a:r>
            <a:endParaRPr lang="en-US" altLang="ja-JP" sz="2400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400" dirty="0"/>
              <a:t>                        </a:t>
            </a:r>
            <a:r>
              <a:rPr lang="ja-JP" altLang="en-US" sz="2400" dirty="0"/>
              <a:t>文学部    </a:t>
            </a:r>
            <a:r>
              <a:rPr lang="en-US" altLang="ja-JP" sz="2400" dirty="0"/>
              <a:t>l1(or 2 or 3) </a:t>
            </a:r>
            <a:r>
              <a:rPr lang="en-US" altLang="ja-JP" sz="2400" dirty="0" smtClean="0"/>
              <a:t>***</a:t>
            </a:r>
            <a:r>
              <a:rPr lang="ja-JP" altLang="en-US" sz="2400" dirty="0" smtClean="0"/>
              <a:t>    </a:t>
            </a:r>
            <a:endParaRPr lang="ja-JP" altLang="en-US" sz="2400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dirty="0"/>
              <a:t>       </a:t>
            </a:r>
            <a:r>
              <a:rPr lang="en-US" altLang="ja-JP" sz="2400" dirty="0"/>
              <a:t>(b3</a:t>
            </a:r>
            <a:r>
              <a:rPr lang="ja-JP" altLang="en-US" sz="2400" dirty="0"/>
              <a:t>は学年なので、</a:t>
            </a:r>
            <a:r>
              <a:rPr lang="en-US" altLang="ja-JP" sz="2400" dirty="0"/>
              <a:t>2</a:t>
            </a:r>
            <a:r>
              <a:rPr lang="ja-JP" altLang="en-US" sz="2400" dirty="0"/>
              <a:t>年生以上は</a:t>
            </a:r>
            <a:r>
              <a:rPr lang="en-US" altLang="ja-JP" sz="2400" dirty="0"/>
              <a:t>b2 b1</a:t>
            </a:r>
            <a:r>
              <a:rPr lang="ja-JP" altLang="en-US" sz="2400" dirty="0"/>
              <a:t> </a:t>
            </a:r>
            <a:r>
              <a:rPr lang="en-US" altLang="ja-JP" sz="2400" dirty="0"/>
              <a:t>b0</a:t>
            </a:r>
            <a:r>
              <a:rPr lang="ja-JP" altLang="en-US" sz="2400" dirty="0"/>
              <a:t> </a:t>
            </a:r>
            <a:r>
              <a:rPr lang="en-US" altLang="ja-JP" sz="2400" dirty="0"/>
              <a:t>a9</a:t>
            </a:r>
            <a:r>
              <a:rPr lang="ja-JP" altLang="en-US" sz="2400" dirty="0"/>
              <a:t> 等</a:t>
            </a:r>
            <a:r>
              <a:rPr lang="en-US" altLang="ja-JP" sz="2400" dirty="0"/>
              <a:t>)</a:t>
            </a:r>
          </a:p>
          <a:p>
            <a:pPr eaLnBrk="1" hangingPunct="1">
              <a:lnSpc>
                <a:spcPct val="80000"/>
              </a:lnSpc>
            </a:pPr>
            <a:r>
              <a:rPr lang="ja-JP" altLang="en-US" sz="2400" b="1" dirty="0"/>
              <a:t>英数全角を使用すると採点対象とならない。</a:t>
            </a:r>
          </a:p>
          <a:p>
            <a:pPr eaLnBrk="1" hangingPunct="1">
              <a:lnSpc>
                <a:spcPct val="80000"/>
              </a:lnSpc>
            </a:pPr>
            <a:r>
              <a:rPr lang="ja-JP" altLang="en-US" sz="2400" b="1" dirty="0"/>
              <a:t>パスワードの記入が必要  自分で設定分と投稿パスワード</a:t>
            </a:r>
            <a:r>
              <a:rPr lang="en-US" altLang="ja-JP" sz="2400" b="1" dirty="0" smtClean="0"/>
              <a:t>(</a:t>
            </a:r>
            <a:r>
              <a:rPr lang="ja-JP" altLang="en-US" sz="2400" b="1" dirty="0" smtClean="0"/>
              <a:t>略　友人にきくこと</a:t>
            </a:r>
            <a:r>
              <a:rPr lang="en-US" altLang="ja-JP" sz="2400" b="1" dirty="0" smtClean="0"/>
              <a:t>)</a:t>
            </a:r>
            <a:endParaRPr lang="en-US" altLang="ja-JP" sz="2400" b="1" dirty="0"/>
          </a:p>
          <a:p>
            <a:pPr eaLnBrk="1" hangingPunct="1">
              <a:lnSpc>
                <a:spcPct val="80000"/>
              </a:lnSpc>
            </a:pPr>
            <a:r>
              <a:rPr lang="ja-JP" altLang="en-US" sz="2400" b="1" dirty="0"/>
              <a:t>すべて「必ず」 英数半角 あるいは 直接入力 で記入すること。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成績の付け方</a:t>
            </a:r>
            <a:r>
              <a:rPr lang="en-US" altLang="ja-JP" smtClean="0"/>
              <a:t>2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掲示板書き込みが基本</a:t>
            </a:r>
          </a:p>
          <a:p>
            <a:pPr eaLnBrk="1" hangingPunct="1"/>
            <a:r>
              <a:rPr lang="ja-JP" altLang="en-US" dirty="0" smtClean="0"/>
              <a:t>発言点を加点する</a:t>
            </a:r>
          </a:p>
          <a:p>
            <a:pPr eaLnBrk="1" hangingPunct="1">
              <a:buFontTx/>
              <a:buNone/>
            </a:pPr>
            <a:r>
              <a:rPr lang="ja-JP" altLang="en-US" dirty="0" smtClean="0"/>
              <a:t>　　　要点をわかりやすく大勢の前で言う訓練</a:t>
            </a:r>
          </a:p>
          <a:p>
            <a:pPr eaLnBrk="1" hangingPunct="1">
              <a:buFontTx/>
              <a:buNone/>
            </a:pPr>
            <a:r>
              <a:rPr lang="ja-JP" altLang="en-US" dirty="0" smtClean="0"/>
              <a:t>      </a:t>
            </a:r>
            <a:r>
              <a:rPr lang="en-US" altLang="ja-JP" dirty="0" smtClean="0"/>
              <a:t>(</a:t>
            </a:r>
            <a:r>
              <a:rPr lang="ja-JP" altLang="en-US" dirty="0" smtClean="0"/>
              <a:t>授業履修者の状況で他の条件も</a:t>
            </a:r>
            <a:r>
              <a:rPr lang="en-US" altLang="ja-JP" dirty="0" smtClean="0"/>
              <a:t>)</a:t>
            </a:r>
          </a:p>
          <a:p>
            <a:pPr eaLnBrk="1" hangingPunct="1"/>
            <a:r>
              <a:rPr lang="ja-JP" altLang="en-US" dirty="0" smtClean="0"/>
              <a:t>書き込みは自分で行うこと。しっかり書くこと。</a:t>
            </a:r>
          </a:p>
          <a:p>
            <a:pPr eaLnBrk="1" hangingPunct="1">
              <a:buFontTx/>
              <a:buNone/>
            </a:pPr>
            <a:r>
              <a:rPr lang="ja-JP" altLang="en-US" dirty="0" smtClean="0"/>
              <a:t>       自分で努力したことだけが実力となる。</a:t>
            </a:r>
          </a:p>
          <a:p>
            <a:pPr eaLnBrk="1" hangingPunct="1">
              <a:buFontTx/>
              <a:buNone/>
            </a:pPr>
            <a:r>
              <a:rPr lang="ja-JP" altLang="en-US" dirty="0" smtClean="0"/>
              <a:t>       コピペについて</a:t>
            </a:r>
          </a:p>
          <a:p>
            <a:pPr eaLnBrk="1" hangingPunct="1">
              <a:buFontTx/>
              <a:buNone/>
            </a:pPr>
            <a:endParaRPr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>
                <a:latin typeface="ＭＳ Ｐゴシック"/>
              </a:rPr>
              <a:t>蛇足的注意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>
                <a:latin typeface="ＭＳ Ｐゴシック"/>
              </a:rPr>
              <a:t>大学は自由なので、自己管理をしっかり</a:t>
            </a:r>
          </a:p>
          <a:p>
            <a:r>
              <a:rPr kumimoji="1" lang="ja-JP" altLang="en-US">
                <a:latin typeface="ＭＳ Ｐゴシック"/>
              </a:rPr>
              <a:t>授業の約束</a:t>
            </a:r>
            <a:r>
              <a:rPr kumimoji="1" lang="en-US" altLang="ja-JP">
                <a:latin typeface="ＭＳ Ｐゴシック"/>
              </a:rPr>
              <a:t>(</a:t>
            </a:r>
            <a:r>
              <a:rPr kumimoji="1" lang="ja-JP" altLang="en-US">
                <a:latin typeface="ＭＳ Ｐゴシック"/>
              </a:rPr>
              <a:t>試験・レポート等</a:t>
            </a:r>
            <a:r>
              <a:rPr kumimoji="1" lang="en-US" altLang="ja-JP">
                <a:latin typeface="ＭＳ Ｐゴシック"/>
              </a:rPr>
              <a:t>)</a:t>
            </a:r>
            <a:r>
              <a:rPr kumimoji="1" lang="ja-JP" altLang="en-US">
                <a:latin typeface="ＭＳ Ｐゴシック"/>
              </a:rPr>
              <a:t>を聞ける友人</a:t>
            </a:r>
          </a:p>
          <a:p>
            <a:pPr lvl="1"/>
            <a:r>
              <a:rPr kumimoji="1" lang="ja-JP" altLang="en-US">
                <a:latin typeface="ＭＳ Ｐゴシック"/>
              </a:rPr>
              <a:t>授業の約束に関わる質問を、授業中にする。</a:t>
            </a:r>
            <a:r>
              <a:rPr kumimoji="1" lang="en-US" altLang="ja-JP">
                <a:latin typeface="ＭＳ Ｐゴシック"/>
              </a:rPr>
              <a:t>(</a:t>
            </a:r>
            <a:r>
              <a:rPr kumimoji="1" lang="ja-JP" altLang="en-US">
                <a:latin typeface="ＭＳ Ｐゴシック"/>
              </a:rPr>
              <a:t>授業後個人的に質問しても受けない。全員に平等に情報が伝わることが大切であるため。</a:t>
            </a:r>
            <a:r>
              <a:rPr kumimoji="1" lang="en-US" altLang="ja-JP">
                <a:latin typeface="ＭＳ Ｐゴシック"/>
              </a:rPr>
              <a:t>)</a:t>
            </a:r>
            <a:endParaRPr kumimoji="1" lang="ja-JP" altLang="en-US">
              <a:latin typeface="ＭＳ Ｐゴシック"/>
            </a:endParaRPr>
          </a:p>
          <a:p>
            <a:pPr lvl="1"/>
            <a:r>
              <a:rPr kumimoji="1" lang="ja-JP" altLang="en-US">
                <a:latin typeface="ＭＳ Ｐゴシック"/>
              </a:rPr>
              <a:t>授業の内容に関わる質問は、受け付ける。</a:t>
            </a:r>
          </a:p>
          <a:p>
            <a:r>
              <a:rPr kumimoji="1" lang="ja-JP" altLang="en-US">
                <a:latin typeface="ＭＳ Ｐゴシック"/>
              </a:rPr>
              <a:t>授業を自分が受ける・受けないは自由であるが、他人の受ける権利を妨害する権利はない。</a:t>
            </a:r>
            <a:r>
              <a:rPr kumimoji="1" lang="en-US" altLang="ja-JP">
                <a:latin typeface="ＭＳ Ｐゴシック"/>
              </a:rPr>
              <a:t>(</a:t>
            </a:r>
            <a:r>
              <a:rPr kumimoji="1" lang="ja-JP" altLang="en-US">
                <a:latin typeface="ＭＳ Ｐゴシック"/>
              </a:rPr>
              <a:t>おしゃべりしている者は退席・席の移動を命じることがある。</a:t>
            </a:r>
            <a:r>
              <a:rPr kumimoji="1" lang="en-US" altLang="ja-JP">
                <a:latin typeface="ＭＳ Ｐゴシック"/>
              </a:rPr>
              <a:t>)</a:t>
            </a:r>
            <a:endParaRPr kumimoji="1" lang="ja-JP" altLang="en-US">
              <a:latin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169425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この教育学の簡単な</a:t>
            </a:r>
            <a:r>
              <a:rPr lang="ja-JP" altLang="en-US" dirty="0" smtClean="0"/>
              <a:t>説明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国民はすべて教育の専門家（自分の見解をもつという意味）　新しい知識はあまりない。</a:t>
            </a:r>
          </a:p>
          <a:p>
            <a:r>
              <a:rPr lang="ja-JP" altLang="en-US" dirty="0" smtClean="0"/>
              <a:t>その見解は体験的なもの　←　多様な体験</a:t>
            </a:r>
          </a:p>
          <a:p>
            <a:r>
              <a:rPr kumimoji="1" lang="ja-JP" altLang="en-US" dirty="0" smtClean="0"/>
              <a:t>異なる体験に基づく異なる見解を知る</a:t>
            </a:r>
          </a:p>
          <a:p>
            <a:r>
              <a:rPr lang="ja-JP" altLang="en-US" dirty="0" smtClean="0"/>
              <a:t>自己の見解を相対化</a:t>
            </a:r>
          </a:p>
          <a:p>
            <a:r>
              <a:rPr lang="ja-JP" altLang="en-US" dirty="0" smtClean="0"/>
              <a:t>生涯に</a:t>
            </a:r>
            <a:r>
              <a:rPr lang="ja-JP" altLang="en-US" dirty="0" smtClean="0"/>
              <a:t>わたって</a:t>
            </a:r>
            <a:r>
              <a:rPr lang="ja-JP" altLang="en-US" dirty="0" smtClean="0"/>
              <a:t>、社会的な事件の具体例を通して、自己の見解を深化させる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討論の練習課題</a:t>
            </a:r>
          </a:p>
        </p:txBody>
      </p:sp>
      <p:sp>
        <p:nvSpPr>
          <p:cNvPr id="7171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smtClean="0">
                <a:latin typeface="ＭＳ Ｐゴシック"/>
              </a:rPr>
              <a:t>親子は自然的関係か社会的関係か</a:t>
            </a:r>
            <a:endParaRPr lang="ja-JP" altLang="en-US" dirty="0">
              <a:latin typeface="ＭＳ Ｐゴシック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230</Words>
  <Application>Microsoft Office PowerPoint</Application>
  <PresentationFormat>画面に合わせる (4:3)</PresentationFormat>
  <Paragraphs>58</Paragraphs>
  <Slides>8</Slides>
  <Notes>7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9" baseType="lpstr">
      <vt:lpstr>標準デザイン</vt:lpstr>
      <vt:lpstr>教育学の授業について</vt:lpstr>
      <vt:lpstr>大学の授業に慣れよう</vt:lpstr>
      <vt:lpstr>教科書</vt:lpstr>
      <vt:lpstr>成績のつけかた</vt:lpstr>
      <vt:lpstr>成績の付け方2</vt:lpstr>
      <vt:lpstr>蛇足的注意</vt:lpstr>
      <vt:lpstr>この教育学の簡単な説明</vt:lpstr>
      <vt:lpstr>討論の練習課題</vt:lpstr>
    </vt:vector>
  </TitlesOfParts>
  <Company>bunkyo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教育学の授業について</dc:title>
  <dc:creator>wakei</dc:creator>
  <cp:lastModifiedBy>wakei</cp:lastModifiedBy>
  <cp:revision>23</cp:revision>
  <dcterms:created xsi:type="dcterms:W3CDTF">2006-04-13T23:48:45Z</dcterms:created>
  <dcterms:modified xsi:type="dcterms:W3CDTF">2014-04-11T10:20:54Z</dcterms:modified>
</cp:coreProperties>
</file>