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4" r:id="rId5"/>
    <p:sldId id="260" r:id="rId6"/>
    <p:sldId id="261" r:id="rId7"/>
    <p:sldId id="265" r:id="rId8"/>
    <p:sldId id="266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13DEF-56AD-4344-BA8A-40D581CD3317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BB39A-D02D-426A-80AB-12DD4F92BC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住民・国民の教育意思形成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民主主義と教育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教育と教育意思形成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教育は「社会」における意思的行為である。</a:t>
            </a:r>
          </a:p>
          <a:p>
            <a:pPr lvl="1"/>
            <a:r>
              <a:rPr lang="ja-JP" altLang="en-US" dirty="0" smtClean="0"/>
              <a:t>意思には、何を教えるか、教師をどのように決めるか（誰に）、場所や費用をどのように調達するか等々が含まれる</a:t>
            </a:r>
            <a:endParaRPr kumimoji="1" lang="ja-JP" altLang="en-US" dirty="0" smtClean="0"/>
          </a:p>
          <a:p>
            <a:r>
              <a:rPr lang="ja-JP" altLang="en-US" dirty="0" smtClean="0"/>
              <a:t>一人の教師→その教師の意思ですべて決定</a:t>
            </a:r>
          </a:p>
          <a:p>
            <a:pPr lvl="1"/>
            <a:r>
              <a:rPr kumimoji="1" lang="ja-JP" altLang="en-US" dirty="0" smtClean="0"/>
              <a:t>寺子屋・徒弟制</a:t>
            </a:r>
          </a:p>
          <a:p>
            <a:r>
              <a:rPr lang="ja-JP" altLang="en-US" dirty="0" smtClean="0"/>
              <a:t>複数の教師・学生→意思の調整が必要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国レベルの教育意思形成１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教育は第四権か：小林直樹の提起</a:t>
            </a:r>
          </a:p>
          <a:p>
            <a:pPr lvl="1"/>
            <a:r>
              <a:rPr lang="ja-JP" altLang="en-US" dirty="0" smtClean="0"/>
              <a:t>教育を国会（立法）と文部科学省（行政）という通常の三権から外して、独立した意思形成に</a:t>
            </a:r>
          </a:p>
          <a:p>
            <a:pPr lvl="1"/>
            <a:r>
              <a:rPr kumimoji="1" lang="ja-JP" altLang="en-US" dirty="0" smtClean="0"/>
              <a:t>「国民の教育権論」と「国家の教育権論」の対立が背景</a:t>
            </a:r>
          </a:p>
          <a:p>
            <a:endParaRPr kumimoji="1" lang="ja-JP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国レベルの教育意思形成２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文部省の変遷　</a:t>
            </a:r>
          </a:p>
          <a:p>
            <a:pPr lvl="1"/>
            <a:r>
              <a:rPr lang="ja-JP" altLang="en-US" dirty="0" smtClean="0"/>
              <a:t>戦前：教師養成と教科書作成</a:t>
            </a:r>
          </a:p>
          <a:p>
            <a:pPr lvl="1"/>
            <a:r>
              <a:rPr lang="ja-JP" altLang="en-US" dirty="0" smtClean="0"/>
              <a:t>戦後改革：廃止論も→学者文相で生き延びる</a:t>
            </a:r>
          </a:p>
          <a:p>
            <a:pPr lvl="1"/>
            <a:r>
              <a:rPr lang="ja-JP" altLang="en-US" dirty="0" smtClean="0"/>
              <a:t>日教組と協力→対立→是々非々</a:t>
            </a:r>
          </a:p>
          <a:p>
            <a:pPr lvl="1"/>
            <a:r>
              <a:rPr lang="ja-JP" altLang="en-US" dirty="0" smtClean="0"/>
              <a:t>９０年代改編で強大化（科学技術行政も）</a:t>
            </a:r>
          </a:p>
          <a:p>
            <a:r>
              <a:rPr lang="ja-JP" altLang="en-US" dirty="0" smtClean="0"/>
              <a:t>指導助言を軸とした行政指導</a:t>
            </a:r>
          </a:p>
          <a:p>
            <a:pPr lvl="1"/>
            <a:r>
              <a:rPr lang="ja-JP" altLang="en-US" dirty="0" smtClean="0"/>
              <a:t>事実上の監督行政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地方の制度・行政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戦前：内務省の管轄</a:t>
            </a:r>
          </a:p>
          <a:p>
            <a:r>
              <a:rPr lang="ja-JP" altLang="en-US" dirty="0" smtClean="0"/>
              <a:t>戦後：教育委員会制度</a:t>
            </a:r>
          </a:p>
          <a:p>
            <a:r>
              <a:rPr lang="ja-JP" altLang="en-US" dirty="0" smtClean="0"/>
              <a:t>公選制から任命制へ</a:t>
            </a:r>
          </a:p>
          <a:p>
            <a:pPr lvl="1"/>
            <a:r>
              <a:rPr lang="ja-JP" altLang="en-US" dirty="0" smtClean="0"/>
              <a:t>公選制と財政自主権→任命・一般行政</a:t>
            </a:r>
          </a:p>
          <a:p>
            <a:r>
              <a:rPr kumimoji="1" lang="ja-JP" altLang="en-US" dirty="0" smtClean="0"/>
              <a:t>現在でも改革論議</a:t>
            </a:r>
          </a:p>
          <a:p>
            <a:pPr lvl="1"/>
            <a:r>
              <a:rPr lang="ja-JP" altLang="en-US" dirty="0" smtClean="0"/>
              <a:t>民意をどのルートで反映させるのか</a:t>
            </a:r>
          </a:p>
          <a:p>
            <a:pPr lvl="2"/>
            <a:r>
              <a:rPr lang="ja-JP" altLang="en-US" dirty="0" smtClean="0"/>
              <a:t>教育</a:t>
            </a:r>
            <a:r>
              <a:rPr lang="ja-JP" altLang="en-US" dirty="0"/>
              <a:t>委員会</a:t>
            </a:r>
            <a:r>
              <a:rPr lang="ja-JP" altLang="en-US" dirty="0" smtClean="0"/>
              <a:t>・議会・首長</a:t>
            </a:r>
          </a:p>
          <a:p>
            <a:pPr lvl="1"/>
            <a:r>
              <a:rPr kumimoji="1" lang="ja-JP" altLang="en-US" dirty="0" smtClean="0"/>
              <a:t>教育は第四権</a:t>
            </a:r>
            <a:r>
              <a:rPr kumimoji="1" lang="ja-JP" altLang="en-US" dirty="0"/>
              <a:t>なのか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学校の運営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学校は単層構造か重層構造か</a:t>
            </a:r>
          </a:p>
          <a:p>
            <a:r>
              <a:rPr lang="ja-JP" altLang="en-US" dirty="0" smtClean="0"/>
              <a:t>校長は身分か役割分担か</a:t>
            </a:r>
          </a:p>
          <a:p>
            <a:pPr lvl="1"/>
            <a:r>
              <a:rPr kumimoji="1" lang="ja-JP" altLang="en-US" dirty="0" smtClean="0"/>
              <a:t>日本：原則ベテラン教諭が試験で昇進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オランダ：校長資格（最初から校長の人が多い）</a:t>
            </a:r>
          </a:p>
          <a:p>
            <a:pPr lvl="1"/>
            <a:r>
              <a:rPr lang="ja-JP" altLang="en-US" dirty="0" smtClean="0"/>
              <a:t>シュタイナー学校：校務分掌のひとつ</a:t>
            </a:r>
            <a:endParaRPr kumimoji="1" lang="ja-JP" altLang="en-US" dirty="0" smtClean="0"/>
          </a:p>
          <a:p>
            <a:r>
              <a:rPr lang="ja-JP" altLang="en-US" dirty="0" smtClean="0"/>
              <a:t>職員</a:t>
            </a:r>
            <a:r>
              <a:rPr lang="ja-JP" altLang="en-US" dirty="0" smtClean="0"/>
              <a:t>会議の</a:t>
            </a:r>
            <a:r>
              <a:rPr lang="ja-JP" altLang="en-US" dirty="0" smtClean="0"/>
              <a:t>問題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校長は教師の意向を汲んで運営す</a:t>
            </a:r>
            <a:r>
              <a:rPr lang="ja-JP" altLang="en-US" dirty="0" smtClean="0"/>
              <a:t>べきなの</a:t>
            </a:r>
            <a:r>
              <a:rPr lang="ja-JP" altLang="en-US" dirty="0" smtClean="0"/>
              <a:t>か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学校の運営２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児童・生徒・学生の意思</a:t>
            </a:r>
          </a:p>
          <a:p>
            <a:pPr lvl="1"/>
            <a:r>
              <a:rPr lang="ja-JP" altLang="en-US" dirty="0" smtClean="0"/>
              <a:t>日本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「教育の対象・方法」としての「～会」</a:t>
            </a:r>
          </a:p>
          <a:p>
            <a:pPr lvl="1"/>
            <a:r>
              <a:rPr lang="ja-JP" altLang="en-US" dirty="0" smtClean="0"/>
              <a:t>ヨーロッパ：意見表明権→代表が参加</a:t>
            </a:r>
          </a:p>
          <a:p>
            <a:r>
              <a:rPr lang="ja-JP" altLang="en-US" dirty="0" smtClean="0"/>
              <a:t>保護者の意思は（１０坪主義から開放へ）</a:t>
            </a:r>
          </a:p>
          <a:p>
            <a:pPr lvl="1"/>
            <a:r>
              <a:rPr lang="ja-JP" altLang="en-US" dirty="0" smtClean="0"/>
              <a:t>ＰＴＡ　ほとんどの学校にあるが、権限はない。役員（代表）の選出の困難。学校の役員への遠慮</a:t>
            </a:r>
          </a:p>
          <a:p>
            <a:pPr lvl="1"/>
            <a:r>
              <a:rPr lang="ja-JP" altLang="en-US" dirty="0" smtClean="0"/>
              <a:t>学校評議会　校長が選出し、意見具申</a:t>
            </a:r>
          </a:p>
          <a:p>
            <a:pPr lvl="1"/>
            <a:r>
              <a:rPr lang="ja-JP" altLang="en-US" dirty="0" smtClean="0"/>
              <a:t>学校</a:t>
            </a:r>
            <a:r>
              <a:rPr lang="ja-JP" altLang="en-US" dirty="0" smtClean="0"/>
              <a:t>運営協</a:t>
            </a:r>
            <a:r>
              <a:rPr lang="ja-JP" altLang="en-US" dirty="0" smtClean="0"/>
              <a:t>議会　教委が設置し、一定の権限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オランダの親参加制度の「権限」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同意</a:t>
            </a:r>
            <a:r>
              <a:rPr lang="ja-JP" altLang="en-US" dirty="0" smtClean="0"/>
              <a:t>の権限内容については</a:t>
            </a:r>
          </a:p>
          <a:p>
            <a:pPr lvl="1"/>
            <a:r>
              <a:rPr lang="ja-JP" altLang="en-US" dirty="0" smtClean="0"/>
              <a:t>学校</a:t>
            </a:r>
            <a:r>
              <a:rPr lang="ja-JP" altLang="en-US" dirty="0" smtClean="0"/>
              <a:t>教育目的の変更</a:t>
            </a:r>
          </a:p>
          <a:p>
            <a:pPr lvl="1"/>
            <a:r>
              <a:rPr lang="ja-JP" altLang="en-US" dirty="0" smtClean="0"/>
              <a:t>教授</a:t>
            </a:r>
            <a:r>
              <a:rPr lang="ja-JP" altLang="en-US" dirty="0" smtClean="0"/>
              <a:t>計画・試験規則、学校の計画の制定・変更</a:t>
            </a:r>
          </a:p>
          <a:p>
            <a:pPr lvl="1"/>
            <a:r>
              <a:rPr lang="ja-JP" altLang="en-US" dirty="0" smtClean="0"/>
              <a:t>学校</a:t>
            </a:r>
            <a:r>
              <a:rPr lang="ja-JP" altLang="en-US" dirty="0" smtClean="0"/>
              <a:t>規則の制定・変更</a:t>
            </a:r>
          </a:p>
          <a:p>
            <a:pPr lvl="1"/>
            <a:r>
              <a:rPr lang="ja-JP" altLang="en-US" dirty="0" smtClean="0"/>
              <a:t>学校</a:t>
            </a:r>
            <a:r>
              <a:rPr lang="ja-JP" altLang="en-US" dirty="0" smtClean="0"/>
              <a:t>への親の支援活動の制定と変更</a:t>
            </a:r>
          </a:p>
          <a:p>
            <a:pPr lvl="1"/>
            <a:r>
              <a:rPr lang="ja-JP" altLang="en-US" dirty="0" smtClean="0"/>
              <a:t>安全</a:t>
            </a:r>
            <a:r>
              <a:rPr lang="ja-JP" altLang="en-US" dirty="0" smtClean="0"/>
              <a:t>・健康・福祉に間銑規則の制定と変更</a:t>
            </a:r>
          </a:p>
          <a:p>
            <a:pPr lvl="1"/>
            <a:r>
              <a:rPr lang="ja-JP" altLang="en-US" dirty="0" smtClean="0"/>
              <a:t>職員</a:t>
            </a:r>
            <a:r>
              <a:rPr lang="ja-JP" altLang="en-US" dirty="0" smtClean="0"/>
              <a:t>規則の制定と変更</a:t>
            </a:r>
          </a:p>
          <a:p>
            <a:pPr lvl="1"/>
            <a:r>
              <a:rPr lang="ja-JP" altLang="en-US" dirty="0" smtClean="0"/>
              <a:t>学校</a:t>
            </a:r>
            <a:r>
              <a:rPr lang="ja-JP" altLang="en-US" dirty="0" smtClean="0"/>
              <a:t>の移転や分校、他の学校との合併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398</Words>
  <Application>Microsoft Office PowerPoint</Application>
  <PresentationFormat>画面に合わせる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住民・国民の教育意思形成</vt:lpstr>
      <vt:lpstr>教育と教育意思形成</vt:lpstr>
      <vt:lpstr>国レベルの教育意思形成１</vt:lpstr>
      <vt:lpstr>国レベルの教育意思形成２</vt:lpstr>
      <vt:lpstr>地方の制度・行政</vt:lpstr>
      <vt:lpstr>学校の運営</vt:lpstr>
      <vt:lpstr>学校の運営２</vt:lpstr>
      <vt:lpstr>オランダの親参加制度の「権限」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住民・国民の教育意思形成</dc:title>
  <dc:creator>wakei</dc:creator>
  <cp:lastModifiedBy>wakei</cp:lastModifiedBy>
  <cp:revision>60</cp:revision>
  <dcterms:created xsi:type="dcterms:W3CDTF">2014-01-15T09:21:35Z</dcterms:created>
  <dcterms:modified xsi:type="dcterms:W3CDTF">2015-01-20T12:42:53Z</dcterms:modified>
</cp:coreProperties>
</file>