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1613-A169-471D-B1DD-5C61289F10BE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FF5E-3784-4ABA-A715-8309527A57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1613-A169-471D-B1DD-5C61289F10BE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FF5E-3784-4ABA-A715-8309527A57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1613-A169-471D-B1DD-5C61289F10BE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FF5E-3784-4ABA-A715-8309527A57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1613-A169-471D-B1DD-5C61289F10BE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FF5E-3784-4ABA-A715-8309527A57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1613-A169-471D-B1DD-5C61289F10BE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FF5E-3784-4ABA-A715-8309527A57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1613-A169-471D-B1DD-5C61289F10BE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FF5E-3784-4ABA-A715-8309527A57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1613-A169-471D-B1DD-5C61289F10BE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FF5E-3784-4ABA-A715-8309527A57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1613-A169-471D-B1DD-5C61289F10BE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FF5E-3784-4ABA-A715-8309527A57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1613-A169-471D-B1DD-5C61289F10BE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FF5E-3784-4ABA-A715-8309527A57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1613-A169-471D-B1DD-5C61289F10BE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FF5E-3784-4ABA-A715-8309527A57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1613-A169-471D-B1DD-5C61289F10BE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FF5E-3784-4ABA-A715-8309527A57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81613-A169-471D-B1DD-5C61289F10BE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1FF5E-3784-4ABA-A715-8309527A57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社会的価値と教育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対立する価値をどう扱うか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社会の価値的対立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社会・国家には価値（立場）の対立がある</a:t>
            </a:r>
          </a:p>
          <a:p>
            <a:r>
              <a:rPr lang="ja-JP" altLang="en-US" dirty="0" smtClean="0"/>
              <a:t>国際社会の価値的対立</a:t>
            </a:r>
          </a:p>
          <a:p>
            <a:pPr lvl="1"/>
            <a:r>
              <a:rPr lang="ja-JP" altLang="en-US" dirty="0" smtClean="0"/>
              <a:t>主権・宗教・文化・経済</a:t>
            </a:r>
          </a:p>
          <a:p>
            <a:pPr lvl="1"/>
            <a:r>
              <a:rPr lang="en-US" altLang="ja-JP" dirty="0" err="1" smtClean="0"/>
              <a:t>Cf</a:t>
            </a:r>
            <a:r>
              <a:rPr lang="ja-JP" altLang="en-US" dirty="0" smtClean="0"/>
              <a:t> フランスのテロ事件 風刺は表現の自由か・何故イスラム社会では風刺への暴力的抵抗か</a:t>
            </a:r>
            <a:endParaRPr lang="en-US" altLang="ja-JP" dirty="0" smtClean="0"/>
          </a:p>
          <a:p>
            <a:r>
              <a:rPr lang="ja-JP" altLang="en-US" dirty="0" smtClean="0"/>
              <a:t>国家レベルでの対立的価値</a:t>
            </a:r>
            <a:endParaRPr lang="en-US" altLang="ja-JP" dirty="0" smtClean="0"/>
          </a:p>
          <a:p>
            <a:pPr marL="800100" lvl="3" indent="-342900"/>
            <a:r>
              <a:rPr lang="ja-JP" altLang="en-US" sz="2800" dirty="0" smtClean="0"/>
              <a:t>憲法・ＴＰＰ・資源エネルギー・防衛ｅｔｃ</a:t>
            </a:r>
          </a:p>
          <a:p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教育における価値の対立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教育は「価値」を前提として成立する</a:t>
            </a:r>
          </a:p>
          <a:p>
            <a:pPr lvl="1"/>
            <a:r>
              <a:rPr kumimoji="1" lang="ja-JP" altLang="en-US" dirty="0" smtClean="0"/>
              <a:t>教育的価値は多様であり、対立もある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Essentialism</a:t>
            </a:r>
            <a:r>
              <a:rPr kumimoji="1" lang="ja-JP" altLang="en-US" dirty="0" smtClean="0"/>
              <a:t> 対 </a:t>
            </a:r>
            <a:r>
              <a:rPr kumimoji="1" lang="en-US" altLang="ja-JP" dirty="0" smtClean="0"/>
              <a:t>progressivism</a:t>
            </a:r>
          </a:p>
          <a:p>
            <a:pPr lvl="2"/>
            <a:r>
              <a:rPr lang="ja-JP" altLang="en-US" dirty="0" smtClean="0"/>
              <a:t>訓育主義と知育主義</a:t>
            </a:r>
          </a:p>
          <a:p>
            <a:pPr lvl="2"/>
            <a:r>
              <a:rPr kumimoji="1" lang="ja-JP" altLang="en-US" dirty="0" smtClean="0"/>
              <a:t>日常的相違  </a:t>
            </a:r>
            <a:r>
              <a:rPr kumimoji="1" lang="en-US" altLang="ja-JP" dirty="0" smtClean="0"/>
              <a:t>ex</a:t>
            </a:r>
            <a:r>
              <a:rPr kumimoji="1" lang="ja-JP" altLang="en-US" dirty="0" smtClean="0"/>
              <a:t> 宿題・給食・学級通信</a:t>
            </a:r>
            <a:endParaRPr kumimoji="1" lang="en-US" altLang="ja-JP" dirty="0" smtClean="0"/>
          </a:p>
          <a:p>
            <a:r>
              <a:rPr lang="ja-JP" altLang="en-US" dirty="0" smtClean="0"/>
              <a:t>社会的対立が教育に持ち込まれる</a:t>
            </a:r>
          </a:p>
          <a:p>
            <a:pPr lvl="1"/>
            <a:r>
              <a:rPr lang="ja-JP" altLang="en-US" dirty="0" smtClean="0"/>
              <a:t>日中韓の歴史認識問題</a:t>
            </a:r>
          </a:p>
          <a:p>
            <a:pPr lvl="2"/>
            <a:r>
              <a:rPr lang="ja-JP" altLang="en-US" dirty="0" smtClean="0"/>
              <a:t>侵略戦争か、アジアの解放戦争か</a:t>
            </a:r>
          </a:p>
          <a:p>
            <a:pPr lvl="2"/>
            <a:r>
              <a:rPr lang="ja-JP" altLang="en-US" dirty="0" smtClean="0"/>
              <a:t>南京事件・従軍慰安婦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ja-JP" altLang="en-US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価値の対立をどう扱う</a:t>
            </a:r>
            <a:r>
              <a:rPr lang="ja-JP" altLang="en-US" dirty="0" smtClean="0"/>
              <a:t>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どのように扱ってきたか</a:t>
            </a:r>
          </a:p>
          <a:p>
            <a:pPr lvl="1"/>
            <a:r>
              <a:rPr lang="ja-JP" altLang="en-US" dirty="0" smtClean="0"/>
              <a:t>教化：支配的価値を注入　教会・専制的国家</a:t>
            </a:r>
          </a:p>
          <a:p>
            <a:pPr lvl="1"/>
            <a:r>
              <a:rPr lang="ja-JP" altLang="en-US" dirty="0" smtClean="0"/>
              <a:t>家庭に委任：世俗国家</a:t>
            </a:r>
          </a:p>
          <a:p>
            <a:pPr lvl="1"/>
            <a:r>
              <a:rPr lang="ja-JP" altLang="en-US" dirty="0" smtClean="0"/>
              <a:t>価値相対主義：多様な価値の平等な扱い</a:t>
            </a:r>
          </a:p>
          <a:p>
            <a:r>
              <a:rPr lang="ja-JP" altLang="en-US" dirty="0" smtClean="0"/>
              <a:t>必要な原則</a:t>
            </a:r>
          </a:p>
          <a:p>
            <a:pPr lvl="1"/>
            <a:r>
              <a:rPr lang="ja-JP" altLang="en-US" dirty="0" smtClean="0"/>
              <a:t>個人と組織の区別</a:t>
            </a:r>
          </a:p>
          <a:p>
            <a:pPr lvl="1"/>
            <a:r>
              <a:rPr lang="ja-JP" altLang="en-US" dirty="0" smtClean="0"/>
              <a:t>組織の性質による区別：宗教団体、政党、教育施設</a:t>
            </a:r>
            <a:endParaRPr lang="ja-JP" alt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ja-JP" altLang="en-US" sz="3500" dirty="0" smtClean="0"/>
              <a:t>個人は広い情報とその質を見分ける能力を育てる（ｃｆ　マックス・ウェーバーの主張）</a:t>
            </a:r>
            <a:endParaRPr lang="ja-JP" altLang="en-US" sz="3500" dirty="0" smtClean="0"/>
          </a:p>
          <a:p>
            <a:pPr marL="342900" lvl="1" indent="-342900">
              <a:buFont typeface="Arial" pitchFamily="34" charset="0"/>
              <a:buChar char="•"/>
            </a:pP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宗教的</a:t>
            </a:r>
            <a:r>
              <a:rPr kumimoji="1" lang="ja-JP" altLang="en-US" dirty="0" smtClean="0"/>
              <a:t>価値対立を考えてみよう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宗教をめぐる事件</a:t>
            </a:r>
          </a:p>
          <a:p>
            <a:pPr lvl="1"/>
            <a:r>
              <a:rPr kumimoji="1" lang="ja-JP" altLang="en-US" dirty="0" smtClean="0"/>
              <a:t>マフラー事件</a:t>
            </a:r>
          </a:p>
          <a:p>
            <a:pPr lvl="1"/>
            <a:r>
              <a:rPr lang="ja-JP" altLang="en-US" dirty="0" smtClean="0"/>
              <a:t>デンマーク風刺画</a:t>
            </a:r>
            <a:r>
              <a:rPr lang="ja-JP" altLang="en-US" dirty="0" smtClean="0"/>
              <a:t>事件・パリ風刺画事件</a:t>
            </a:r>
          </a:p>
          <a:p>
            <a:pPr lvl="1"/>
            <a:r>
              <a:rPr kumimoji="1" lang="ja-JP" altLang="en-US" dirty="0" smtClean="0"/>
              <a:t>靖国問題</a:t>
            </a:r>
          </a:p>
          <a:p>
            <a:r>
              <a:rPr lang="ja-JP" altLang="en-US" dirty="0" smtClean="0"/>
              <a:t>宗教</a:t>
            </a:r>
            <a:r>
              <a:rPr lang="ja-JP" altLang="en-US" dirty="0" smtClean="0"/>
              <a:t>と教育の関係</a:t>
            </a:r>
          </a:p>
          <a:p>
            <a:pPr lvl="1"/>
            <a:r>
              <a:rPr kumimoji="1" lang="ja-JP" altLang="en-US" dirty="0" smtClean="0"/>
              <a:t>フランス型</a:t>
            </a:r>
          </a:p>
          <a:p>
            <a:pPr lvl="1"/>
            <a:r>
              <a:rPr lang="ja-JP" altLang="en-US" dirty="0" smtClean="0"/>
              <a:t>ドイツ型</a:t>
            </a:r>
          </a:p>
          <a:p>
            <a:pPr lvl="1"/>
            <a:r>
              <a:rPr kumimoji="1" lang="ja-JP" altLang="en-US" dirty="0" smtClean="0"/>
              <a:t>オランダ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歴史的</a:t>
            </a:r>
            <a:r>
              <a:rPr kumimoji="1" lang="ja-JP" altLang="en-US" dirty="0" smtClean="0"/>
              <a:t>価値対立を考えてみよう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日中韓の歴史認識問題</a:t>
            </a:r>
          </a:p>
          <a:p>
            <a:pPr lvl="1"/>
            <a:r>
              <a:rPr lang="ja-JP" altLang="en-US" dirty="0" smtClean="0"/>
              <a:t>侵略戦争</a:t>
            </a:r>
            <a:r>
              <a:rPr lang="ja-JP" altLang="en-US" dirty="0"/>
              <a:t>か</a:t>
            </a:r>
            <a:r>
              <a:rPr lang="ja-JP" altLang="en-US" dirty="0" smtClean="0"/>
              <a:t>、アジアの解放戦争か</a:t>
            </a:r>
          </a:p>
          <a:p>
            <a:pPr lvl="1"/>
            <a:r>
              <a:rPr kumimoji="1" lang="ja-JP" altLang="en-US" dirty="0" smtClean="0"/>
              <a:t>南京</a:t>
            </a:r>
            <a:r>
              <a:rPr kumimoji="1" lang="ja-JP" altLang="en-US" dirty="0"/>
              <a:t>事件</a:t>
            </a:r>
            <a:r>
              <a:rPr kumimoji="1" lang="ja-JP" altLang="en-US" dirty="0" smtClean="0"/>
              <a:t>・従軍慰安婦</a:t>
            </a:r>
          </a:p>
          <a:p>
            <a:r>
              <a:rPr lang="ja-JP" altLang="en-US" dirty="0" smtClean="0"/>
              <a:t>歴史をどう描くか</a:t>
            </a:r>
          </a:p>
          <a:p>
            <a:r>
              <a:rPr kumimoji="1" lang="ja-JP" altLang="en-US" dirty="0" smtClean="0"/>
              <a:t>人物</a:t>
            </a:r>
            <a:r>
              <a:rPr kumimoji="1" lang="ja-JP" altLang="en-US" dirty="0"/>
              <a:t>史観</a:t>
            </a:r>
            <a:r>
              <a:rPr kumimoji="1" lang="ja-JP" altLang="en-US" dirty="0" smtClean="0"/>
              <a:t>・民衆史観</a:t>
            </a:r>
          </a:p>
          <a:p>
            <a:r>
              <a:rPr lang="ja-JP" altLang="en-US" dirty="0" smtClean="0"/>
              <a:t>韓国でも似た問題</a:t>
            </a:r>
          </a:p>
          <a:p>
            <a:pPr lvl="1"/>
            <a:r>
              <a:rPr lang="ja-JP" altLang="en-US" b="1" dirty="0" smtClean="0"/>
              <a:t>韓国で「親日」教科書の撤回続出　採択高校に抗議殺到（産経新聞）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教育的</a:t>
            </a:r>
            <a:r>
              <a:rPr kumimoji="1" lang="ja-JP" altLang="en-US" smtClean="0"/>
              <a:t>価値対立を考えてみよう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所沢高校問題</a:t>
            </a:r>
          </a:p>
          <a:p>
            <a:r>
              <a:rPr lang="ja-JP" altLang="en-US" dirty="0" smtClean="0"/>
              <a:t>君が代問題</a:t>
            </a:r>
          </a:p>
          <a:p>
            <a:r>
              <a:rPr lang="ja-JP" altLang="en-US" dirty="0" smtClean="0"/>
              <a:t>忠誠の誓い問題</a:t>
            </a:r>
          </a:p>
          <a:p>
            <a:r>
              <a:rPr kumimoji="1" lang="ja-JP" altLang="en-US" dirty="0" smtClean="0"/>
              <a:t>七生養護学校事件</a:t>
            </a:r>
          </a:p>
          <a:p>
            <a:r>
              <a:rPr lang="ja-JP" altLang="en-US" dirty="0" smtClean="0"/>
              <a:t>増田教諭</a:t>
            </a:r>
            <a:r>
              <a:rPr lang="ja-JP" altLang="en-US" dirty="0"/>
              <a:t>事件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267</Words>
  <Application>Microsoft Office PowerPoint</Application>
  <PresentationFormat>画面に合わせる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社会的価値と教育</vt:lpstr>
      <vt:lpstr>社会の価値的対立</vt:lpstr>
      <vt:lpstr>教育における価値の対立</vt:lpstr>
      <vt:lpstr>価値の対立をどう扱うか</vt:lpstr>
      <vt:lpstr>宗教的価値対立を考えてみよう</vt:lpstr>
      <vt:lpstr>歴史的価値対立を考えてみよう</vt:lpstr>
      <vt:lpstr>教育的価値対立を考えてみよう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社会的価値と教育</dc:title>
  <dc:creator>wakei</dc:creator>
  <cp:lastModifiedBy>wakei</cp:lastModifiedBy>
  <cp:revision>25</cp:revision>
  <dcterms:created xsi:type="dcterms:W3CDTF">2014-01-08T00:42:03Z</dcterms:created>
  <dcterms:modified xsi:type="dcterms:W3CDTF">2015-01-13T23:54:09Z</dcterms:modified>
</cp:coreProperties>
</file>