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C942-6E20-4407-A340-98C81B713F88}" type="datetimeFigureOut">
              <a:rPr kumimoji="1" lang="ja-JP" altLang="en-US" smtClean="0"/>
              <a:pPr/>
              <a:t>2014/12/17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59AB-F680-4EA7-B857-C6842F6DEC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C942-6E20-4407-A340-98C81B713F88}" type="datetimeFigureOut">
              <a:rPr kumimoji="1" lang="ja-JP" altLang="en-US" smtClean="0"/>
              <a:pPr/>
              <a:t>2014/12/17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59AB-F680-4EA7-B857-C6842F6DEC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C942-6E20-4407-A340-98C81B713F88}" type="datetimeFigureOut">
              <a:rPr kumimoji="1" lang="ja-JP" altLang="en-US" smtClean="0"/>
              <a:pPr/>
              <a:t>2014/12/17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59AB-F680-4EA7-B857-C6842F6DEC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C942-6E20-4407-A340-98C81B713F88}" type="datetimeFigureOut">
              <a:rPr kumimoji="1" lang="ja-JP" altLang="en-US" smtClean="0"/>
              <a:pPr/>
              <a:t>2014/12/17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59AB-F680-4EA7-B857-C6842F6DEC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C942-6E20-4407-A340-98C81B713F88}" type="datetimeFigureOut">
              <a:rPr kumimoji="1" lang="ja-JP" altLang="en-US" smtClean="0"/>
              <a:pPr/>
              <a:t>2014/12/17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59AB-F680-4EA7-B857-C6842F6DEC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C942-6E20-4407-A340-98C81B713F88}" type="datetimeFigureOut">
              <a:rPr kumimoji="1" lang="ja-JP" altLang="en-US" smtClean="0"/>
              <a:pPr/>
              <a:t>2014/12/17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59AB-F680-4EA7-B857-C6842F6DEC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C942-6E20-4407-A340-98C81B713F88}" type="datetimeFigureOut">
              <a:rPr kumimoji="1" lang="ja-JP" altLang="en-US" smtClean="0"/>
              <a:pPr/>
              <a:t>2014/12/17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59AB-F680-4EA7-B857-C6842F6DEC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C942-6E20-4407-A340-98C81B713F88}" type="datetimeFigureOut">
              <a:rPr kumimoji="1" lang="ja-JP" altLang="en-US" smtClean="0"/>
              <a:pPr/>
              <a:t>2014/12/17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59AB-F680-4EA7-B857-C6842F6DEC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C942-6E20-4407-A340-98C81B713F88}" type="datetimeFigureOut">
              <a:rPr kumimoji="1" lang="ja-JP" altLang="en-US" smtClean="0"/>
              <a:pPr/>
              <a:t>2014/12/17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59AB-F680-4EA7-B857-C6842F6DEC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C942-6E20-4407-A340-98C81B713F88}" type="datetimeFigureOut">
              <a:rPr kumimoji="1" lang="ja-JP" altLang="en-US" smtClean="0"/>
              <a:pPr/>
              <a:t>2014/12/17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59AB-F680-4EA7-B857-C6842F6DEC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C942-6E20-4407-A340-98C81B713F88}" type="datetimeFigureOut">
              <a:rPr kumimoji="1" lang="ja-JP" altLang="en-US" smtClean="0"/>
              <a:pPr/>
              <a:t>2014/12/17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59AB-F680-4EA7-B857-C6842F6DEC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2C942-6E20-4407-A340-98C81B713F88}" type="datetimeFigureOut">
              <a:rPr kumimoji="1" lang="ja-JP" altLang="en-US" smtClean="0"/>
              <a:pPr/>
              <a:t>2014/12/17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E59AB-F680-4EA7-B857-C6842F6DECA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教師が育つ制度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養成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戦前　小学校（師範学校のみ）　中学（認可）</a:t>
            </a:r>
          </a:p>
          <a:p>
            <a:r>
              <a:rPr lang="ja-JP" altLang="en-US" dirty="0"/>
              <a:t>戦後　</a:t>
            </a:r>
            <a:r>
              <a:rPr lang="ja-JP" altLang="en-US" dirty="0" smtClean="0"/>
              <a:t>開放制と大学（高等教育）・単位制</a:t>
            </a:r>
          </a:p>
          <a:p>
            <a:r>
              <a:rPr kumimoji="1" lang="ja-JP" altLang="en-US" dirty="0" smtClean="0"/>
              <a:t>問題史</a:t>
            </a:r>
            <a:r>
              <a:rPr lang="ja-JP" altLang="en-US" dirty="0" smtClean="0"/>
              <a:t>　課程制の貧困・０免の是非・国立養成学部の改廃（狭き門の時代）</a:t>
            </a:r>
          </a:p>
          <a:p>
            <a:r>
              <a:rPr lang="ja-JP" altLang="en-US" dirty="0"/>
              <a:t>現在　</a:t>
            </a:r>
            <a:r>
              <a:rPr lang="ja-JP" altLang="en-US" dirty="0" smtClean="0"/>
              <a:t>教師の資質→養成制度の改革（頓挫）</a:t>
            </a:r>
          </a:p>
          <a:p>
            <a:r>
              <a:rPr kumimoji="1" lang="ja-JP" altLang="en-US" dirty="0" smtClean="0"/>
              <a:t>免許の種類の改訂</a:t>
            </a:r>
            <a:r>
              <a:rPr lang="ja-JP" altLang="en-US" dirty="0"/>
              <a:t>案　</a:t>
            </a:r>
            <a:r>
              <a:rPr lang="ja-JP" altLang="en-US" dirty="0" smtClean="0"/>
              <a:t>小中一貫免許</a:t>
            </a:r>
          </a:p>
          <a:p>
            <a:r>
              <a:rPr kumimoji="1" lang="ja-JP" altLang="en-US" dirty="0" smtClean="0"/>
              <a:t>免許の格上げと無免許許容のふたつの方向性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採用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困難さ　</a:t>
            </a:r>
            <a:r>
              <a:rPr lang="ja-JP" altLang="en-US" dirty="0" smtClean="0"/>
              <a:t>戦後容易→困難（昭和末～平成１０年ほど　３０代の教師が少ない）→団塊世代退職による大量採用→まもなく終了</a:t>
            </a:r>
          </a:p>
          <a:p>
            <a:r>
              <a:rPr kumimoji="1" lang="ja-JP" altLang="en-US" dirty="0" smtClean="0"/>
              <a:t>世代間の伝達が困難</a:t>
            </a:r>
          </a:p>
          <a:p>
            <a:r>
              <a:rPr lang="ja-JP" altLang="en-US" dirty="0"/>
              <a:t>採用</a:t>
            </a:r>
            <a:r>
              <a:rPr lang="ja-JP" altLang="en-US" dirty="0" smtClean="0"/>
              <a:t>試験の不正発覚（大分）→採用試験改革（答申ｐ２０）</a:t>
            </a:r>
          </a:p>
          <a:p>
            <a:pPr lvl="1"/>
            <a:r>
              <a:rPr kumimoji="1" lang="ja-JP" altLang="en-US" dirty="0" smtClean="0"/>
              <a:t>養成セミナー</a:t>
            </a:r>
            <a:r>
              <a:rPr kumimoji="1" lang="ja-JP" altLang="en-US" dirty="0"/>
              <a:t>のよう</a:t>
            </a:r>
            <a:r>
              <a:rPr kumimoji="1" lang="ja-JP" altLang="en-US" dirty="0" smtClean="0"/>
              <a:t>な選抜的実習</a:t>
            </a:r>
          </a:p>
          <a:p>
            <a:pPr lvl="1"/>
            <a:r>
              <a:rPr lang="ja-JP" altLang="en-US" dirty="0" smtClean="0"/>
              <a:t>実践的な技能の試験</a:t>
            </a:r>
          </a:p>
          <a:p>
            <a:pPr lvl="1"/>
            <a:r>
              <a:rPr kumimoji="1" lang="ja-JP" altLang="en-US" dirty="0" smtClean="0"/>
              <a:t>情報開示</a:t>
            </a:r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教育公務員特例法　研修の義務と権利</a:t>
            </a:r>
          </a:p>
          <a:p>
            <a:pPr lvl="1"/>
            <a:r>
              <a:rPr lang="ja-JP" altLang="en-US" dirty="0" smtClean="0"/>
              <a:t>初任者研修と１０年研修の義務</a:t>
            </a:r>
          </a:p>
          <a:p>
            <a:pPr lvl="1"/>
            <a:r>
              <a:rPr kumimoji="1" lang="ja-JP" altLang="en-US" dirty="0" smtClean="0"/>
              <a:t>研究推進校指定</a:t>
            </a:r>
          </a:p>
          <a:p>
            <a:pPr lvl="1"/>
            <a:r>
              <a:rPr lang="ja-JP" altLang="en-US" dirty="0" smtClean="0"/>
              <a:t>義務免除</a:t>
            </a:r>
            <a:r>
              <a:rPr lang="ja-JP" altLang="en-US" dirty="0"/>
              <a:t>に</a:t>
            </a:r>
            <a:r>
              <a:rPr lang="ja-JP" altLang="en-US" dirty="0" smtClean="0"/>
              <a:t>よる研修（自主的研究との関連）</a:t>
            </a:r>
            <a:endParaRPr kumimoji="1" lang="ja-JP" altLang="en-US" dirty="0" smtClean="0"/>
          </a:p>
          <a:p>
            <a:r>
              <a:rPr lang="ja-JP" altLang="en-US" dirty="0" smtClean="0"/>
              <a:t>教育委員会の</a:t>
            </a:r>
            <a:r>
              <a:rPr lang="ja-JP" altLang="en-US" dirty="0"/>
              <a:t>研修</a:t>
            </a:r>
            <a:r>
              <a:rPr lang="ja-JP" altLang="en-US" dirty="0" smtClean="0"/>
              <a:t>・学校の研究・民間研究団体　（日本教育新聞消極的な若手）</a:t>
            </a:r>
          </a:p>
          <a:p>
            <a:r>
              <a:rPr lang="ja-JP" altLang="en-US" dirty="0" smtClean="0"/>
              <a:t>中教審答申でも活性化の必要を主張ｐ２３</a:t>
            </a:r>
          </a:p>
          <a:p>
            <a:r>
              <a:rPr lang="ja-JP" altLang="en-US" smtClean="0"/>
              <a:t>アメリカの</a:t>
            </a:r>
            <a:r>
              <a:rPr lang="ja-JP" altLang="en-US"/>
              <a:t>事例</a:t>
            </a:r>
            <a:endParaRPr lang="ja-JP" altLang="en-US" dirty="0" smtClean="0"/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教師評価の困難さ</a:t>
            </a:r>
          </a:p>
          <a:p>
            <a:pPr lvl="1"/>
            <a:r>
              <a:rPr lang="ja-JP" altLang="en-US" dirty="0" smtClean="0"/>
              <a:t>生徒や学年の条件の差異</a:t>
            </a:r>
          </a:p>
          <a:p>
            <a:pPr lvl="1"/>
            <a:r>
              <a:rPr kumimoji="1" lang="ja-JP" altLang="en-US" dirty="0" smtClean="0"/>
              <a:t>学力や生活指導のバランス</a:t>
            </a:r>
          </a:p>
          <a:p>
            <a:pPr lvl="1"/>
            <a:r>
              <a:rPr lang="ja-JP" altLang="en-US" dirty="0" smtClean="0"/>
              <a:t>客観的評価</a:t>
            </a:r>
            <a:r>
              <a:rPr lang="ja-JP" altLang="en-US" dirty="0" smtClean="0"/>
              <a:t>基準</a:t>
            </a:r>
            <a:endParaRPr lang="en-US" altLang="ja-JP" dirty="0" smtClean="0"/>
          </a:p>
          <a:p>
            <a:pPr lvl="1">
              <a:buNone/>
            </a:pPr>
            <a:r>
              <a:rPr kumimoji="1" lang="en-US" altLang="ja-JP" dirty="0" err="1" smtClean="0"/>
              <a:t>Cf</a:t>
            </a:r>
            <a:r>
              <a:rPr kumimoji="1" lang="en-US" altLang="ja-JP" dirty="0" smtClean="0"/>
              <a:t> </a:t>
            </a:r>
            <a:r>
              <a:rPr kumimoji="1" lang="ja-JP" altLang="en-US" smtClean="0"/>
              <a:t>勤評闘争（愛媛、佐賀「人間の壁」石川達三）</a:t>
            </a:r>
            <a:endParaRPr kumimoji="1" lang="ja-JP" altLang="en-US" dirty="0" smtClean="0"/>
          </a:p>
          <a:p>
            <a:r>
              <a:rPr lang="ja-JP" altLang="en-US" dirty="0" smtClean="0"/>
              <a:t>評価の雇用条件への反映の是非</a:t>
            </a:r>
          </a:p>
          <a:p>
            <a:r>
              <a:rPr kumimoji="1" lang="ja-JP" altLang="en-US" dirty="0"/>
              <a:t>誰</a:t>
            </a:r>
            <a:r>
              <a:rPr kumimoji="1" lang="ja-JP" altLang="en-US" dirty="0" smtClean="0"/>
              <a:t>が評価</a:t>
            </a:r>
            <a:r>
              <a:rPr kumimoji="1" lang="ja-JP" altLang="en-US" dirty="0"/>
              <a:t>するのか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65</Words>
  <Application>Microsoft Office PowerPoint</Application>
  <PresentationFormat>画面に合わせる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教師が育つ制度</vt:lpstr>
      <vt:lpstr>養成</vt:lpstr>
      <vt:lpstr>採用</vt:lpstr>
      <vt:lpstr>研修</vt:lpstr>
      <vt:lpstr>評価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教師が育つ制度</dc:title>
  <dc:creator>wakei</dc:creator>
  <cp:lastModifiedBy>wakei</cp:lastModifiedBy>
  <cp:revision>7</cp:revision>
  <dcterms:created xsi:type="dcterms:W3CDTF">2012-12-19T07:01:16Z</dcterms:created>
  <dcterms:modified xsi:type="dcterms:W3CDTF">2014-12-17T12:02:11Z</dcterms:modified>
</cp:coreProperties>
</file>