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59" r:id="rId11"/>
    <p:sldId id="26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8579-81C7-429D-99B2-C45F9E27BC7D}" type="datetimeFigureOut">
              <a:rPr kumimoji="1" lang="ja-JP" altLang="en-US" smtClean="0"/>
              <a:pPr/>
              <a:t>2014/12/10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E0B-B603-4261-8AE7-399B2C7FAD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8579-81C7-429D-99B2-C45F9E27BC7D}" type="datetimeFigureOut">
              <a:rPr kumimoji="1" lang="ja-JP" altLang="en-US" smtClean="0"/>
              <a:pPr/>
              <a:t>2014/12/10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E0B-B603-4261-8AE7-399B2C7FAD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8579-81C7-429D-99B2-C45F9E27BC7D}" type="datetimeFigureOut">
              <a:rPr kumimoji="1" lang="ja-JP" altLang="en-US" smtClean="0"/>
              <a:pPr/>
              <a:t>2014/12/10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E0B-B603-4261-8AE7-399B2C7FAD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8579-81C7-429D-99B2-C45F9E27BC7D}" type="datetimeFigureOut">
              <a:rPr kumimoji="1" lang="ja-JP" altLang="en-US" smtClean="0"/>
              <a:pPr/>
              <a:t>2014/12/10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E0B-B603-4261-8AE7-399B2C7FAD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8579-81C7-429D-99B2-C45F9E27BC7D}" type="datetimeFigureOut">
              <a:rPr kumimoji="1" lang="ja-JP" altLang="en-US" smtClean="0"/>
              <a:pPr/>
              <a:t>2014/12/10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E0B-B603-4261-8AE7-399B2C7FAD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8579-81C7-429D-99B2-C45F9E27BC7D}" type="datetimeFigureOut">
              <a:rPr kumimoji="1" lang="ja-JP" altLang="en-US" smtClean="0"/>
              <a:pPr/>
              <a:t>2014/12/10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E0B-B603-4261-8AE7-399B2C7FAD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8579-81C7-429D-99B2-C45F9E27BC7D}" type="datetimeFigureOut">
              <a:rPr kumimoji="1" lang="ja-JP" altLang="en-US" smtClean="0"/>
              <a:pPr/>
              <a:t>2014/12/10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E0B-B603-4261-8AE7-399B2C7FAD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8579-81C7-429D-99B2-C45F9E27BC7D}" type="datetimeFigureOut">
              <a:rPr kumimoji="1" lang="ja-JP" altLang="en-US" smtClean="0"/>
              <a:pPr/>
              <a:t>2014/12/10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E0B-B603-4261-8AE7-399B2C7FAD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8579-81C7-429D-99B2-C45F9E27BC7D}" type="datetimeFigureOut">
              <a:rPr kumimoji="1" lang="ja-JP" altLang="en-US" smtClean="0"/>
              <a:pPr/>
              <a:t>2014/12/10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E0B-B603-4261-8AE7-399B2C7FAD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8579-81C7-429D-99B2-C45F9E27BC7D}" type="datetimeFigureOut">
              <a:rPr kumimoji="1" lang="ja-JP" altLang="en-US" smtClean="0"/>
              <a:pPr/>
              <a:t>2014/12/10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E0B-B603-4261-8AE7-399B2C7FAD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8579-81C7-429D-99B2-C45F9E27BC7D}" type="datetimeFigureOut">
              <a:rPr kumimoji="1" lang="ja-JP" altLang="en-US" smtClean="0"/>
              <a:pPr/>
              <a:t>2014/12/10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E0B-B603-4261-8AE7-399B2C7FAD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18579-81C7-429D-99B2-C45F9E27BC7D}" type="datetimeFigureOut">
              <a:rPr kumimoji="1" lang="ja-JP" altLang="en-US" smtClean="0"/>
              <a:pPr/>
              <a:t>2014/12/10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6DE0B-B603-4261-8AE7-399B2C7FAD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法則化運動と経験</a:t>
            </a:r>
            <a:r>
              <a:rPr lang="ja-JP" altLang="en-US" dirty="0" smtClean="0"/>
              <a:t>主義の教育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知識と認識と経験</a:t>
            </a:r>
          </a:p>
          <a:p>
            <a:r>
              <a:rPr lang="ja-JP" altLang="en-US" dirty="0" smtClean="0"/>
              <a:t>（付記　分析批評）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新教育運動と経験主義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義務教育制度成立以前の教育は、実科的個別指導か、古典中心の形式陶冶に基づく教育だった。（基礎的な生活主義か、生活と無縁な教養主義）</a:t>
            </a:r>
          </a:p>
          <a:p>
            <a:r>
              <a:rPr lang="ja-JP" altLang="en-US" dirty="0" smtClean="0"/>
              <a:t>国民全員が学ぶ制度のなか</a:t>
            </a:r>
            <a:r>
              <a:rPr lang="ja-JP" altLang="en-US" dirty="0"/>
              <a:t>で</a:t>
            </a:r>
            <a:r>
              <a:rPr lang="ja-JP" altLang="en-US" dirty="0" smtClean="0"/>
              <a:t>、内容と方法の見直しが迫られた。（デューイ、シュタイナー、フレネ等）</a:t>
            </a:r>
          </a:p>
          <a:p>
            <a:r>
              <a:rPr kumimoji="1" lang="ja-JP" altLang="en-US" smtClean="0"/>
              <a:t>問題解決学習・プロジェクトメソッドの提起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経験主義の原則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経験とは何か　観察・実験等による客観的事実を体験・取り入れること</a:t>
            </a:r>
          </a:p>
          <a:p>
            <a:r>
              <a:rPr lang="ja-JP" altLang="en-US" dirty="0" smtClean="0"/>
              <a:t>感覚や知覚を通して経験される</a:t>
            </a:r>
          </a:p>
          <a:p>
            <a:r>
              <a:rPr kumimoji="1" lang="ja-JP" altLang="en-US" dirty="0"/>
              <a:t>唯物論</a:t>
            </a:r>
            <a:r>
              <a:rPr kumimoji="1" lang="ja-JP" altLang="en-US" dirty="0" smtClean="0"/>
              <a:t>・実証主義と結びつく。プラグマティズム</a:t>
            </a:r>
          </a:p>
          <a:p>
            <a:r>
              <a:rPr lang="ja-JP" altLang="en-US" dirty="0" smtClean="0"/>
              <a:t>実践を通して知識・技術を</a:t>
            </a:r>
            <a:r>
              <a:rPr lang="ja-JP" altLang="en-US" dirty="0"/>
              <a:t>学ぶ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伊那小</a:t>
            </a:r>
            <a:r>
              <a:rPr lang="ja-JP" altLang="en-US" dirty="0" smtClean="0"/>
              <a:t>の</a:t>
            </a:r>
            <a:r>
              <a:rPr lang="ja-JP" altLang="en-US" dirty="0"/>
              <a:t>実践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戦後経験主義の教育が継続された</a:t>
            </a:r>
          </a:p>
          <a:p>
            <a:r>
              <a:rPr lang="ja-JP" altLang="en-US" dirty="0" smtClean="0"/>
              <a:t>地域的な支援と教師の努力で発展、「総合的学習」が指導要領にはいったときのひとつのモデル</a:t>
            </a:r>
          </a:p>
          <a:p>
            <a:r>
              <a:rPr kumimoji="1" lang="ja-JP" altLang="en-US" dirty="0" smtClean="0"/>
              <a:t>クラスがひとつの動物を飼育することを通して、知識も学ぶ。（コアカリキュラム・プロジェクトメソッド）</a:t>
            </a:r>
          </a:p>
          <a:p>
            <a:r>
              <a:rPr lang="ja-JP" altLang="en-US" dirty="0" smtClean="0"/>
              <a:t>基礎学力重視の</a:t>
            </a:r>
            <a:r>
              <a:rPr lang="ja-JP" altLang="en-US" dirty="0"/>
              <a:t>指導</a:t>
            </a:r>
            <a:r>
              <a:rPr lang="ja-JP" altLang="en-US" dirty="0" smtClean="0"/>
              <a:t>要領で低下</a:t>
            </a:r>
            <a:r>
              <a:rPr lang="ja-JP" altLang="en-US" dirty="0"/>
              <a:t>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我孫子第二小の実践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経験主義の弱点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繰り返されてきた批判　学力低下</a:t>
            </a:r>
          </a:p>
          <a:p>
            <a:r>
              <a:rPr lang="ja-JP" altLang="en-US" dirty="0" smtClean="0"/>
              <a:t>生活課題で現代社会の課題を理解</a:t>
            </a:r>
            <a:r>
              <a:rPr lang="ja-JP" altLang="en-US" dirty="0"/>
              <a:t>できる</a:t>
            </a:r>
            <a:r>
              <a:rPr lang="ja-JP" altLang="en-US" dirty="0" smtClean="0"/>
              <a:t>か←系統的に組織された科学の学習が必要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法則化運動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斉藤喜博への批判</a:t>
            </a:r>
          </a:p>
          <a:p>
            <a:pPr lvl="1"/>
            <a:r>
              <a:rPr lang="ja-JP" altLang="en-US" dirty="0" smtClean="0"/>
              <a:t>名人芸ではなく、誰でもできる技術</a:t>
            </a:r>
          </a:p>
          <a:p>
            <a:pPr lvl="1"/>
            <a:r>
              <a:rPr kumimoji="1" lang="ja-JP" altLang="en-US" dirty="0" smtClean="0"/>
              <a:t>検証して積み上げる</a:t>
            </a:r>
          </a:p>
          <a:p>
            <a:pPr lvl="1"/>
            <a:r>
              <a:rPr lang="ja-JP" altLang="en-US" dirty="0" smtClean="0"/>
              <a:t>教材に則して</a:t>
            </a:r>
          </a:p>
          <a:p>
            <a:r>
              <a:rPr kumimoji="1" lang="ja-JP" altLang="en-US" dirty="0" smtClean="0"/>
              <a:t>全般的技術　ｅｘ　「一時一事の法則」</a:t>
            </a:r>
          </a:p>
          <a:p>
            <a:r>
              <a:rPr lang="ja-JP" altLang="en-US" dirty="0" smtClean="0"/>
              <a:t>個別技術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分析批評とは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法則化運動（ＴＯＳＳ）誰が使っても同じ効果を生む教授技術の構築</a:t>
            </a:r>
          </a:p>
          <a:p>
            <a:r>
              <a:rPr lang="ja-JP" altLang="en-US" dirty="0" smtClean="0"/>
              <a:t>分析批評は法則化運動とは別だったが、向山洋一が導入して広まった</a:t>
            </a:r>
          </a:p>
          <a:p>
            <a:r>
              <a:rPr kumimoji="1" lang="ja-JP" altLang="en-US" dirty="0" smtClean="0"/>
              <a:t>主に国語の授業の定型的な授業パターン</a:t>
            </a:r>
          </a:p>
          <a:p>
            <a:r>
              <a:rPr kumimoji="1" lang="ja-JP" altLang="en-US" dirty="0" smtClean="0"/>
              <a:t>児童・生徒に考えさせ、討論を展開する技法</a:t>
            </a:r>
          </a:p>
          <a:p>
            <a:r>
              <a:rPr lang="ja-JP" altLang="en-US" smtClean="0"/>
              <a:t>「感動」⇨「分析・理解」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技法１　話者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　 吾輩は猫である。名前はまだない。</a:t>
            </a:r>
            <a:br>
              <a:rPr lang="ja-JP" altLang="en-US" dirty="0" smtClean="0"/>
            </a:br>
            <a:r>
              <a:rPr lang="ja-JP" altLang="en-US" dirty="0" smtClean="0"/>
              <a:t>どこで生まれたかとんと見当がつかぬ。何でも薄暗いじめじめした所でニャーニャー泣いていた事だけは記憶している。吾輩はここで始めて人間というものを見た。</a:t>
            </a:r>
          </a:p>
          <a:p>
            <a:r>
              <a:rPr kumimoji="1" lang="ja-JP" altLang="en-US" dirty="0" smtClean="0"/>
              <a:t>「文章を話しているのは誰？」　猫・漱石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技法２　視点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①　風船が、おりてきました。　　　　　　　　　　　　　　　　　　　　　　　　　　　　　　　　　　　　　　　　　　　　　　　　</a:t>
            </a:r>
          </a:p>
          <a:p>
            <a:r>
              <a:rPr lang="ja-JP" altLang="en-US" dirty="0" smtClean="0"/>
              <a:t>②　風船が、おりていきました。</a:t>
            </a:r>
          </a:p>
          <a:p>
            <a:r>
              <a:rPr lang="ja-JP" altLang="en-US" dirty="0" smtClean="0"/>
              <a:t>指示１　絵を描かせる</a:t>
            </a:r>
          </a:p>
          <a:p>
            <a:r>
              <a:rPr lang="ja-JP" altLang="en-US" dirty="0" smtClean="0"/>
              <a:t>指示２　違いを説明させる</a:t>
            </a:r>
          </a:p>
          <a:p>
            <a:r>
              <a:rPr lang="ja-JP" altLang="en-US" dirty="0" smtClean="0"/>
              <a:t>話者の位置を理解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技法３　対比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スイミーとまぐろ</a:t>
            </a:r>
          </a:p>
          <a:p>
            <a:r>
              <a:rPr lang="ja-JP" altLang="en-US" dirty="0" smtClean="0"/>
              <a:t>　　　 弱い　　　　　⇔　　　　強い</a:t>
            </a:r>
            <a:br>
              <a:rPr lang="ja-JP" altLang="en-US" dirty="0" smtClean="0"/>
            </a:br>
            <a:r>
              <a:rPr lang="ja-JP" altLang="en-US" dirty="0" smtClean="0"/>
              <a:t>　　　 小さい　　　　⇔　　　　大きい</a:t>
            </a:r>
            <a:br>
              <a:rPr lang="ja-JP" altLang="en-US" dirty="0" smtClean="0"/>
            </a:br>
            <a:r>
              <a:rPr lang="ja-JP" altLang="en-US" dirty="0" smtClean="0"/>
              <a:t>　　　 集団　　　　　⇔　　　　単独</a:t>
            </a:r>
            <a:br>
              <a:rPr lang="ja-JP" altLang="en-US" dirty="0" smtClean="0"/>
            </a:br>
            <a:r>
              <a:rPr lang="ja-JP" altLang="en-US" dirty="0" smtClean="0"/>
              <a:t>　　　食べられる 　⇔　　　　食べる</a:t>
            </a:r>
          </a:p>
          <a:p>
            <a:r>
              <a:rPr kumimoji="1" lang="ja-JP" altLang="en-US" dirty="0" smtClean="0"/>
              <a:t>主題につなげる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技法４　モチーフ（題材）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事件をいくつもあわせると物語ができる</a:t>
            </a:r>
          </a:p>
          <a:p>
            <a:r>
              <a:rPr lang="ja-JP" altLang="en-US" dirty="0" smtClean="0"/>
              <a:t>発問１　事件はいくつありますか。　　　　　　　　　　　　　　　　　　　　　　　　　　　　　　　　　　　　　　　　　　　　　　　発問２　それぞれの事件を「～が</a:t>
            </a:r>
            <a:r>
              <a:rPr lang="ja-JP" altLang="en-US" dirty="0" err="1" smtClean="0"/>
              <a:t>～する</a:t>
            </a:r>
            <a:r>
              <a:rPr lang="ja-JP" altLang="en-US" dirty="0" smtClean="0"/>
              <a:t>」という形にまとめなさい。　　　　　　　　　　　　　　　　　　　　　　　　　　　　発問３　事件１の登場人物は何（誰）ですか。　　　　　　　　　　　　　　　　　　　　　　　　　　　　　　　　　　　　　　　　発問４　登場人物を入れて「～が</a:t>
            </a:r>
            <a:r>
              <a:rPr lang="ja-JP" altLang="en-US" dirty="0" err="1" smtClean="0"/>
              <a:t>～する</a:t>
            </a:r>
            <a:r>
              <a:rPr lang="ja-JP" altLang="en-US" dirty="0" smtClean="0"/>
              <a:t>」と簡単にまとめなさい。　　　　　　　　　　　　　　　　　　　　　　　　　　　　発問５　事件１のように、他の事件もまとめなさい。　　　　　　　　　　　　　　　　　　　　　　　　　　　　　　　　　　　　　発問６　何度も出てくる事件は何ですか。「</a:t>
            </a:r>
            <a:r>
              <a:rPr lang="ja-JP" altLang="en-US" dirty="0" err="1" smtClean="0"/>
              <a:t>～する</a:t>
            </a:r>
            <a:r>
              <a:rPr lang="ja-JP" altLang="en-US" dirty="0" smtClean="0"/>
              <a:t>」（述語）の部分です。　　　　　　　　　　　　　　　　　　　　　　　　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技法５　クライマックス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発問１　「大造じいさんとガン」のクライマックスはどの部分だと考えられますか。　　　　　　　　　　　　　　　　　　　</a:t>
            </a:r>
          </a:p>
          <a:p>
            <a:r>
              <a:rPr lang="ja-JP" altLang="en-US" dirty="0" smtClean="0"/>
              <a:t>　範囲の違いはあったが、出された考えは二つであった。</a:t>
            </a:r>
            <a:br>
              <a:rPr lang="ja-JP" altLang="en-US" dirty="0" smtClean="0"/>
            </a:br>
            <a:r>
              <a:rPr lang="ja-JP" altLang="en-US" dirty="0" smtClean="0"/>
              <a:t>　①　かい慣らしたガンをえさ場に放して、ガンの群れを待つところから</a:t>
            </a:r>
            <a:br>
              <a:rPr lang="ja-JP" altLang="en-US" dirty="0" smtClean="0"/>
            </a:br>
            <a:r>
              <a:rPr lang="ja-JP" altLang="en-US" dirty="0" smtClean="0"/>
              <a:t>　　→残雪とハヤブサが戦って、ぬま地に落ちるまで　　　　　</a:t>
            </a:r>
            <a:r>
              <a:rPr lang="en-US" altLang="ja-JP" dirty="0" smtClean="0"/>
              <a:t>【</a:t>
            </a:r>
            <a:r>
              <a:rPr lang="ja-JP" altLang="en-US" dirty="0" smtClean="0"/>
              <a:t>残雪の戦闘場面</a:t>
            </a:r>
            <a:r>
              <a:rPr lang="en-US" altLang="ja-JP" dirty="0" smtClean="0"/>
              <a:t>】</a:t>
            </a:r>
            <a:br>
              <a:rPr lang="en-US" altLang="ja-JP" dirty="0" smtClean="0"/>
            </a:br>
            <a:r>
              <a:rPr lang="ja-JP" altLang="en-US" dirty="0" smtClean="0"/>
              <a:t>　②　じいさんが残雪を逃がすために、おりのふたを開けるところから</a:t>
            </a:r>
            <a:br>
              <a:rPr lang="ja-JP" altLang="en-US" dirty="0" smtClean="0"/>
            </a:br>
            <a:r>
              <a:rPr lang="ja-JP" altLang="en-US" dirty="0" smtClean="0"/>
              <a:t>　　→残雪が飛び上がった後で、大造じいさんが「また堂々と戦おう」というところまで</a:t>
            </a:r>
            <a:br>
              <a:rPr lang="ja-JP" altLang="en-US" dirty="0" smtClean="0"/>
            </a:br>
            <a:r>
              <a:rPr lang="ja-JP" altLang="en-US" dirty="0" smtClean="0"/>
              <a:t>　　　　　　　　　　　　　　　　　　　　　　　　　　　　　　　　　　　　 </a:t>
            </a:r>
            <a:r>
              <a:rPr lang="en-US" altLang="ja-JP" dirty="0" smtClean="0"/>
              <a:t>【</a:t>
            </a:r>
            <a:r>
              <a:rPr lang="ja-JP" altLang="en-US" dirty="0" smtClean="0"/>
              <a:t>大造じいさんと残雪の別れの場面</a:t>
            </a:r>
            <a:r>
              <a:rPr lang="en-US" altLang="ja-JP" dirty="0" smtClean="0"/>
              <a:t>】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芭蕉の句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古池や蛙飛びこむ水の音</a:t>
            </a:r>
          </a:p>
          <a:p>
            <a:r>
              <a:rPr lang="ja-JP" altLang="en-US" dirty="0" smtClean="0"/>
              <a:t>（実践例）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310</Words>
  <Application>Microsoft Office PowerPoint</Application>
  <PresentationFormat>画面に合わせる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法則化運動と経験主義の教育</vt:lpstr>
      <vt:lpstr>法則化運動</vt:lpstr>
      <vt:lpstr>分析批評とは</vt:lpstr>
      <vt:lpstr>技法１　話者</vt:lpstr>
      <vt:lpstr>技法２　視点</vt:lpstr>
      <vt:lpstr>技法３　対比</vt:lpstr>
      <vt:lpstr>技法４　モチーフ（題材）</vt:lpstr>
      <vt:lpstr>技法５　クライマックス</vt:lpstr>
      <vt:lpstr>芭蕉の句</vt:lpstr>
      <vt:lpstr>新教育運動と経験主義</vt:lpstr>
      <vt:lpstr>経験主義の原則</vt:lpstr>
      <vt:lpstr>伊那小の実践</vt:lpstr>
      <vt:lpstr>我孫子第二小の実践</vt:lpstr>
      <vt:lpstr>経験主義の弱点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経験主義の教育</dc:title>
  <dc:creator>wakei</dc:creator>
  <cp:lastModifiedBy>wakei</cp:lastModifiedBy>
  <cp:revision>46</cp:revision>
  <dcterms:created xsi:type="dcterms:W3CDTF">2011-12-14T10:21:20Z</dcterms:created>
  <dcterms:modified xsi:type="dcterms:W3CDTF">2014-12-10T11:39:35Z</dcterms:modified>
</cp:coreProperties>
</file>