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8" r:id="rId5"/>
    <p:sldId id="267" r:id="rId6"/>
    <p:sldId id="263" r:id="rId7"/>
    <p:sldId id="264" r:id="rId8"/>
    <p:sldId id="261" r:id="rId9"/>
    <p:sldId id="258" r:id="rId10"/>
    <p:sldId id="259" r:id="rId11"/>
    <p:sldId id="262" r:id="rId1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AB53-F64D-4356-B1B3-20DFF552BE4E}" type="datetimeFigureOut">
              <a:rPr kumimoji="1" lang="ja-JP" altLang="en-US" smtClean="0"/>
              <a:pPr/>
              <a:t>2014/11/26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8A549-9F75-455B-963B-F64553D0354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AB53-F64D-4356-B1B3-20DFF552BE4E}" type="datetimeFigureOut">
              <a:rPr kumimoji="1" lang="ja-JP" altLang="en-US" smtClean="0"/>
              <a:pPr/>
              <a:t>2014/11/26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8A549-9F75-455B-963B-F64553D0354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AB53-F64D-4356-B1B3-20DFF552BE4E}" type="datetimeFigureOut">
              <a:rPr kumimoji="1" lang="ja-JP" altLang="en-US" smtClean="0"/>
              <a:pPr/>
              <a:t>2014/11/26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8A549-9F75-455B-963B-F64553D0354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AB53-F64D-4356-B1B3-20DFF552BE4E}" type="datetimeFigureOut">
              <a:rPr kumimoji="1" lang="ja-JP" altLang="en-US" smtClean="0"/>
              <a:pPr/>
              <a:t>2014/11/26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8A549-9F75-455B-963B-F64553D0354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AB53-F64D-4356-B1B3-20DFF552BE4E}" type="datetimeFigureOut">
              <a:rPr kumimoji="1" lang="ja-JP" altLang="en-US" smtClean="0"/>
              <a:pPr/>
              <a:t>2014/11/26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8A549-9F75-455B-963B-F64553D0354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AB53-F64D-4356-B1B3-20DFF552BE4E}" type="datetimeFigureOut">
              <a:rPr kumimoji="1" lang="ja-JP" altLang="en-US" smtClean="0"/>
              <a:pPr/>
              <a:t>2014/11/26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8A549-9F75-455B-963B-F64553D0354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AB53-F64D-4356-B1B3-20DFF552BE4E}" type="datetimeFigureOut">
              <a:rPr kumimoji="1" lang="ja-JP" altLang="en-US" smtClean="0"/>
              <a:pPr/>
              <a:t>2014/11/26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8A549-9F75-455B-963B-F64553D0354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AB53-F64D-4356-B1B3-20DFF552BE4E}" type="datetimeFigureOut">
              <a:rPr kumimoji="1" lang="ja-JP" altLang="en-US" smtClean="0"/>
              <a:pPr/>
              <a:t>2014/11/26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8A549-9F75-455B-963B-F64553D0354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AB53-F64D-4356-B1B3-20DFF552BE4E}" type="datetimeFigureOut">
              <a:rPr kumimoji="1" lang="ja-JP" altLang="en-US" smtClean="0"/>
              <a:pPr/>
              <a:t>2014/11/26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8A549-9F75-455B-963B-F64553D0354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AB53-F64D-4356-B1B3-20DFF552BE4E}" type="datetimeFigureOut">
              <a:rPr kumimoji="1" lang="ja-JP" altLang="en-US" smtClean="0"/>
              <a:pPr/>
              <a:t>2014/11/26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8A549-9F75-455B-963B-F64553D0354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AB53-F64D-4356-B1B3-20DFF552BE4E}" type="datetimeFigureOut">
              <a:rPr kumimoji="1" lang="ja-JP" altLang="en-US" smtClean="0"/>
              <a:pPr/>
              <a:t>2014/11/26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8A549-9F75-455B-963B-F64553D0354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EAB53-F64D-4356-B1B3-20DFF552BE4E}" type="datetimeFigureOut">
              <a:rPr kumimoji="1" lang="ja-JP" altLang="en-US" smtClean="0"/>
              <a:pPr/>
              <a:t>2014/11/26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8A549-9F75-455B-963B-F64553D0354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科学的認識の育成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仮説実験授業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仮説実験授業の意味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/>
              <a:t>系統的に学ぶので、理解しやすいし、高度なことを学ぶことができる。</a:t>
            </a:r>
          </a:p>
          <a:p>
            <a:pPr>
              <a:lnSpc>
                <a:spcPct val="90000"/>
              </a:lnSpc>
            </a:pPr>
            <a:r>
              <a:rPr lang="ja-JP" altLang="en-US"/>
              <a:t>過去の科学史を踏まえた選択肢が構成されているので、「間違った意見」も説得力をもつことが多い。また、正しい選択よりも、相手を説得することを高く評価するので、成績にかかわらず、討論に参加できる。</a:t>
            </a:r>
          </a:p>
          <a:p>
            <a:pPr>
              <a:lnSpc>
                <a:spcPct val="90000"/>
              </a:lnSpc>
            </a:pPr>
            <a:r>
              <a:rPr lang="ja-JP" altLang="en-US"/>
              <a:t>コミュニケーションをとり、主体的な関わりを成長させることができる。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ja-JP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仮説実験授業の困難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学習指導要領との齟齬　管理者の多くはやること自体を認めない。保護者等の不満（教科書通りやってほしい）</a:t>
            </a:r>
          </a:p>
          <a:p>
            <a:r>
              <a:rPr lang="ja-JP" altLang="en-US" dirty="0" smtClean="0"/>
              <a:t>実験器具の調達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理科教育はどのように始まったか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自然科学教育は１９世紀後半</a:t>
            </a:r>
          </a:p>
          <a:p>
            <a:r>
              <a:rPr lang="ja-JP" altLang="en-US" dirty="0" smtClean="0"/>
              <a:t>実科学校や大学工学部も１９世紀後半</a:t>
            </a:r>
            <a:endParaRPr lang="en-US" altLang="ja-JP" dirty="0" smtClean="0"/>
          </a:p>
          <a:p>
            <a:r>
              <a:rPr lang="ja-JP" altLang="en-US" dirty="0" smtClean="0"/>
              <a:t>日本は比較的早く小学校に導入</a:t>
            </a:r>
          </a:p>
          <a:p>
            <a:pPr lvl="1"/>
            <a:r>
              <a:rPr kumimoji="1" lang="ja-JP" altLang="en-US" dirty="0" smtClean="0"/>
              <a:t>学制後の自由主義段階は盛ん</a:t>
            </a:r>
          </a:p>
          <a:p>
            <a:pPr lvl="1"/>
            <a:r>
              <a:rPr lang="ja-JP" altLang="en-US" dirty="0" smtClean="0"/>
              <a:t>事実の観察と自然愛に変質（現在にも影響）</a:t>
            </a:r>
          </a:p>
          <a:p>
            <a:pPr lvl="1"/>
            <a:r>
              <a:rPr kumimoji="1" lang="ja-JP" altLang="en-US" dirty="0" smtClean="0"/>
              <a:t>科学的合理性は軽視（テキスト）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理科教育の課題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理科教育の目的</a:t>
            </a:r>
          </a:p>
          <a:p>
            <a:pPr lvl="1"/>
            <a:r>
              <a:rPr kumimoji="1" lang="ja-JP" altLang="en-US" dirty="0" smtClean="0"/>
              <a:t>「科学」的能力の涵養</a:t>
            </a:r>
          </a:p>
          <a:p>
            <a:pPr lvl="1"/>
            <a:r>
              <a:rPr kumimoji="1" lang="ja-JP" altLang="en-US" dirty="0" smtClean="0"/>
              <a:t>自然への愛（学習指導要領）</a:t>
            </a:r>
            <a:r>
              <a:rPr lang="ja-JP" altLang="en-US" dirty="0" smtClean="0"/>
              <a:t>文部科学省の変遷（テキストｐ９５）</a:t>
            </a:r>
            <a:endParaRPr kumimoji="1" lang="ja-JP" altLang="en-US" dirty="0" smtClean="0"/>
          </a:p>
          <a:p>
            <a:r>
              <a:rPr lang="ja-JP" altLang="en-US" dirty="0" smtClean="0"/>
              <a:t>理科嫌いの問題</a:t>
            </a:r>
          </a:p>
          <a:p>
            <a:pPr lvl="1"/>
            <a:r>
              <a:rPr kumimoji="1" lang="ja-JP" altLang="en-US" dirty="0" smtClean="0"/>
              <a:t>小学校における理科苦手教師</a:t>
            </a:r>
          </a:p>
          <a:p>
            <a:pPr lvl="1"/>
            <a:r>
              <a:rPr lang="ja-JP" altLang="en-US" dirty="0" smtClean="0"/>
              <a:t>教員養成は文科系→理科嫌いの再生産</a:t>
            </a:r>
          </a:p>
          <a:p>
            <a:r>
              <a:rPr lang="ja-JP" altLang="en-US" dirty="0" smtClean="0"/>
              <a:t>理科専科か、担任か（担任の負担軽減）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科学教育とは何か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科学を教育することとは</a:t>
            </a:r>
          </a:p>
          <a:p>
            <a:pPr lvl="1"/>
            <a:r>
              <a:rPr lang="ja-JP" altLang="en-US" dirty="0" smtClean="0"/>
              <a:t>科学的知識（科学研究によって確認された知識）を教えること？</a:t>
            </a:r>
          </a:p>
          <a:p>
            <a:pPr lvl="1"/>
            <a:r>
              <a:rPr kumimoji="1" lang="ja-JP" altLang="en-US" dirty="0" smtClean="0"/>
              <a:t>科学的に物事を考える能力</a:t>
            </a:r>
            <a:r>
              <a:rPr kumimoji="1" lang="ja-JP" altLang="en-US" dirty="0"/>
              <a:t>を</a:t>
            </a:r>
            <a:r>
              <a:rPr kumimoji="1" lang="ja-JP" altLang="en-US" dirty="0" smtClean="0"/>
              <a:t>、科学的知識を学ぶことを通して習得すること？</a:t>
            </a:r>
          </a:p>
          <a:p>
            <a:r>
              <a:rPr lang="ja-JP" altLang="en-US" dirty="0" smtClean="0"/>
              <a:t>科学の学習と科学研究者の研究</a:t>
            </a:r>
            <a:r>
              <a:rPr lang="ja-JP" altLang="en-US" dirty="0"/>
              <a:t>と</a:t>
            </a:r>
            <a:r>
              <a:rPr lang="ja-JP" altLang="en-US" dirty="0" smtClean="0"/>
              <a:t>は</a:t>
            </a:r>
          </a:p>
          <a:p>
            <a:pPr lvl="1"/>
            <a:r>
              <a:rPr kumimoji="1" lang="ja-JP" altLang="en-US" dirty="0" smtClean="0"/>
              <a:t>基本的に同じ</a:t>
            </a:r>
            <a:r>
              <a:rPr kumimoji="1" lang="ja-JP" altLang="en-US" dirty="0"/>
              <a:t>で</a:t>
            </a:r>
            <a:r>
              <a:rPr kumimoji="1" lang="ja-JP" altLang="en-US" dirty="0" smtClean="0"/>
              <a:t>あるべき？</a:t>
            </a:r>
          </a:p>
          <a:p>
            <a:pPr lvl="1"/>
            <a:r>
              <a:rPr lang="ja-JP" altLang="en-US" dirty="0" smtClean="0"/>
              <a:t>学習特有の方法で学ぶ？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83201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理科の</a:t>
            </a:r>
            <a:r>
              <a:rPr lang="ja-JP" altLang="en-US" dirty="0"/>
              <a:t>学力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理科の学力は低下したのか</a:t>
            </a:r>
          </a:p>
          <a:p>
            <a:pPr lvl="1"/>
            <a:r>
              <a:rPr lang="ja-JP" altLang="en-US" dirty="0" smtClean="0"/>
              <a:t>日本</a:t>
            </a:r>
            <a:r>
              <a:rPr lang="ja-JP" altLang="en-US" dirty="0"/>
              <a:t>で</a:t>
            </a:r>
            <a:r>
              <a:rPr lang="ja-JP" altLang="en-US" dirty="0" smtClean="0"/>
              <a:t>は学力調査が長く中断（よくわからない）</a:t>
            </a:r>
          </a:p>
          <a:p>
            <a:pPr lvl="1"/>
            <a:r>
              <a:rPr lang="ja-JP" altLang="en-US" dirty="0" smtClean="0"/>
              <a:t>理科嫌いが多い</a:t>
            </a:r>
            <a:r>
              <a:rPr lang="ja-JP" altLang="en-US" dirty="0"/>
              <a:t>こと</a:t>
            </a:r>
            <a:r>
              <a:rPr lang="ja-JP" altLang="en-US" dirty="0" smtClean="0"/>
              <a:t>は事実　何故だろう</a:t>
            </a:r>
          </a:p>
          <a:p>
            <a:r>
              <a:rPr lang="ja-JP" altLang="en-US" dirty="0" smtClean="0"/>
              <a:t>ＰＩＳＡの問題を解いてみよう。</a:t>
            </a:r>
          </a:p>
          <a:p>
            <a:r>
              <a:rPr lang="ja-JP" altLang="en-US" dirty="0" smtClean="0"/>
              <a:t>全国学力テストの問題を</a:t>
            </a:r>
            <a:r>
              <a:rPr lang="ja-JP" altLang="en-US" dirty="0"/>
              <a:t>みて</a:t>
            </a:r>
            <a:r>
              <a:rPr lang="ja-JP" altLang="en-US" dirty="0" smtClean="0"/>
              <a:t>みよう。</a:t>
            </a:r>
          </a:p>
          <a:p>
            <a:r>
              <a:rPr lang="ja-JP" altLang="en-US" dirty="0"/>
              <a:t>ふたつ</a:t>
            </a:r>
            <a:r>
              <a:rPr lang="ja-JP" altLang="en-US" dirty="0" smtClean="0"/>
              <a:t>の学力観を検討</a:t>
            </a:r>
            <a:r>
              <a:rPr lang="ja-JP" altLang="en-US" dirty="0"/>
              <a:t>してみる</a:t>
            </a:r>
            <a:r>
              <a:rPr lang="ja-JP" altLang="en-US" dirty="0" smtClean="0"/>
              <a:t>。</a:t>
            </a:r>
          </a:p>
          <a:p>
            <a:r>
              <a:rPr lang="ja-JP" altLang="en-US" dirty="0" smtClean="0"/>
              <a:t>科学的認識は必要</a:t>
            </a:r>
            <a:r>
              <a:rPr lang="ja-JP" altLang="en-US" dirty="0"/>
              <a:t>なの</a:t>
            </a:r>
            <a:r>
              <a:rPr lang="ja-JP" altLang="en-US" dirty="0" smtClean="0"/>
              <a:t>か。また何故か。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数教協（数学教育協議会）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１９５１年設立　経験主義教育に反対</a:t>
            </a:r>
          </a:p>
          <a:p>
            <a:r>
              <a:rPr lang="ja-JP" altLang="en-US" dirty="0" smtClean="0"/>
              <a:t>政府は、経験主義を放棄し、系統主義＋管理主義（学習指導要領の拘束化）</a:t>
            </a:r>
          </a:p>
          <a:p>
            <a:r>
              <a:rPr kumimoji="1" lang="ja-JP" altLang="en-US" dirty="0" smtClean="0"/>
              <a:t>この統制と旧式の数学教育に反対　現代化を志向</a:t>
            </a:r>
          </a:p>
          <a:p>
            <a:r>
              <a:rPr lang="ja-JP" altLang="en-US" dirty="0" smtClean="0"/>
              <a:t>機関誌</a:t>
            </a:r>
            <a:r>
              <a:rPr lang="en-US" altLang="ja-JP" dirty="0" smtClean="0"/>
              <a:t>『</a:t>
            </a:r>
            <a:r>
              <a:rPr lang="ja-JP" altLang="en-US" dirty="0" smtClean="0"/>
              <a:t>数学教室</a:t>
            </a:r>
            <a:r>
              <a:rPr lang="en-US" altLang="ja-JP" dirty="0" smtClean="0"/>
              <a:t>』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数教協の理論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量の理論　順序数ではなく、集合数としてまず理解する。</a:t>
            </a:r>
          </a:p>
          <a:p>
            <a:pPr lvl="1"/>
            <a:r>
              <a:rPr kumimoji="1" lang="ja-JP" altLang="en-US" dirty="0" smtClean="0"/>
              <a:t>連続量の理解につながる。</a:t>
            </a:r>
          </a:p>
          <a:p>
            <a:pPr lvl="1"/>
            <a:r>
              <a:rPr lang="ja-JP" altLang="en-US" dirty="0" smtClean="0"/>
              <a:t>桁の概念（タイル）</a:t>
            </a:r>
            <a:endParaRPr kumimoji="1" lang="ja-JP" altLang="en-US" dirty="0" smtClean="0"/>
          </a:p>
          <a:p>
            <a:r>
              <a:rPr lang="ja-JP" altLang="en-US" dirty="0" smtClean="0"/>
              <a:t>水道方式　一般形を学べば、水が下に落ちるようにあらゆる場合が簡単にできる。</a:t>
            </a:r>
          </a:p>
          <a:p>
            <a:r>
              <a:rPr lang="ja-JP" altLang="en-US" dirty="0" smtClean="0"/>
              <a:t>関数の導入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仮説実験授業の基本的考え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従来の「教育観」への批判</a:t>
            </a:r>
          </a:p>
          <a:p>
            <a:pPr lvl="1"/>
            <a:r>
              <a:rPr kumimoji="1" lang="ja-JP" altLang="en-US" dirty="0" smtClean="0"/>
              <a:t>一人の百歩前進によって百人の百歩前進</a:t>
            </a:r>
          </a:p>
          <a:p>
            <a:pPr lvl="1"/>
            <a:r>
              <a:rPr lang="ja-JP" altLang="en-US" dirty="0" smtClean="0"/>
              <a:t>自分が自分の主人公</a:t>
            </a:r>
          </a:p>
          <a:p>
            <a:pPr lvl="1"/>
            <a:r>
              <a:rPr kumimoji="1" lang="ja-JP" altLang="en-US" dirty="0" smtClean="0"/>
              <a:t>間違える権利</a:t>
            </a:r>
          </a:p>
          <a:p>
            <a:r>
              <a:rPr lang="ja-JP" altLang="en-US" dirty="0" smtClean="0"/>
              <a:t>科学教育としての特質</a:t>
            </a:r>
          </a:p>
          <a:p>
            <a:pPr lvl="1"/>
            <a:r>
              <a:rPr lang="ja-JP" altLang="en-US" dirty="0" smtClean="0"/>
              <a:t>科学史を踏まえた発見的学習</a:t>
            </a:r>
          </a:p>
          <a:p>
            <a:pPr lvl="1"/>
            <a:r>
              <a:rPr lang="ja-JP" altLang="en-US" dirty="0" smtClean="0"/>
              <a:t>実験による確認</a:t>
            </a:r>
          </a:p>
          <a:p>
            <a:pPr lvl="1"/>
            <a:r>
              <a:rPr lang="ja-JP" altLang="en-US" dirty="0" smtClean="0"/>
              <a:t>誰でも手順に従って、楽しくわかる授業が可能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仮説実験授業の方法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ja-JP" altLang="en-US" sz="2800"/>
              <a:t>教材を分野別に「系統的」に配列する。（学習指導要領とは異なる。）</a:t>
            </a:r>
          </a:p>
          <a:p>
            <a:pPr>
              <a:lnSpc>
                <a:spcPct val="80000"/>
              </a:lnSpc>
            </a:pPr>
            <a:r>
              <a:rPr lang="ja-JP" altLang="en-US" sz="2800"/>
              <a:t>その系統性に沿って、学ぶべき知識とそれを確かめる実験を配列する。</a:t>
            </a:r>
          </a:p>
          <a:p>
            <a:pPr>
              <a:lnSpc>
                <a:spcPct val="80000"/>
              </a:lnSpc>
            </a:pPr>
            <a:r>
              <a:rPr lang="ja-JP" altLang="en-US" sz="2800"/>
              <a:t>それぞれの知識を確認するための「問題」を配置し、過去の科学研究の歴史を踏まえた「選択肢」を３つ程度与える。</a:t>
            </a:r>
          </a:p>
          <a:p>
            <a:pPr>
              <a:lnSpc>
                <a:spcPct val="80000"/>
              </a:lnSpc>
            </a:pPr>
            <a:r>
              <a:rPr lang="ja-JP" altLang="en-US" sz="2800"/>
              <a:t>はじめに「選択肢」にそって意見分布をとり、その後討論をする。</a:t>
            </a:r>
          </a:p>
          <a:p>
            <a:pPr>
              <a:lnSpc>
                <a:spcPct val="80000"/>
              </a:lnSpc>
            </a:pPr>
            <a:r>
              <a:rPr lang="ja-JP" altLang="en-US" sz="2800"/>
              <a:t>討論の結果を踏まえて、意見分布を再度とる。</a:t>
            </a:r>
          </a:p>
          <a:p>
            <a:pPr>
              <a:lnSpc>
                <a:spcPct val="80000"/>
              </a:lnSpc>
            </a:pPr>
            <a:r>
              <a:rPr lang="ja-JP" altLang="en-US" sz="2800"/>
              <a:t>実験で確認する。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</TotalTime>
  <Words>507</Words>
  <Application>Microsoft Office PowerPoint</Application>
  <PresentationFormat>画面に合わせる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Office テーマ</vt:lpstr>
      <vt:lpstr>科学的認識の育成</vt:lpstr>
      <vt:lpstr>理科教育はどのように始まったか</vt:lpstr>
      <vt:lpstr>理科教育の課題</vt:lpstr>
      <vt:lpstr>科学教育とは何か</vt:lpstr>
      <vt:lpstr>理科の学力</vt:lpstr>
      <vt:lpstr>数教協（数学教育協議会）</vt:lpstr>
      <vt:lpstr>数教協の理論</vt:lpstr>
      <vt:lpstr>仮説実験授業の基本的考え</vt:lpstr>
      <vt:lpstr>仮説実験授業の方法</vt:lpstr>
      <vt:lpstr>仮説実験授業の意味</vt:lpstr>
      <vt:lpstr>仮説実験授業の困難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科学的認識の育成</dc:title>
  <dc:creator>wakei</dc:creator>
  <cp:lastModifiedBy>Ohta Kazutosi</cp:lastModifiedBy>
  <cp:revision>49</cp:revision>
  <dcterms:created xsi:type="dcterms:W3CDTF">2012-11-27T11:54:46Z</dcterms:created>
  <dcterms:modified xsi:type="dcterms:W3CDTF">2014-11-26T07:59:52Z</dcterms:modified>
</cp:coreProperties>
</file>