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2" r:id="rId4"/>
    <p:sldId id="270" r:id="rId5"/>
    <p:sldId id="271" r:id="rId6"/>
    <p:sldId id="265" r:id="rId7"/>
    <p:sldId id="266" r:id="rId8"/>
    <p:sldId id="267" r:id="rId9"/>
    <p:sldId id="257" r:id="rId10"/>
    <p:sldId id="268" r:id="rId11"/>
    <p:sldId id="258" r:id="rId12"/>
    <p:sldId id="259" r:id="rId13"/>
    <p:sldId id="260" r:id="rId14"/>
    <p:sldId id="261" r:id="rId15"/>
    <p:sldId id="273" r:id="rId16"/>
    <p:sldId id="274" r:id="rId17"/>
    <p:sldId id="275" r:id="rId18"/>
    <p:sldId id="276" r:id="rId19"/>
    <p:sldId id="264" r:id="rId20"/>
    <p:sldId id="263"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9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8031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81861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403084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539047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17197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340719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26346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4228726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874364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91670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1D4FCE-2BFD-4FCB-BD71-8381FA6D23EB}" type="datetimeFigureOut">
              <a:rPr kumimoji="1" lang="ja-JP" altLang="en-US" smtClean="0"/>
              <a:pPr/>
              <a:t>2014/11/19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282803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D4FCE-2BFD-4FCB-BD71-8381FA6D23EB}" type="datetimeFigureOut">
              <a:rPr kumimoji="1" lang="ja-JP" altLang="en-US" smtClean="0"/>
              <a:pPr/>
              <a:t>2014/11/19</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C1679-9390-4CDE-B1EE-4322A3EC227A}"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321360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斎藤喜</a:t>
            </a:r>
            <a:r>
              <a:rPr lang="ja-JP" altLang="en-US" dirty="0" smtClean="0"/>
              <a:t>博の授業</a:t>
            </a:r>
            <a:r>
              <a:rPr lang="ja-JP" altLang="en-US" dirty="0"/>
              <a:t>論</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よい授業と教師の資質</a:t>
            </a:r>
            <a:endParaRPr kumimoji="1" lang="ja-JP" altLang="en-US" dirty="0"/>
          </a:p>
        </p:txBody>
      </p:sp>
    </p:spTree>
    <p:extLst>
      <p:ext uri="{BB962C8B-B14F-4D97-AF65-F5344CB8AC3E}">
        <p14:creationId xmlns:p14="http://schemas.microsoft.com/office/powerpoint/2010/main" xmlns="" val="3093154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斉藤喜博が取り組んだ課題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克服しなければならないこと</a:t>
            </a:r>
          </a:p>
          <a:p>
            <a:pPr lvl="1"/>
            <a:r>
              <a:rPr kumimoji="1" lang="ja-JP" altLang="en-US" dirty="0" smtClean="0"/>
              <a:t>戦前の形式化した教授法</a:t>
            </a:r>
          </a:p>
          <a:p>
            <a:pPr lvl="1"/>
            <a:r>
              <a:rPr lang="ja-JP" altLang="en-US" dirty="0" smtClean="0"/>
              <a:t>実力のない教師による遊戯化した経験主義</a:t>
            </a:r>
          </a:p>
          <a:p>
            <a:pPr lvl="1"/>
            <a:r>
              <a:rPr kumimoji="1" lang="ja-JP" altLang="en-US" dirty="0" smtClean="0"/>
              <a:t>魅力のない学力の鍛練</a:t>
            </a:r>
          </a:p>
          <a:p>
            <a:r>
              <a:rPr lang="ja-JP" altLang="en-US" dirty="0" smtClean="0"/>
              <a:t>新しい教授法と教師の訓練</a:t>
            </a:r>
          </a:p>
          <a:p>
            <a:pPr lvl="1"/>
            <a:r>
              <a:rPr kumimoji="1" lang="ja-JP" altLang="en-US" dirty="0" smtClean="0"/>
              <a:t>ひとつひとつの授業の記録と分析</a:t>
            </a:r>
          </a:p>
          <a:p>
            <a:pPr lvl="1"/>
            <a:r>
              <a:rPr lang="ja-JP" altLang="en-US" dirty="0" smtClean="0"/>
              <a:t>利用可能な教育技術の創造</a:t>
            </a:r>
          </a:p>
          <a:p>
            <a:r>
              <a:rPr kumimoji="1" lang="ja-JP" altLang="en-US" dirty="0" smtClean="0"/>
              <a:t>教育の本質は感動（国語・音楽・体育）</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教師論</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教師の禁句</a:t>
            </a:r>
            <a:endParaRPr kumimoji="1" lang="en-US" altLang="ja-JP" dirty="0" smtClean="0"/>
          </a:p>
          <a:p>
            <a:pPr lvl="1"/>
            <a:r>
              <a:rPr lang="ja-JP" altLang="en-US" dirty="0"/>
              <a:t>校長が悪い</a:t>
            </a:r>
          </a:p>
          <a:p>
            <a:pPr lvl="1"/>
            <a:r>
              <a:rPr lang="ja-JP" altLang="en-US" dirty="0"/>
              <a:t>仲間が悪い</a:t>
            </a:r>
          </a:p>
          <a:p>
            <a:pPr lvl="1"/>
            <a:r>
              <a:rPr lang="ja-JP" altLang="en-US" dirty="0"/>
              <a:t>設備が悪い</a:t>
            </a:r>
          </a:p>
          <a:p>
            <a:pPr lvl="1"/>
            <a:r>
              <a:rPr lang="ja-JP" altLang="en-US" dirty="0"/>
              <a:t>子どもが多すぎる</a:t>
            </a:r>
          </a:p>
          <a:p>
            <a:pPr lvl="1"/>
            <a:r>
              <a:rPr lang="ja-JP" altLang="en-US" dirty="0"/>
              <a:t>子どもが悪い</a:t>
            </a:r>
          </a:p>
          <a:p>
            <a:pPr lvl="1"/>
            <a:r>
              <a:rPr lang="ja-JP" altLang="en-US" dirty="0"/>
              <a:t>前の教師が悪い</a:t>
            </a:r>
          </a:p>
          <a:p>
            <a:r>
              <a:rPr lang="ja-JP" altLang="en-US" dirty="0" smtClean="0"/>
              <a:t>教師はいいわけをせずに実践で成果を</a:t>
            </a:r>
            <a:endParaRPr kumimoji="1" lang="en-US" altLang="ja-JP" dirty="0" smtClean="0"/>
          </a:p>
        </p:txBody>
      </p:sp>
    </p:spTree>
    <p:extLst>
      <p:ext uri="{BB962C8B-B14F-4D97-AF65-F5344CB8AC3E}">
        <p14:creationId xmlns:p14="http://schemas.microsoft.com/office/powerpoint/2010/main" xmlns="" val="682984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斉藤喜博から出発した教育者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向山洋一　教育</a:t>
            </a:r>
            <a:r>
              <a:rPr lang="ja-JP" altLang="en-US" dirty="0" smtClean="0"/>
              <a:t>技術の法則化</a:t>
            </a:r>
          </a:p>
          <a:p>
            <a:r>
              <a:rPr kumimoji="1" lang="ja-JP" altLang="en-US" dirty="0" smtClean="0"/>
              <a:t>陰山英男　百枡計算</a:t>
            </a:r>
          </a:p>
          <a:p>
            <a:r>
              <a:rPr lang="ja-JP" altLang="en-US" dirty="0" smtClean="0"/>
              <a:t>ともに「技術化・操作的」な継承</a:t>
            </a:r>
          </a:p>
          <a:p>
            <a:pPr>
              <a:buNone/>
            </a:pPr>
            <a:r>
              <a:rPr lang="ja-JP" altLang="en-US" dirty="0" smtClean="0"/>
              <a:t>　　　　　　　　　↑↓</a:t>
            </a:r>
          </a:p>
          <a:p>
            <a:r>
              <a:rPr kumimoji="1" lang="ja-JP" altLang="en-US" dirty="0" smtClean="0"/>
              <a:t>斉藤喜博との決定的相違　「創造性」</a:t>
            </a:r>
          </a:p>
          <a:p>
            <a:pPr lvl="1"/>
            <a:r>
              <a:rPr lang="ja-JP" altLang="en-US" dirty="0" smtClean="0"/>
              <a:t>教師は指揮者であり、授業は創造的行為</a:t>
            </a:r>
            <a:endParaRPr kumimoji="1" lang="ja-JP" altLang="en-US" dirty="0"/>
          </a:p>
        </p:txBody>
      </p:sp>
    </p:spTree>
    <p:extLst>
      <p:ext uri="{BB962C8B-B14F-4D97-AF65-F5344CB8AC3E}">
        <p14:creationId xmlns:p14="http://schemas.microsoft.com/office/powerpoint/2010/main" xmlns="" val="2986836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1043608" y="2564904"/>
            <a:ext cx="2376264"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259632" y="3140968"/>
            <a:ext cx="1872208" cy="369332"/>
          </a:xfrm>
          <a:prstGeom prst="rect">
            <a:avLst/>
          </a:prstGeom>
          <a:noFill/>
        </p:spPr>
        <p:txBody>
          <a:bodyPr wrap="square" rtlCol="0">
            <a:spAutoFit/>
          </a:bodyPr>
          <a:lstStyle/>
          <a:p>
            <a:r>
              <a:rPr kumimoji="1" lang="ja-JP" altLang="en-US" dirty="0" smtClean="0"/>
              <a:t>知識伝達型教育</a:t>
            </a:r>
            <a:endParaRPr kumimoji="1" lang="ja-JP" altLang="en-US" dirty="0"/>
          </a:p>
        </p:txBody>
      </p:sp>
      <p:sp>
        <p:nvSpPr>
          <p:cNvPr id="5" name="テキスト ボックス 4"/>
          <p:cNvSpPr txBox="1"/>
          <p:nvPr/>
        </p:nvSpPr>
        <p:spPr>
          <a:xfrm>
            <a:off x="1403648" y="3717032"/>
            <a:ext cx="1368152" cy="369332"/>
          </a:xfrm>
          <a:prstGeom prst="rect">
            <a:avLst/>
          </a:prstGeom>
          <a:noFill/>
        </p:spPr>
        <p:txBody>
          <a:bodyPr wrap="square" rtlCol="0">
            <a:spAutoFit/>
          </a:bodyPr>
          <a:lstStyle/>
          <a:p>
            <a:r>
              <a:rPr kumimoji="1" lang="ja-JP" altLang="en-US" dirty="0" smtClean="0"/>
              <a:t>文部科学省</a:t>
            </a:r>
            <a:endParaRPr kumimoji="1" lang="ja-JP" altLang="en-US" dirty="0"/>
          </a:p>
        </p:txBody>
      </p:sp>
      <p:sp>
        <p:nvSpPr>
          <p:cNvPr id="9" name="曲折矢印 8"/>
          <p:cNvSpPr/>
          <p:nvPr/>
        </p:nvSpPr>
        <p:spPr>
          <a:xfrm>
            <a:off x="2699792" y="1340768"/>
            <a:ext cx="1080120" cy="93610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923928" y="1268760"/>
            <a:ext cx="3744416" cy="954107"/>
          </a:xfrm>
          <a:prstGeom prst="rect">
            <a:avLst/>
          </a:prstGeom>
          <a:noFill/>
        </p:spPr>
        <p:txBody>
          <a:bodyPr wrap="square" rtlCol="0">
            <a:spAutoFit/>
          </a:bodyPr>
          <a:lstStyle/>
          <a:p>
            <a:r>
              <a:rPr kumimoji="1" lang="ja-JP" altLang="en-US" sz="2800" dirty="0" smtClean="0"/>
              <a:t>教育の技術化・芸術化（斉藤喜博）</a:t>
            </a:r>
            <a:endParaRPr kumimoji="1" lang="ja-JP" altLang="en-US" sz="2800" dirty="0"/>
          </a:p>
        </p:txBody>
      </p:sp>
      <p:sp>
        <p:nvSpPr>
          <p:cNvPr id="12" name="下矢印 11"/>
          <p:cNvSpPr/>
          <p:nvPr/>
        </p:nvSpPr>
        <p:spPr>
          <a:xfrm>
            <a:off x="4572000" y="2348880"/>
            <a:ext cx="72008"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923928" y="4293096"/>
            <a:ext cx="3096344" cy="1661993"/>
          </a:xfrm>
          <a:prstGeom prst="rect">
            <a:avLst/>
          </a:prstGeom>
          <a:noFill/>
        </p:spPr>
        <p:txBody>
          <a:bodyPr wrap="square" rtlCol="0">
            <a:spAutoFit/>
          </a:bodyPr>
          <a:lstStyle/>
          <a:p>
            <a:r>
              <a:rPr kumimoji="1" lang="ja-JP" altLang="en-US" sz="2400" dirty="0" smtClean="0"/>
              <a:t>精緻な技術化（向山）</a:t>
            </a:r>
          </a:p>
          <a:p>
            <a:r>
              <a:rPr lang="ja-JP" altLang="en-US" sz="2400" dirty="0" smtClean="0"/>
              <a:t>簡潔な技術化（陰山）</a:t>
            </a:r>
          </a:p>
          <a:p>
            <a:r>
              <a:rPr kumimoji="1" lang="ja-JP" altLang="en-US" dirty="0" smtClean="0"/>
              <a:t>　　芸術化には批判的</a:t>
            </a:r>
          </a:p>
          <a:p>
            <a:r>
              <a:rPr lang="ja-JP" altLang="en-US" dirty="0" smtClean="0"/>
              <a:t>　　教育は名人芸ではない</a:t>
            </a:r>
          </a:p>
          <a:p>
            <a:r>
              <a:rPr kumimoji="1" lang="ja-JP" altLang="en-US" dirty="0" smtClean="0"/>
              <a:t>　　生活の組織も技術化</a:t>
            </a:r>
            <a:endParaRPr kumimoji="1" lang="ja-JP" altLang="en-US" dirty="0"/>
          </a:p>
        </p:txBody>
      </p:sp>
      <p:sp>
        <p:nvSpPr>
          <p:cNvPr id="14" name="テキスト ボックス 13"/>
          <p:cNvSpPr txBox="1"/>
          <p:nvPr/>
        </p:nvSpPr>
        <p:spPr>
          <a:xfrm>
            <a:off x="4860032" y="2348880"/>
            <a:ext cx="2952328" cy="1754326"/>
          </a:xfrm>
          <a:prstGeom prst="rect">
            <a:avLst/>
          </a:prstGeom>
          <a:noFill/>
        </p:spPr>
        <p:txBody>
          <a:bodyPr wrap="square" rtlCol="0">
            <a:spAutoFit/>
          </a:bodyPr>
          <a:lstStyle/>
          <a:p>
            <a:r>
              <a:rPr kumimoji="1" lang="ja-JP" altLang="en-US" dirty="0" smtClean="0"/>
              <a:t>授業技術は重要</a:t>
            </a:r>
          </a:p>
          <a:p>
            <a:r>
              <a:rPr lang="ja-JP" altLang="en-US" dirty="0" smtClean="0"/>
              <a:t>感動を喚起する授業が必要</a:t>
            </a:r>
          </a:p>
          <a:p>
            <a:r>
              <a:rPr kumimoji="1" lang="ja-JP" altLang="en-US" dirty="0" smtClean="0"/>
              <a:t>教師の人格が影響</a:t>
            </a:r>
          </a:p>
          <a:p>
            <a:r>
              <a:rPr lang="ja-JP" altLang="en-US" dirty="0" smtClean="0"/>
              <a:t>教師の教養が授業を左右</a:t>
            </a:r>
          </a:p>
          <a:p>
            <a:r>
              <a:rPr kumimoji="1" lang="ja-JP" altLang="en-US" dirty="0" smtClean="0"/>
              <a:t>感動があれば叱る必要ない</a:t>
            </a:r>
          </a:p>
          <a:p>
            <a:r>
              <a:rPr lang="ja-JP" altLang="en-US" dirty="0" smtClean="0"/>
              <a:t>よい教材の発見が大切</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斉藤喜博の授業例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「春」の授業（テキスト）　以下のことを注目</a:t>
            </a:r>
          </a:p>
          <a:p>
            <a:pPr lvl="1"/>
            <a:r>
              <a:rPr lang="ja-JP" altLang="en-US" dirty="0" smtClean="0"/>
              <a:t>朗読のさせ方</a:t>
            </a:r>
          </a:p>
          <a:p>
            <a:pPr lvl="1"/>
            <a:r>
              <a:rPr kumimoji="1" lang="ja-JP" altLang="en-US" dirty="0" smtClean="0"/>
              <a:t>読めない字</a:t>
            </a:r>
          </a:p>
          <a:p>
            <a:pPr lvl="1"/>
            <a:r>
              <a:rPr lang="ja-JP" altLang="en-US" dirty="0" smtClean="0"/>
              <a:t>言葉の吟味</a:t>
            </a:r>
          </a:p>
          <a:p>
            <a:pPr lvl="1"/>
            <a:r>
              <a:rPr kumimoji="1" lang="ja-JP" altLang="en-US" dirty="0" smtClean="0"/>
              <a:t>解釈の質問（発問）</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授業は何をめざすのか</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「出口論争</a:t>
            </a:r>
            <a:r>
              <a:rPr lang="ja-JP" altLang="en-US" dirty="0" smtClean="0"/>
              <a:t>」　斉藤</a:t>
            </a:r>
            <a:r>
              <a:rPr lang="en-US" altLang="ja-JP" dirty="0" err="1" smtClean="0"/>
              <a:t>vs</a:t>
            </a:r>
            <a:r>
              <a:rPr lang="ja-JP" altLang="en-US" dirty="0" smtClean="0"/>
              <a:t> </a:t>
            </a:r>
            <a:r>
              <a:rPr lang="ja-JP" altLang="en-US" dirty="0" smtClean="0"/>
              <a:t>大西</a:t>
            </a:r>
            <a:r>
              <a:rPr lang="ja-JP" altLang="en-US" dirty="0" smtClean="0"/>
              <a:t>忠</a:t>
            </a:r>
            <a:r>
              <a:rPr lang="ja-JP" altLang="en-US" dirty="0" smtClean="0"/>
              <a:t>治</a:t>
            </a:r>
          </a:p>
          <a:p>
            <a:pPr lvl="1"/>
            <a:r>
              <a:rPr lang="ja-JP" altLang="en-US" dirty="0" smtClean="0"/>
              <a:t>さまよって</a:t>
            </a:r>
            <a:r>
              <a:rPr lang="ja-JP" altLang="en-US" dirty="0" smtClean="0"/>
              <a:t>いた森の中</a:t>
            </a:r>
            <a:r>
              <a:rPr lang="ja-JP" altLang="en-US" dirty="0" smtClean="0"/>
              <a:t>で、</a:t>
            </a:r>
            <a:r>
              <a:rPr lang="ja-JP" altLang="en-US" dirty="0" smtClean="0"/>
              <a:t>「出口」があった。子どもたちは森と外の境界を出口と解釈したが、斉藤が脇から口出し、もっと中が出口だと主張。子どもたちが混乱→次第に納得</a:t>
            </a:r>
          </a:p>
          <a:p>
            <a:pPr lvl="1"/>
            <a:r>
              <a:rPr lang="ja-JP" altLang="en-US" dirty="0" smtClean="0"/>
              <a:t>斉藤</a:t>
            </a:r>
            <a:r>
              <a:rPr lang="en-US" altLang="ja-JP" dirty="0" smtClean="0"/>
              <a:t>:</a:t>
            </a:r>
            <a:r>
              <a:rPr lang="ja-JP" altLang="en-US" dirty="0" smtClean="0"/>
              <a:t>どちらの解釈も正しい。創造的な解釈の広がりが大切</a:t>
            </a:r>
          </a:p>
          <a:p>
            <a:pPr lvl="1"/>
            <a:r>
              <a:rPr lang="ja-JP" altLang="en-US" dirty="0" smtClean="0"/>
              <a:t>大西</a:t>
            </a:r>
            <a:r>
              <a:rPr lang="en-US" altLang="ja-JP" dirty="0" smtClean="0"/>
              <a:t>:</a:t>
            </a:r>
            <a:r>
              <a:rPr lang="ja-JP" altLang="en-US" dirty="0" smtClean="0"/>
              <a:t> </a:t>
            </a:r>
            <a:r>
              <a:rPr lang="ja-JP" altLang="en-US" dirty="0" smtClean="0"/>
              <a:t>正しい解釈が大切</a:t>
            </a:r>
            <a:r>
              <a:rPr lang="ja-JP" altLang="en-US" dirty="0" smtClean="0"/>
              <a:t>では</a:t>
            </a:r>
            <a:endParaRPr lang="ja-JP" altLang="en-US" dirty="0" smtClean="0"/>
          </a:p>
          <a:p>
            <a:r>
              <a:rPr kumimoji="1" lang="ja-JP" altLang="en-US" dirty="0" smtClean="0"/>
              <a:t>ゆさぶり</a:t>
            </a:r>
            <a:endParaRPr kumimoji="1" lang="en-US" altLang="ja-JP" dirty="0" smtClean="0"/>
          </a:p>
          <a:p>
            <a:r>
              <a:rPr kumimoji="1" lang="ja-JP" altLang="en-US" dirty="0" smtClean="0"/>
              <a:t>定石（「＊＊ちゃん式間違い」）</a:t>
            </a:r>
          </a:p>
          <a:p>
            <a:r>
              <a:rPr lang="ja-JP" altLang="en-US" dirty="0" smtClean="0"/>
              <a:t>訓練</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斉藤喜</a:t>
            </a:r>
            <a:r>
              <a:rPr lang="ja-JP" altLang="en-US" dirty="0" smtClean="0"/>
              <a:t>博の授業でめざすもの</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「未来誕生」より</a:t>
            </a:r>
          </a:p>
          <a:p>
            <a:r>
              <a:rPr lang="ja-JP" altLang="en-US" dirty="0" smtClean="0"/>
              <a:t>２７７　</a:t>
            </a:r>
            <a:r>
              <a:rPr lang="ja-JP" altLang="en-US" dirty="0" smtClean="0"/>
              <a:t>既成の事実を、ただ教え込み、学ばせるというだけでなく、それを材料にして考えさせ、追究させ、そのなかから、自分たちの新しい認識を子どもたちに、そのときどきに再創造させていって、はじめて子どもたちを教育したということになる。また、そうしてはじめて、子どもたちの知恵とか知識とかが確かなものになり、子どもたちの認識力とか、論理性とか、思考力とか、感動する力といかいうものも強いものになってくる。</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斉藤喜博のめざす授業２</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２８０　子どもにほんとうの力をつけ、子どもが教材によってつぎつぎと認識を拡大深化し、自分の可能性を生き生きと発揮させていくような授業をするためには、教師がまず、民族のつくってきた、文化の方則や体系を、しっかりと血肉化していくという、基礎的な作業をやらなければならない。</a:t>
            </a:r>
          </a:p>
          <a:p>
            <a:r>
              <a:rPr lang="ja-JP" altLang="en-US" dirty="0" smtClean="0"/>
              <a:t>通俗的な教師</a:t>
            </a:r>
            <a:r>
              <a:rPr lang="ja-JP" altLang="en-US" dirty="0" smtClean="0"/>
              <a:t>が</a:t>
            </a:r>
            <a:r>
              <a:rPr lang="ja-JP" altLang="en-US" dirty="0" smtClean="0"/>
              <a:t>、教材を通俗的に扱ったときには、子どもを平板陳腐にし、通俗的にしてしまう。</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斉藤喜博のめざす授業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斉藤は「いい授業」であるかを何で判断するか</a:t>
            </a:r>
          </a:p>
          <a:p>
            <a:pPr lvl="1"/>
            <a:r>
              <a:rPr lang="ja-JP" altLang="en-US" dirty="0" smtClean="0"/>
              <a:t>「子どもがいきいきとしている」</a:t>
            </a:r>
          </a:p>
          <a:p>
            <a:pPr lvl="1"/>
            <a:r>
              <a:rPr kumimoji="1" lang="ja-JP" altLang="en-US" dirty="0" smtClean="0"/>
              <a:t>子どもをみる「芸術的感性」が教師に必要</a:t>
            </a:r>
          </a:p>
          <a:p>
            <a:pPr lvl="1"/>
            <a:r>
              <a:rPr lang="ja-JP" altLang="en-US" dirty="0" smtClean="0"/>
              <a:t>学力</a:t>
            </a:r>
            <a:r>
              <a:rPr lang="ja-JP" altLang="en-US" dirty="0" smtClean="0"/>
              <a:t>は</a:t>
            </a:r>
            <a:r>
              <a:rPr lang="ja-JP" altLang="en-US" dirty="0" smtClean="0"/>
              <a:t>「結果」としてついてくる。（めざすものではない。）</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斉藤喜博とグリンバーグ</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二人の共通性</a:t>
            </a:r>
          </a:p>
          <a:p>
            <a:pPr lvl="1"/>
            <a:r>
              <a:rPr lang="ja-JP" altLang="en-US" dirty="0" smtClean="0"/>
              <a:t>子どもが解放されたときもっとも成長する</a:t>
            </a:r>
          </a:p>
          <a:p>
            <a:pPr lvl="1"/>
            <a:r>
              <a:rPr kumimoji="1" lang="ja-JP" altLang="en-US" dirty="0" smtClean="0"/>
              <a:t>教育は知識</a:t>
            </a:r>
            <a:r>
              <a:rPr lang="ja-JP" altLang="en-US" dirty="0" smtClean="0"/>
              <a:t>の伝達ではなく、創造性</a:t>
            </a:r>
          </a:p>
          <a:p>
            <a:pPr lvl="2"/>
            <a:r>
              <a:rPr lang="ja-JP" altLang="en-US" dirty="0" smtClean="0"/>
              <a:t>未来の学力とポストモダンに必要な資質</a:t>
            </a:r>
          </a:p>
          <a:p>
            <a:r>
              <a:rPr kumimoji="1" lang="ja-JP" altLang="en-US" dirty="0" smtClean="0"/>
              <a:t>相違</a:t>
            </a:r>
          </a:p>
          <a:p>
            <a:pPr lvl="1"/>
            <a:r>
              <a:rPr lang="ja-JP" altLang="en-US" dirty="0" smtClean="0"/>
              <a:t>斉藤　教師の高い技術による指導が重要</a:t>
            </a:r>
          </a:p>
          <a:p>
            <a:pPr lvl="1"/>
            <a:r>
              <a:rPr kumimoji="1" lang="ja-JP" altLang="en-US" dirty="0" smtClean="0"/>
              <a:t>グリンバーグ　子ども自身が自己教育力をもっている。</a:t>
            </a:r>
          </a:p>
          <a:p>
            <a:r>
              <a:rPr lang="ja-JP" altLang="en-US" dirty="0" smtClean="0"/>
              <a:t>しかし、サドベリバレイはグリンバーグのような優れた指導者がいるからこそ目的が達成できる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授業を考える視点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授業は学校教育の根幹－しかし、</a:t>
            </a:r>
          </a:p>
          <a:p>
            <a:r>
              <a:rPr lang="ja-JP" altLang="en-US" dirty="0" smtClean="0"/>
              <a:t>授業と生活指導は密接に関連</a:t>
            </a:r>
          </a:p>
          <a:p>
            <a:pPr lvl="1"/>
            <a:r>
              <a:rPr lang="ja-JP" altLang="en-US" dirty="0" smtClean="0"/>
              <a:t>岳陽中学の改革</a:t>
            </a:r>
          </a:p>
          <a:p>
            <a:pPr lvl="2"/>
            <a:r>
              <a:rPr lang="ja-JP" altLang="en-US" dirty="0" smtClean="0"/>
              <a:t>生徒の学びの様子の点検（ビデオ）</a:t>
            </a:r>
          </a:p>
          <a:p>
            <a:pPr lvl="2"/>
            <a:r>
              <a:rPr lang="ja-JP" altLang="en-US" dirty="0" smtClean="0"/>
              <a:t>教師同士の授業見学</a:t>
            </a:r>
          </a:p>
          <a:p>
            <a:pPr lvl="2"/>
            <a:r>
              <a:rPr lang="ja-JP" altLang="en-US" dirty="0" smtClean="0"/>
              <a:t>ビデオ研究会（完全な平等）</a:t>
            </a:r>
          </a:p>
          <a:p>
            <a:r>
              <a:rPr lang="ja-JP" altLang="en-US" dirty="0" smtClean="0"/>
              <a:t>授業はやり方で効果に大きな差</a:t>
            </a:r>
          </a:p>
          <a:p>
            <a:pPr lvl="1"/>
            <a:r>
              <a:rPr kumimoji="1" lang="ja-JP" altLang="en-US" dirty="0" smtClean="0"/>
              <a:t>「島」の授業</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斉藤喜博の論争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教師の人格や名人芸をめぐって、斉藤への批判</a:t>
            </a:r>
          </a:p>
          <a:p>
            <a:pPr lvl="1"/>
            <a:r>
              <a:rPr lang="ja-JP" altLang="en-US" dirty="0" smtClean="0"/>
              <a:t>誰もが斉藤喜博のような名人芸ができるわけではない</a:t>
            </a:r>
          </a:p>
          <a:p>
            <a:pPr lvl="1"/>
            <a:r>
              <a:rPr kumimoji="1" lang="ja-JP" altLang="en-US" dirty="0" smtClean="0"/>
              <a:t>教師の人格などは曖昧だ。（育てようがない）</a:t>
            </a:r>
          </a:p>
          <a:p>
            <a:pPr lvl="1"/>
            <a:r>
              <a:rPr lang="ja-JP" altLang="en-US" dirty="0" smtClean="0"/>
              <a:t>子どもの解放ではなく、コントロールが重要</a:t>
            </a:r>
          </a:p>
          <a:p>
            <a:pPr lvl="1"/>
            <a:r>
              <a:rPr kumimoji="1" lang="ja-JP" altLang="en-US" dirty="0" smtClean="0"/>
              <a:t>与えられた教材をどのように教えるか。だれにでもできる技術が必要</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二つの教育課程原理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ふたつの原理</a:t>
            </a:r>
          </a:p>
          <a:p>
            <a:pPr lvl="1"/>
            <a:r>
              <a:rPr kumimoji="1" lang="ja-JP" altLang="en-US" dirty="0" smtClean="0"/>
              <a:t>学問体系に則した教育内容（教科カリキュラム）：伝統的なエリート教育</a:t>
            </a:r>
          </a:p>
          <a:p>
            <a:pPr lvl="1"/>
            <a:r>
              <a:rPr kumimoji="1" lang="ja-JP" altLang="en-US" dirty="0" smtClean="0"/>
              <a:t>経験に則した教育内容（経験カリキュラム）：大衆教育への新たな提起（新教育運動）</a:t>
            </a:r>
          </a:p>
          <a:p>
            <a:r>
              <a:rPr kumimoji="1" lang="ja-JP" altLang="en-US" dirty="0" smtClean="0"/>
              <a:t>複線型から単線型へ</a:t>
            </a:r>
            <a:r>
              <a:rPr lang="ja-JP" altLang="en-US" dirty="0" smtClean="0"/>
              <a:t>　</a:t>
            </a:r>
          </a:p>
          <a:p>
            <a:pPr lvl="1"/>
            <a:r>
              <a:rPr lang="ja-JP" altLang="en-US" dirty="0" smtClean="0"/>
              <a:t>どちらが適切かの論争</a:t>
            </a:r>
          </a:p>
          <a:p>
            <a:pPr lvl="1"/>
            <a:r>
              <a:rPr kumimoji="1" lang="ja-JP" altLang="en-US" dirty="0" smtClean="0"/>
              <a:t>教育内容による違いも</a:t>
            </a:r>
            <a:endParaRPr kumimoji="1"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よい授業を考える１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「できる」系の授業（算数・体育・音楽・美術）</a:t>
            </a:r>
          </a:p>
          <a:p>
            <a:pPr lvl="1"/>
            <a:r>
              <a:rPr lang="ja-JP" altLang="en-US" dirty="0" smtClean="0"/>
              <a:t>到達目標は「できる」こと</a:t>
            </a:r>
            <a:endParaRPr kumimoji="1" lang="ja-JP" altLang="en-US" dirty="0" smtClean="0"/>
          </a:p>
          <a:p>
            <a:r>
              <a:rPr lang="ja-JP" altLang="en-US" dirty="0" smtClean="0"/>
              <a:t>課題となる「行為」を構成する要素の把握</a:t>
            </a:r>
          </a:p>
          <a:p>
            <a:pPr lvl="1"/>
            <a:r>
              <a:rPr lang="ja-JP" altLang="en-US" dirty="0" smtClean="0"/>
              <a:t>自転車に乗れるようになる</a:t>
            </a:r>
          </a:p>
          <a:p>
            <a:r>
              <a:rPr kumimoji="1" lang="ja-JP" altLang="en-US" dirty="0" smtClean="0"/>
              <a:t>最も基本となる要素をひとつ修得し、順次要素を加えていく。</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よい授業を考える２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「わかる」系の授業（社会・理科・国語）</a:t>
            </a:r>
          </a:p>
          <a:p>
            <a:r>
              <a:rPr lang="ja-JP" altLang="en-US" dirty="0" smtClean="0"/>
              <a:t>到達目標は「理解し、記憶する」</a:t>
            </a:r>
          </a:p>
          <a:p>
            <a:r>
              <a:rPr kumimoji="1" lang="ja-JP" altLang="en-US" dirty="0" smtClean="0"/>
              <a:t>通常「知識」を教える授業：</a:t>
            </a:r>
            <a:r>
              <a:rPr kumimoji="1" lang="en-US" altLang="ja-JP" dirty="0" smtClean="0"/>
              <a:t>×</a:t>
            </a:r>
          </a:p>
          <a:p>
            <a:pPr lvl="1"/>
            <a:r>
              <a:rPr kumimoji="1" lang="ja-JP" altLang="en-US" dirty="0" smtClean="0"/>
              <a:t>その知識に至る前の知識・思考を順序だてる</a:t>
            </a:r>
          </a:p>
          <a:p>
            <a:pPr lvl="1"/>
            <a:r>
              <a:rPr lang="ja-JP" altLang="en-US" dirty="0" smtClean="0"/>
              <a:t>段階ごとの「事実」を配置して並べる</a:t>
            </a:r>
          </a:p>
          <a:p>
            <a:pPr lvl="1"/>
            <a:r>
              <a:rPr kumimoji="1" lang="ja-JP" altLang="en-US" dirty="0" smtClean="0"/>
              <a:t>段階を進めるのは「考える」行為</a:t>
            </a:r>
          </a:p>
          <a:p>
            <a:r>
              <a:rPr lang="ja-JP" altLang="en-US" dirty="0" smtClean="0"/>
              <a:t>発問は２択の考える問（正解がない）</a:t>
            </a:r>
          </a:p>
          <a:p>
            <a:r>
              <a:rPr kumimoji="1" lang="ja-JP" altLang="en-US" dirty="0" smtClean="0"/>
              <a:t>知識は説明</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戦前の授業論の主流</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kumimoji="1" lang="ja-JP" altLang="en-US" dirty="0" smtClean="0"/>
              <a:t>ヘルバルト教育学</a:t>
            </a:r>
          </a:p>
          <a:p>
            <a:pPr lvl="1"/>
            <a:r>
              <a:rPr lang="ja-JP" altLang="en-US" dirty="0" smtClean="0"/>
              <a:t>ルソー→ペスタロッチ→フレーベル→ヘルバルト</a:t>
            </a:r>
          </a:p>
          <a:p>
            <a:pPr lvl="1"/>
            <a:r>
              <a:rPr kumimoji="1" lang="ja-JP" altLang="en-US" dirty="0" smtClean="0"/>
              <a:t>実践家から学び、それを理論化</a:t>
            </a:r>
          </a:p>
          <a:p>
            <a:r>
              <a:rPr lang="de-DE" altLang="ja-JP" dirty="0" smtClean="0"/>
              <a:t>Phase der Vertiefung </a:t>
            </a:r>
          </a:p>
          <a:p>
            <a:pPr lvl="1"/>
            <a:r>
              <a:rPr lang="de-DE" altLang="ja-JP" i="1" dirty="0" smtClean="0"/>
              <a:t>Klarheit</a:t>
            </a:r>
            <a:r>
              <a:rPr lang="de-DE" altLang="ja-JP" dirty="0" smtClean="0"/>
              <a:t> über das Vorwissen schaffen</a:t>
            </a:r>
            <a:r>
              <a:rPr lang="ja-JP" altLang="en-US" dirty="0" smtClean="0"/>
              <a:t>　明瞭</a:t>
            </a:r>
            <a:endParaRPr lang="de-DE" altLang="ja-JP" dirty="0" smtClean="0"/>
          </a:p>
          <a:p>
            <a:pPr lvl="1"/>
            <a:r>
              <a:rPr lang="de-DE" altLang="ja-JP" i="1" dirty="0" smtClean="0"/>
              <a:t>Assoziation</a:t>
            </a:r>
            <a:r>
              <a:rPr lang="de-DE" altLang="ja-JP" dirty="0" smtClean="0"/>
              <a:t> = Aufnahme neuer Wissenselemente</a:t>
            </a:r>
            <a:r>
              <a:rPr lang="ja-JP" altLang="en-US" dirty="0" smtClean="0"/>
              <a:t>　連合</a:t>
            </a:r>
            <a:endParaRPr lang="de-DE" altLang="ja-JP" dirty="0" smtClean="0"/>
          </a:p>
          <a:p>
            <a:r>
              <a:rPr lang="de-DE" altLang="ja-JP" dirty="0" smtClean="0"/>
              <a:t>Phase der Besinnung </a:t>
            </a:r>
          </a:p>
          <a:p>
            <a:pPr lvl="1"/>
            <a:r>
              <a:rPr lang="de-DE" altLang="ja-JP" dirty="0" smtClean="0"/>
              <a:t>Einbau der neuen Wissenselemente in das </a:t>
            </a:r>
            <a:r>
              <a:rPr lang="de-DE" altLang="ja-JP" i="1" dirty="0" smtClean="0"/>
              <a:t>System</a:t>
            </a:r>
            <a:r>
              <a:rPr lang="de-DE" altLang="ja-JP" dirty="0" smtClean="0"/>
              <a:t> des vorhandenen Wissens</a:t>
            </a:r>
            <a:r>
              <a:rPr lang="ja-JP" altLang="en-US" dirty="0" smtClean="0"/>
              <a:t>　　体系</a:t>
            </a:r>
            <a:endParaRPr lang="de-DE" altLang="ja-JP" dirty="0" smtClean="0"/>
          </a:p>
          <a:p>
            <a:pPr lvl="1"/>
            <a:r>
              <a:rPr lang="de-DE" altLang="ja-JP" dirty="0" smtClean="0"/>
              <a:t>Durch Einüben wird das neue Wissen als </a:t>
            </a:r>
            <a:r>
              <a:rPr lang="de-DE" altLang="ja-JP" i="1" dirty="0" smtClean="0"/>
              <a:t>Methode</a:t>
            </a:r>
            <a:r>
              <a:rPr lang="de-DE" altLang="ja-JP" dirty="0" smtClean="0"/>
              <a:t> anwendbar</a:t>
            </a:r>
            <a:r>
              <a:rPr lang="ja-JP" altLang="en-US" dirty="0" smtClean="0"/>
              <a:t>　　方法</a:t>
            </a:r>
            <a:endParaRPr lang="de-DE" altLang="ja-JP"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戦前教育学２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ヘルバルトの図式的輸入→形式的応用</a:t>
            </a:r>
          </a:p>
          <a:p>
            <a:r>
              <a:rPr lang="ja-JP" altLang="en-US" dirty="0" smtClean="0"/>
              <a:t>覚えるべき知識の国家による決定→教え込み</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戦後改革の新潮流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経験主義　デューイ理論による</a:t>
            </a:r>
          </a:p>
          <a:p>
            <a:pPr lvl="1"/>
            <a:r>
              <a:rPr lang="ja-JP" altLang="en-US" dirty="0" smtClean="0"/>
              <a:t>地域教育計画などが多数立案</a:t>
            </a:r>
          </a:p>
          <a:p>
            <a:pPr lvl="1"/>
            <a:r>
              <a:rPr kumimoji="1" lang="ja-JP" altLang="en-US" dirty="0" smtClean="0"/>
              <a:t>経験主義の形骸化（</a:t>
            </a:r>
            <a:r>
              <a:rPr kumimoji="1" lang="ja-JP" altLang="en-US" dirty="0" err="1" smtClean="0"/>
              <a:t>ごっこ</a:t>
            </a:r>
            <a:r>
              <a:rPr kumimoji="1" lang="ja-JP" altLang="en-US" dirty="0" smtClean="0"/>
              <a:t>遊び）</a:t>
            </a:r>
          </a:p>
          <a:p>
            <a:pPr lvl="1"/>
            <a:r>
              <a:rPr lang="ja-JP" altLang="en-US" dirty="0" smtClean="0"/>
              <a:t>低学力という批判</a:t>
            </a:r>
          </a:p>
          <a:p>
            <a:r>
              <a:rPr kumimoji="1" lang="ja-JP" altLang="en-US" dirty="0" smtClean="0"/>
              <a:t>経験主義と戦前的教え込みへの批判的理論</a:t>
            </a:r>
          </a:p>
          <a:p>
            <a:pPr lvl="1"/>
            <a:r>
              <a:rPr lang="ja-JP" altLang="en-US" dirty="0" smtClean="0"/>
              <a:t>水道方式（数教協）</a:t>
            </a:r>
          </a:p>
          <a:p>
            <a:pPr lvl="1"/>
            <a:r>
              <a:rPr kumimoji="1" lang="ja-JP" altLang="en-US" dirty="0" smtClean="0"/>
              <a:t>仮説実験授業</a:t>
            </a:r>
          </a:p>
          <a:p>
            <a:pPr lvl="1"/>
            <a:r>
              <a:rPr lang="ja-JP" altLang="en-US" dirty="0" smtClean="0"/>
              <a:t>歴教協</a:t>
            </a:r>
          </a:p>
          <a:p>
            <a:pPr lvl="1"/>
            <a:r>
              <a:rPr kumimoji="1" lang="ja-JP" altLang="en-US" dirty="0" smtClean="0"/>
              <a:t>教授学（教育科学研究会）　斉藤喜博</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斎藤喜博生涯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１９１１　誕生</a:t>
            </a:r>
            <a:endParaRPr kumimoji="1" lang="en-US" altLang="ja-JP" dirty="0" smtClean="0"/>
          </a:p>
          <a:p>
            <a:r>
              <a:rPr lang="ja-JP" altLang="en-US" dirty="0" smtClean="0"/>
              <a:t>群馬師範卒後小学校教師（教室愛・教室記）</a:t>
            </a:r>
            <a:endParaRPr lang="en-US" altLang="ja-JP" dirty="0" smtClean="0"/>
          </a:p>
          <a:p>
            <a:r>
              <a:rPr kumimoji="1" lang="ja-JP" altLang="en-US" dirty="0" smtClean="0"/>
              <a:t>戦後群馬県教祖</a:t>
            </a:r>
            <a:r>
              <a:rPr kumimoji="1" lang="ja-JP" altLang="en-US" dirty="0"/>
              <a:t>文化</a:t>
            </a:r>
            <a:r>
              <a:rPr kumimoji="1" lang="ja-JP" altLang="en-US" dirty="0" smtClean="0"/>
              <a:t>部長</a:t>
            </a:r>
            <a:endParaRPr kumimoji="1" lang="en-US" altLang="ja-JP" dirty="0" smtClean="0"/>
          </a:p>
          <a:p>
            <a:r>
              <a:rPr lang="ja-JP" altLang="en-US" dirty="0" smtClean="0"/>
              <a:t>１９５２　島小校長　全国的に有名に</a:t>
            </a:r>
            <a:endParaRPr lang="en-US" altLang="ja-JP" dirty="0" smtClean="0"/>
          </a:p>
          <a:p>
            <a:r>
              <a:rPr kumimoji="1" lang="ja-JP" altLang="en-US" dirty="0"/>
              <a:t>教</a:t>
            </a:r>
            <a:r>
              <a:rPr lang="ja-JP" altLang="en-US" dirty="0"/>
              <a:t>科研教授学部会　⇒　教授学研究の</a:t>
            </a:r>
            <a:r>
              <a:rPr lang="ja-JP" altLang="en-US" dirty="0" smtClean="0"/>
              <a:t>会</a:t>
            </a:r>
            <a:endParaRPr lang="en-US" altLang="ja-JP" dirty="0" smtClean="0"/>
          </a:p>
          <a:p>
            <a:r>
              <a:rPr kumimoji="1" lang="ja-JP" altLang="en-US" dirty="0" smtClean="0"/>
              <a:t>定年後大学で教えつつ、教授学の研究と教師の授業指導</a:t>
            </a:r>
            <a:endParaRPr kumimoji="1" lang="ja-JP" altLang="en-US" dirty="0"/>
          </a:p>
        </p:txBody>
      </p:sp>
    </p:spTree>
    <p:extLst>
      <p:ext uri="{BB962C8B-B14F-4D97-AF65-F5344CB8AC3E}">
        <p14:creationId xmlns:p14="http://schemas.microsoft.com/office/powerpoint/2010/main" xmlns="" val="29867642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710</Words>
  <Application>Microsoft Office PowerPoint</Application>
  <PresentationFormat>画面に合わせる (4:3)</PresentationFormat>
  <Paragraphs>142</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斎藤喜博の授業論</vt:lpstr>
      <vt:lpstr>授業を考える視点</vt:lpstr>
      <vt:lpstr>二つの教育課程原理</vt:lpstr>
      <vt:lpstr>よい授業を考える１</vt:lpstr>
      <vt:lpstr>よい授業を考える２</vt:lpstr>
      <vt:lpstr>戦前の授業論の主流</vt:lpstr>
      <vt:lpstr>戦前教育学２</vt:lpstr>
      <vt:lpstr>戦後改革の新潮流</vt:lpstr>
      <vt:lpstr>斎藤喜博生涯</vt:lpstr>
      <vt:lpstr>斉藤喜博が取り組んだ課題</vt:lpstr>
      <vt:lpstr>教師論</vt:lpstr>
      <vt:lpstr>斉藤喜博から出発した教育者</vt:lpstr>
      <vt:lpstr>スライド 13</vt:lpstr>
      <vt:lpstr>斉藤喜博の授業例</vt:lpstr>
      <vt:lpstr>授業は何をめざすのか</vt:lpstr>
      <vt:lpstr>斉藤喜博の授業でめざすもの</vt:lpstr>
      <vt:lpstr>斉藤喜博のめざす授業２</vt:lpstr>
      <vt:lpstr>斉藤喜博のめざす授業</vt:lpstr>
      <vt:lpstr>斉藤喜博とグリンバーグ</vt:lpstr>
      <vt:lpstr>斉藤喜博の論争</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斎藤喜博の授業論</dc:title>
  <dc:creator>Ohta Kazutosi</dc:creator>
  <cp:lastModifiedBy>wakei</cp:lastModifiedBy>
  <cp:revision>54</cp:revision>
  <dcterms:created xsi:type="dcterms:W3CDTF">2012-11-19T08:23:59Z</dcterms:created>
  <dcterms:modified xsi:type="dcterms:W3CDTF">2014-11-19T11:47:14Z</dcterms:modified>
</cp:coreProperties>
</file>