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0" r:id="rId9"/>
    <p:sldId id="270" r:id="rId10"/>
    <p:sldId id="259" r:id="rId11"/>
    <p:sldId id="26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8CFB-E71D-4B1F-BB1D-37B648A7B180}" type="datetimeFigureOut">
              <a:rPr kumimoji="1" lang="ja-JP" altLang="en-US" smtClean="0"/>
              <a:pPr/>
              <a:t>2014/10/22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0E1E-AB16-49B8-935D-33D2554AF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教育内容は誰が決めるか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何を、何から学ぶのか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大田堯「学力とは何か」壮丁検査で残ったもの　学力ではなく、天皇的価値観</a:t>
            </a:r>
          </a:p>
          <a:p>
            <a:r>
              <a:rPr lang="ja-JP" altLang="en-US" dirty="0" smtClean="0"/>
              <a:t>学生は、何をどこから学んだか</a:t>
            </a:r>
          </a:p>
          <a:p>
            <a:pPr lvl="1"/>
            <a:r>
              <a:rPr kumimoji="1" lang="ja-JP" altLang="en-US" dirty="0" smtClean="0"/>
              <a:t>教科書・授業</a:t>
            </a:r>
          </a:p>
          <a:p>
            <a:pPr lvl="1"/>
            <a:r>
              <a:rPr lang="ja-JP" altLang="en-US" dirty="0" smtClean="0"/>
              <a:t>塾・試験勉強・参考書</a:t>
            </a:r>
          </a:p>
          <a:p>
            <a:pPr lvl="1"/>
            <a:r>
              <a:rPr kumimoji="1" lang="ja-JP" altLang="en-US" dirty="0" smtClean="0"/>
              <a:t>家庭・テレビ・メディア</a:t>
            </a:r>
          </a:p>
          <a:p>
            <a:r>
              <a:rPr lang="ja-JP" altLang="en-US" dirty="0" smtClean="0"/>
              <a:t>何が、どこまで残っているか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ＰＩＳＡと学習指導要領改訂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ＰＩＳＡ順位低下</a:t>
            </a:r>
          </a:p>
          <a:p>
            <a:r>
              <a:rPr lang="ja-JP" altLang="en-US" dirty="0" smtClean="0"/>
              <a:t>ゆとり路線の修正</a:t>
            </a:r>
          </a:p>
          <a:p>
            <a:r>
              <a:rPr kumimoji="1" lang="ja-JP" altLang="en-US" dirty="0" smtClean="0"/>
              <a:t>学習量の増大・総合的学習の縮小</a:t>
            </a:r>
          </a:p>
          <a:p>
            <a:r>
              <a:rPr lang="ja-JP" altLang="en-US" dirty="0" smtClean="0"/>
              <a:t>この動向は矛盾がないか　</a:t>
            </a:r>
          </a:p>
          <a:p>
            <a:pPr lvl="1"/>
            <a:r>
              <a:rPr lang="ja-JP" altLang="en-US" dirty="0" smtClean="0"/>
              <a:t>ＰＩＳＡ・総合的学習は何をめざしたのか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一人前になるための教授・学習（有史以来）</a:t>
            </a:r>
          </a:p>
          <a:p>
            <a:r>
              <a:rPr lang="ja-JP" altLang="en-US" dirty="0" smtClean="0"/>
              <a:t>直接活動（体験）＝教授・学習がほとんど</a:t>
            </a:r>
            <a:endParaRPr kumimoji="1" lang="ja-JP" altLang="en-US" dirty="0"/>
          </a:p>
        </p:txBody>
      </p:sp>
      <p:sp>
        <p:nvSpPr>
          <p:cNvPr id="4" name="曲折矢印 3"/>
          <p:cNvSpPr/>
          <p:nvPr/>
        </p:nvSpPr>
        <p:spPr>
          <a:xfrm flipV="1">
            <a:off x="1835696" y="2852936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3808" y="2924944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独立の教授</a:t>
            </a:r>
            <a:r>
              <a:rPr lang="ja-JP" altLang="en-US" dirty="0" smtClean="0"/>
              <a:t>・</a:t>
            </a:r>
            <a:r>
              <a:rPr lang="ja-JP" altLang="en-US" sz="3200" dirty="0" smtClean="0"/>
              <a:t>学習過程の分離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4077072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直接活動の前に必要な修得＝文字を使用した内容→学校</a:t>
            </a:r>
          </a:p>
          <a:p>
            <a:r>
              <a:rPr kumimoji="1" lang="ja-JP" altLang="en-US" sz="3200" dirty="0" smtClean="0"/>
              <a:t>大人の学校（大学）→予備門（文字文化　　　　　　　　　　の基礎）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近代以前の教育内容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各々の社会的地位が決める</a:t>
            </a:r>
          </a:p>
          <a:p>
            <a:pPr lvl="1"/>
            <a:r>
              <a:rPr lang="ja-JP" altLang="en-US" dirty="0"/>
              <a:t>官吏</a:t>
            </a:r>
            <a:r>
              <a:rPr lang="ja-JP" altLang="en-US" dirty="0" smtClean="0"/>
              <a:t>・僧侶　学校で文字文化と法律・教典</a:t>
            </a:r>
          </a:p>
          <a:p>
            <a:pPr lvl="1"/>
            <a:r>
              <a:rPr kumimoji="1" lang="ja-JP" altLang="en-US" dirty="0" smtClean="0"/>
              <a:t>農民・職人　仕事をしながら、仕事を学ぶ</a:t>
            </a:r>
          </a:p>
          <a:p>
            <a:pPr lvl="1"/>
            <a:r>
              <a:rPr lang="ja-JP" altLang="en-US" dirty="0" smtClean="0"/>
              <a:t>商業の発達にしたがって、文字学習拡大</a:t>
            </a:r>
          </a:p>
          <a:p>
            <a:pPr lvl="1"/>
            <a:r>
              <a:rPr kumimoji="1" lang="ja-JP" altLang="en-US" dirty="0"/>
              <a:t>行事</a:t>
            </a:r>
            <a:r>
              <a:rPr kumimoji="1" lang="ja-JP" altLang="en-US" dirty="0" smtClean="0"/>
              <a:t>・祭で習慣・習俗・規範を学習</a:t>
            </a:r>
          </a:p>
          <a:p>
            <a:r>
              <a:rPr lang="ja-JP" altLang="en-US" dirty="0" smtClean="0"/>
              <a:t>貴族等の自由人　自発的・創造的行為・学習</a:t>
            </a:r>
          </a:p>
          <a:p>
            <a:pPr lvl="1"/>
            <a:r>
              <a:rPr kumimoji="1" lang="ja-JP" altLang="en-US" dirty="0"/>
              <a:t>科学</a:t>
            </a:r>
            <a:r>
              <a:rPr kumimoji="1" lang="ja-JP" altLang="en-US" dirty="0" smtClean="0"/>
              <a:t>・哲学　ピタゴラス・プラトン</a:t>
            </a:r>
          </a:p>
          <a:p>
            <a:pPr lvl="1"/>
            <a:r>
              <a:rPr lang="ja-JP" altLang="en-US" dirty="0" smtClean="0"/>
              <a:t>芸術　ギリシャ劇・紫式部・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705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近代（近世）の教育１（武士）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2400" dirty="0" smtClean="0"/>
              <a:t>（西欧は市民革命以後を近代、日本では江戸時代を近世と呼ぶ。近代初期と近世は教育現象が比較的近い）</a:t>
            </a:r>
          </a:p>
          <a:p>
            <a:r>
              <a:rPr kumimoji="1" lang="ja-JP" altLang="en-US" dirty="0" smtClean="0"/>
              <a:t>藩校（狭義の藩校以外に、医学校・洋学校・兵学校・国学校・郷学校などが併設）</a:t>
            </a:r>
          </a:p>
          <a:p>
            <a:pPr lvl="1"/>
            <a:r>
              <a:rPr lang="ja-JP" altLang="en-US" dirty="0" smtClean="0"/>
              <a:t>狭義の藩校は藩士の義務教育機関</a:t>
            </a:r>
            <a:r>
              <a:rPr lang="ja-JP" altLang="en-US" dirty="0"/>
              <a:t>で</a:t>
            </a:r>
            <a:r>
              <a:rPr lang="ja-JP" altLang="en-US" dirty="0" smtClean="0"/>
              <a:t>、文（朱子学）武を学んだ。（素読・講義・会読・輪読・質問の形式）</a:t>
            </a:r>
          </a:p>
          <a:p>
            <a:pPr lvl="1"/>
            <a:r>
              <a:rPr lang="ja-JP" altLang="en-US" dirty="0" smtClean="0"/>
              <a:t>８５％の藩が設置、幕末に改革が進行</a:t>
            </a:r>
          </a:p>
          <a:p>
            <a:r>
              <a:rPr lang="ja-JP" altLang="en-US" dirty="0" smtClean="0"/>
              <a:t>西洋の大学（開放的）・中等学校（古典中心）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sz="2400" dirty="0" smtClean="0"/>
              <a:t>ｃｆ　ヘルマン・ヘッセ「車輪の下」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29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近代（近世）の教育２（庶民）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郷校（下級藩士・陪審・農民・町人のための藩が経営・援助する学校、開放的）</a:t>
            </a:r>
          </a:p>
          <a:p>
            <a:pPr lvl="1"/>
            <a:r>
              <a:rPr lang="ja-JP" altLang="en-US" dirty="0" smtClean="0"/>
              <a:t>論語等の朱子学が主な内容、往来物も</a:t>
            </a:r>
          </a:p>
          <a:p>
            <a:r>
              <a:rPr kumimoji="1" lang="ja-JP" altLang="en-US" dirty="0" smtClean="0"/>
              <a:t>寺子屋（寺社や武士の浪人が運営、対象は庶民、国際的に高い就学率と識字率）</a:t>
            </a:r>
          </a:p>
          <a:p>
            <a:pPr lvl="1"/>
            <a:r>
              <a:rPr lang="ja-JP" altLang="en-US" dirty="0" smtClean="0"/>
              <a:t>往来物が</a:t>
            </a:r>
            <a:r>
              <a:rPr lang="ja-JP" altLang="en-US" dirty="0"/>
              <a:t>主</a:t>
            </a:r>
            <a:r>
              <a:rPr lang="ja-JP" altLang="en-US" dirty="0" smtClean="0"/>
              <a:t>な教材</a:t>
            </a:r>
          </a:p>
          <a:p>
            <a:r>
              <a:rPr kumimoji="1" lang="ja-JP" altLang="en-US" dirty="0"/>
              <a:t>西洋　</a:t>
            </a:r>
            <a:r>
              <a:rPr kumimoji="1" lang="ja-JP" altLang="en-US" dirty="0" smtClean="0"/>
              <a:t>教会が設置する学校、産業革命以後は、個人が経営する学校（ｃｆ　小公女）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66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義務教育成立後の教育内容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国力増進が目的</a:t>
            </a:r>
          </a:p>
          <a:p>
            <a:pPr lvl="1"/>
            <a:r>
              <a:rPr lang="ja-JP" altLang="en-US" dirty="0"/>
              <a:t>徳育　</a:t>
            </a:r>
            <a:r>
              <a:rPr lang="ja-JP" altLang="en-US" dirty="0" smtClean="0"/>
              <a:t>教育勅語</a:t>
            </a:r>
          </a:p>
          <a:p>
            <a:pPr lvl="1"/>
            <a:r>
              <a:rPr kumimoji="1" lang="ja-JP" altLang="en-US" dirty="0"/>
              <a:t>教科　</a:t>
            </a:r>
            <a:r>
              <a:rPr kumimoji="1" lang="ja-JP" altLang="en-US" dirty="0" smtClean="0"/>
              <a:t>学問的領域の基礎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選抜制度の導入（能力で上級学校に）</a:t>
            </a:r>
          </a:p>
          <a:p>
            <a:r>
              <a:rPr lang="ja-JP" altLang="en-US" dirty="0" smtClean="0"/>
              <a:t>国民全員が学ぶことと伝統的な文化中心であることの矛盾→新教育運動</a:t>
            </a:r>
          </a:p>
          <a:p>
            <a:pPr lvl="1"/>
            <a:r>
              <a:rPr lang="ja-JP" altLang="en-US" dirty="0" smtClean="0"/>
              <a:t>実科的内容の導入と経験主義的方法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225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今最も重要な教育内容問題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身に</a:t>
            </a:r>
            <a:r>
              <a:rPr lang="ja-JP" altLang="en-US" dirty="0" smtClean="0"/>
              <a:t>つけるべき能力（学力）は何か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ポストモダン論・ＰＩＳＡの提起すること）</a:t>
            </a:r>
          </a:p>
          <a:p>
            <a:pPr lvl="1"/>
            <a:r>
              <a:rPr kumimoji="1" lang="ja-JP" altLang="en-US" dirty="0" smtClean="0"/>
              <a:t>実質陶冶 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形式陶冶</a:t>
            </a:r>
          </a:p>
          <a:p>
            <a:pPr lvl="1"/>
            <a:r>
              <a:rPr kumimoji="1" lang="en-US" altLang="ja-JP" dirty="0" smtClean="0"/>
              <a:t>Progressivism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essentialism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モダン </a:t>
            </a:r>
            <a:r>
              <a:rPr kumimoji="1" lang="en-US" altLang="ja-JP" dirty="0" smtClean="0"/>
              <a:t>vs</a:t>
            </a:r>
            <a:r>
              <a:rPr kumimoji="1" lang="ja-JP" altLang="en-US" dirty="0" smtClean="0"/>
              <a:t> ポストモダン</a:t>
            </a:r>
          </a:p>
          <a:p>
            <a:r>
              <a:rPr lang="ja-JP" altLang="en-US" dirty="0"/>
              <a:t>ポスト・</a:t>
            </a:r>
            <a:r>
              <a:rPr lang="ja-JP" altLang="en-US" dirty="0" smtClean="0"/>
              <a:t>モダン論的学力像</a:t>
            </a:r>
          </a:p>
          <a:p>
            <a:pPr lvl="1"/>
            <a:r>
              <a:rPr kumimoji="1" lang="ja-JP" altLang="en-US" dirty="0" smtClean="0"/>
              <a:t>課題発見</a:t>
            </a:r>
          </a:p>
          <a:p>
            <a:pPr lvl="1"/>
            <a:r>
              <a:rPr lang="ja-JP" altLang="en-US" dirty="0" smtClean="0"/>
              <a:t>転換能力</a:t>
            </a:r>
            <a:r>
              <a:rPr lang="en-US" altLang="ja-JP" dirty="0" smtClean="0"/>
              <a:t>(</a:t>
            </a:r>
            <a:r>
              <a:rPr lang="ja-JP" altLang="en-US" dirty="0" smtClean="0"/>
              <a:t>新領域への適応能力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創造性</a:t>
            </a:r>
          </a:p>
        </p:txBody>
      </p:sp>
    </p:spTree>
    <p:extLst>
      <p:ext uri="{BB962C8B-B14F-4D97-AF65-F5344CB8AC3E}">
        <p14:creationId xmlns:p14="http://schemas.microsoft.com/office/powerpoint/2010/main" val="44096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国家基準を浸透させるシステム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学習指導要領</a:t>
            </a:r>
          </a:p>
          <a:p>
            <a:r>
              <a:rPr lang="ja-JP" altLang="en-US" dirty="0" smtClean="0"/>
              <a:t>教科書検定</a:t>
            </a:r>
          </a:p>
          <a:p>
            <a:r>
              <a:rPr lang="ja-JP" altLang="en-US" dirty="0" smtClean="0"/>
              <a:t>視察</a:t>
            </a:r>
          </a:p>
          <a:p>
            <a:r>
              <a:rPr kumimoji="1" lang="ja-JP" altLang="en-US" dirty="0" smtClean="0"/>
              <a:t>全国学力テスト</a:t>
            </a:r>
          </a:p>
          <a:p>
            <a:r>
              <a:rPr lang="ja-JP" altLang="en-US" dirty="0" smtClean="0"/>
              <a:t>教師の</a:t>
            </a:r>
            <a:r>
              <a:rPr lang="ja-JP" altLang="en-US" dirty="0" smtClean="0"/>
              <a:t>研修</a:t>
            </a:r>
          </a:p>
          <a:p>
            <a:r>
              <a:rPr kumimoji="1" lang="ja-JP" altLang="en-US" dirty="0"/>
              <a:t>予備校</a:t>
            </a:r>
            <a:r>
              <a:rPr kumimoji="1" lang="ja-JP" altLang="en-US" dirty="0" smtClean="0"/>
              <a:t>・塾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本当に必要な学力なのか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高校までの学習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必要なのに</a:t>
            </a:r>
            <a:r>
              <a:rPr lang="ja-JP" altLang="en-US" dirty="0"/>
              <a:t>学んで</a:t>
            </a:r>
            <a:r>
              <a:rPr lang="ja-JP" altLang="en-US" dirty="0" smtClean="0"/>
              <a:t>いない学力は</a:t>
            </a:r>
          </a:p>
          <a:p>
            <a:r>
              <a:rPr kumimoji="1" lang="ja-JP" altLang="en-US" dirty="0" smtClean="0"/>
              <a:t>国際関係の中で考えるべきことは</a:t>
            </a:r>
          </a:p>
          <a:p>
            <a:pPr lvl="1"/>
            <a:r>
              <a:rPr lang="ja-JP" altLang="en-US" dirty="0"/>
              <a:t>ドイツとポーランド　コペルニクス・コシューシコ・ナチス</a:t>
            </a:r>
          </a:p>
          <a:p>
            <a:pPr lvl="1"/>
            <a:r>
              <a:rPr lang="ja-JP" altLang="en-US" dirty="0"/>
              <a:t>日本と韓国　古代国家の形成・秀吉の出兵・植民地化・従軍慰安婦</a:t>
            </a:r>
          </a:p>
          <a:p>
            <a:pPr lvl="1"/>
            <a:r>
              <a:rPr lang="ja-JP" altLang="en-US" dirty="0"/>
              <a:t>ＥＵの歴史</a:t>
            </a:r>
            <a:r>
              <a:rPr lang="ja-JP" altLang="en-US" dirty="0" smtClean="0"/>
              <a:t>教科書</a:t>
            </a:r>
            <a:endParaRPr kumimoji="1" lang="ja-JP" altLang="en-US" dirty="0" smtClean="0"/>
          </a:p>
          <a:p>
            <a:r>
              <a:rPr lang="ja-JP" altLang="en-US" dirty="0" smtClean="0"/>
              <a:t>共通に必要な</a:t>
            </a:r>
            <a:r>
              <a:rPr lang="ja-JP" altLang="en-US" dirty="0"/>
              <a:t>ことと</a:t>
            </a:r>
            <a:r>
              <a:rPr lang="ja-JP" altLang="en-US" dirty="0" smtClean="0"/>
              <a:t>、選択可なことは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803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444</Words>
  <Application>Microsoft Office PowerPoint</Application>
  <PresentationFormat>画面に合わせる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教育内容は誰が決めるか</vt:lpstr>
      <vt:lpstr>学校の発生</vt:lpstr>
      <vt:lpstr>近代以前の教育内容</vt:lpstr>
      <vt:lpstr>近代（近世）の教育１（武士）</vt:lpstr>
      <vt:lpstr>近代（近世）の教育２（庶民）</vt:lpstr>
      <vt:lpstr>義務教育成立後の教育内容</vt:lpstr>
      <vt:lpstr>今最も重要な教育内容問題</vt:lpstr>
      <vt:lpstr>国家基準を浸透させるシステム</vt:lpstr>
      <vt:lpstr>考えてみよう</vt:lpstr>
      <vt:lpstr>何を、何から学ぶのか</vt:lpstr>
      <vt:lpstr>ＰＩＳＡと学習指導要領改訂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教育内容は誰が決めるか</dc:title>
  <dc:creator>wakei</dc:creator>
  <cp:lastModifiedBy>Ohta Kazutosi</cp:lastModifiedBy>
  <cp:revision>39</cp:revision>
  <dcterms:created xsi:type="dcterms:W3CDTF">2012-10-23T08:13:54Z</dcterms:created>
  <dcterms:modified xsi:type="dcterms:W3CDTF">2014-10-22T08:50:15Z</dcterms:modified>
</cp:coreProperties>
</file>