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2014/9/24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2014/9/24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2014/9/24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2014/9/24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2014/9/24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2014/9/24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2014/9/24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2014/9/24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2014/9/24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2014/9/24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2014/9/24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17D94-248D-4910-BE6B-DB0BCA4E408B}" type="datetimeFigureOut">
              <a:rPr kumimoji="1" lang="ja-JP" altLang="en-US" smtClean="0"/>
              <a:pPr/>
              <a:t>2014/9/24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CC3F-1548-49A3-AB91-455EB49C6A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教育を受ける権利１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貧困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2" y="144462"/>
            <a:ext cx="8820025" cy="5530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権利を考える軸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日本国憲法は、すべての国民に「教育を</a:t>
            </a:r>
            <a:r>
              <a:rPr lang="ja-JP" altLang="en-US" dirty="0" smtClean="0"/>
              <a:t>受ける権利」を保障している。公的教育は、この権利を保障するための制度である。</a:t>
            </a:r>
            <a:endParaRPr kumimoji="1" lang="ja-JP" altLang="en-US" dirty="0" smtClean="0"/>
          </a:p>
          <a:p>
            <a:r>
              <a:rPr kumimoji="1" lang="ja-JP" altLang="en-US" dirty="0" smtClean="0"/>
              <a:t>侵害されたとき　権利意識が問われる</a:t>
            </a:r>
          </a:p>
          <a:p>
            <a:pPr lvl="1"/>
            <a:r>
              <a:rPr lang="ja-JP" altLang="en-US" dirty="0" smtClean="0"/>
              <a:t>Ｃｆ　病気になってはじめて「健康」を知る</a:t>
            </a:r>
            <a:endParaRPr kumimoji="1" lang="ja-JP" altLang="en-US" dirty="0" smtClean="0"/>
          </a:p>
          <a:p>
            <a:r>
              <a:rPr lang="ja-JP" altLang="en-US" dirty="0" smtClean="0"/>
              <a:t>何が教育を受ける権利を侵害するのか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教育条件の不備（学校・教師・教材等の不足）・貧困・親の不熱心さ・障害・病気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貧困は何故教育権を奪うか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教育に、お金がかかる（学校・塾・習い事）</a:t>
            </a:r>
          </a:p>
          <a:p>
            <a:pPr lvl="1"/>
            <a:r>
              <a:rPr lang="ja-JP" altLang="en-US" dirty="0" smtClean="0"/>
              <a:t>不平等を是正するには、私費負担を減らす</a:t>
            </a:r>
          </a:p>
          <a:p>
            <a:r>
              <a:rPr lang="ja-JP" altLang="en-US" dirty="0" smtClean="0"/>
              <a:t>家庭の教育的雰囲気（ｃｆ　テキストの調査）</a:t>
            </a:r>
          </a:p>
          <a:p>
            <a:r>
              <a:rPr kumimoji="1" lang="ja-JP" altLang="en-US" dirty="0" smtClean="0"/>
              <a:t>学習時間の確保（労働力と期待　今は稀）</a:t>
            </a:r>
          </a:p>
          <a:p>
            <a:r>
              <a:rPr lang="ja-JP" altLang="en-US" dirty="0" smtClean="0"/>
              <a:t>貧困は多くの場合再生産される</a:t>
            </a:r>
          </a:p>
          <a:p>
            <a:r>
              <a:rPr lang="ja-JP" altLang="en-US" dirty="0" smtClean="0"/>
              <a:t>Ｃｆ　マイケル・ヤング「メリトクラシーの興隆」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永山則夫と教育権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永山則夫の受けた教育　－　ほとんど無</a:t>
            </a:r>
          </a:p>
          <a:p>
            <a:pPr>
              <a:buNone/>
            </a:pPr>
            <a:r>
              <a:rPr lang="ja-JP" altLang="en-US" dirty="0" smtClean="0"/>
              <a:t>　　父は博打で生活費を入れず。幼いとき母に捨てられる（「捨て子ごっこ」）。小さな兄弟４人で冬の北海道で生活。小中学校はほぼ不登校。新聞配達。</a:t>
            </a:r>
          </a:p>
          <a:p>
            <a:r>
              <a:rPr lang="ja-JP" altLang="en-US" dirty="0" smtClean="0"/>
              <a:t>集団就職　援助は受けるが転職</a:t>
            </a:r>
          </a:p>
          <a:p>
            <a:r>
              <a:rPr lang="ja-JP" altLang="en-US" dirty="0" smtClean="0"/>
              <a:t>半年で４人を殺害（１９歳）　「裸の１９歳」（映画）</a:t>
            </a:r>
          </a:p>
          <a:p>
            <a:r>
              <a:rPr kumimoji="1" lang="ja-JP" altLang="en-US" dirty="0" smtClean="0"/>
              <a:t>死刑判決（東京高裁のみ無期）</a:t>
            </a:r>
          </a:p>
          <a:p>
            <a:r>
              <a:rPr lang="ja-JP" altLang="en-US" dirty="0" smtClean="0"/>
              <a:t>自伝的作品で作家（印税を被害者に。死後「永山子ども基金」設立）　刑務所で初めて「学習」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永山の死刑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永山の主張「自分が犯罪を犯したのは、教育を受けることができなかったからだ。国家が義務を果たさなかった。その国家が、その人を死刑にできるのか」（彼は死刑だけを否定している。</a:t>
            </a:r>
          </a:p>
          <a:p>
            <a:r>
              <a:rPr lang="ja-JP" altLang="en-US" dirty="0" smtClean="0"/>
              <a:t>「償い」とは何か。（応報的償いと補償としての償い、前提としての成長）　ｃｆ　「相棒」</a:t>
            </a:r>
          </a:p>
          <a:p>
            <a:r>
              <a:rPr kumimoji="1" lang="ja-JP" altLang="en-US" dirty="0" smtClean="0"/>
              <a:t>永山の最善の償いは</a:t>
            </a:r>
            <a:r>
              <a:rPr kumimoji="1" lang="ja-JP" altLang="en-US" dirty="0"/>
              <a:t>何だったのか</a:t>
            </a:r>
            <a:r>
              <a:rPr kumimoji="1" lang="ja-JP" altLang="en-US" dirty="0" smtClean="0"/>
              <a:t>。（死刑、印税による賠償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？）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犯罪者とその家族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犯罪者は教育権を保障されるべき</a:t>
            </a:r>
            <a:r>
              <a:rPr lang="ja-JP" altLang="en-US" dirty="0" smtClean="0"/>
              <a:t>か</a:t>
            </a:r>
          </a:p>
          <a:p>
            <a:pPr lvl="1"/>
            <a:r>
              <a:rPr kumimoji="1" lang="ja-JP" altLang="en-US" dirty="0" smtClean="0"/>
              <a:t>少年時代に重大犯罪を犯した人（ふたりの佐世保の少女、神戸の少年Ａ</a:t>
            </a:r>
          </a:p>
          <a:p>
            <a:r>
              <a:rPr lang="ja-JP" altLang="en-US" dirty="0" smtClean="0"/>
              <a:t>家族は（オウム事件教祖の子どもたち）</a:t>
            </a:r>
          </a:p>
          <a:p>
            <a:pPr lvl="1"/>
            <a:r>
              <a:rPr kumimoji="1" lang="ja-JP" altLang="en-US" dirty="0" smtClean="0"/>
              <a:t>小学校入学に対して、地域ぐるみの反対運動</a:t>
            </a:r>
          </a:p>
          <a:p>
            <a:pPr lvl="1"/>
            <a:r>
              <a:rPr lang="ja-JP" altLang="en-US" dirty="0" smtClean="0"/>
              <a:t>大学入試での合格取り消し</a:t>
            </a:r>
          </a:p>
          <a:p>
            <a:pPr lvl="1"/>
            <a:r>
              <a:rPr lang="ja-JP" altLang="en-US" dirty="0" smtClean="0"/>
              <a:t>私立中学入試での特待生合格の取り消し</a:t>
            </a:r>
          </a:p>
          <a:p>
            <a:r>
              <a:rPr kumimoji="1" lang="ja-JP" altLang="en-US" dirty="0" smtClean="0"/>
              <a:t>家族にも、犯罪の責任があるのか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エルシステマと犯罪者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２００７年刑務所にエルシステマを導入</a:t>
            </a:r>
          </a:p>
          <a:p>
            <a:pPr lvl="1"/>
            <a:r>
              <a:rPr lang="ja-JP" altLang="en-US" dirty="0" smtClean="0"/>
              <a:t>現在８の刑務所にオーケストラ・合唱がある</a:t>
            </a:r>
          </a:p>
          <a:p>
            <a:pPr lvl="1"/>
            <a:r>
              <a:rPr kumimoji="1" lang="ja-JP" altLang="en-US" dirty="0" smtClean="0"/>
              <a:t>指導</a:t>
            </a:r>
            <a:r>
              <a:rPr kumimoji="1" lang="ja-JP" altLang="en-US" dirty="0" smtClean="0"/>
              <a:t>・楽器の無償は同じ</a:t>
            </a:r>
          </a:p>
          <a:p>
            <a:pPr lvl="1"/>
            <a:r>
              <a:rPr lang="ja-JP" altLang="en-US" dirty="0" smtClean="0"/>
              <a:t>条件</a:t>
            </a:r>
            <a:r>
              <a:rPr lang="ja-JP" altLang="en-US" dirty="0" smtClean="0"/>
              <a:t>は</a:t>
            </a:r>
            <a:r>
              <a:rPr lang="ja-JP" altLang="en-US" dirty="0" smtClean="0"/>
              <a:t>、服装や礼儀を</a:t>
            </a:r>
            <a:r>
              <a:rPr lang="ja-JP" altLang="en-US" dirty="0" smtClean="0"/>
              <a:t>守る</a:t>
            </a:r>
            <a:r>
              <a:rPr lang="ja-JP" altLang="en-US" dirty="0" smtClean="0"/>
              <a:t>・暴力禁止</a:t>
            </a:r>
          </a:p>
          <a:p>
            <a:pPr lvl="1"/>
            <a:r>
              <a:rPr kumimoji="1" lang="ja-JP" altLang="en-US" dirty="0" smtClean="0"/>
              <a:t>音楽ホール</a:t>
            </a:r>
            <a:r>
              <a:rPr kumimoji="1" lang="ja-JP" altLang="en-US" dirty="0" smtClean="0"/>
              <a:t>で</a:t>
            </a:r>
            <a:r>
              <a:rPr kumimoji="1" lang="ja-JP" altLang="en-US" dirty="0" smtClean="0"/>
              <a:t>の演奏会も実施</a:t>
            </a:r>
          </a:p>
          <a:p>
            <a:r>
              <a:rPr lang="ja-JP" altLang="en-US" dirty="0" smtClean="0"/>
              <a:t>子どものエルシステマと同じ原理</a:t>
            </a:r>
          </a:p>
          <a:p>
            <a:r>
              <a:rPr kumimoji="1" lang="ja-JP" altLang="en-US" dirty="0" smtClean="0"/>
              <a:t>活動の</a:t>
            </a:r>
            <a:r>
              <a:rPr kumimoji="1" lang="ja-JP" altLang="en-US" dirty="0" smtClean="0"/>
              <a:t>喜び</a:t>
            </a:r>
            <a:r>
              <a:rPr kumimoji="1" lang="ja-JP" altLang="en-US" dirty="0" smtClean="0"/>
              <a:t>・チームワーク・責任感</a:t>
            </a:r>
          </a:p>
          <a:p>
            <a:pPr lvl="1"/>
            <a:r>
              <a:rPr kumimoji="1" lang="ja-JP" altLang="en-US" dirty="0" smtClean="0"/>
              <a:t>演奏での賞賛で自尊感情→再犯の低下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8783504" cy="4940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8783504" cy="4940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315</Words>
  <Application>Microsoft Office PowerPoint</Application>
  <PresentationFormat>画面に合わせる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教育を受ける権利１</vt:lpstr>
      <vt:lpstr>権利を考える軸</vt:lpstr>
      <vt:lpstr>貧困は何故教育権を奪うか</vt:lpstr>
      <vt:lpstr>永山則夫と教育権</vt:lpstr>
      <vt:lpstr>永山の死刑</vt:lpstr>
      <vt:lpstr>犯罪者とその家族</vt:lpstr>
      <vt:lpstr>エルシステマと犯罪者</vt:lpstr>
      <vt:lpstr>スライド 8</vt:lpstr>
      <vt:lpstr>スライド 9</vt:lpstr>
      <vt:lpstr>スライド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教育を受ける権利１</dc:title>
  <dc:creator>wakei</dc:creator>
  <cp:lastModifiedBy>wakei</cp:lastModifiedBy>
  <cp:revision>13</cp:revision>
  <dcterms:created xsi:type="dcterms:W3CDTF">2011-09-27T12:26:08Z</dcterms:created>
  <dcterms:modified xsi:type="dcterms:W3CDTF">2014-09-24T11:28:55Z</dcterms:modified>
</cp:coreProperties>
</file>