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84C8F-6424-4B3B-AA97-E6B3138A7BA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81030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9BF89-C511-4656-A1FA-B7BB065BDDB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63181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A9B86-735F-408A-B31D-3FD1D24AD6A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72337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5D460-D6E6-4401-940E-641F885F4AB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289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49858-5470-4E6B-BC02-128964D9D8C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2979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D536E-69DA-4C31-B0FA-DA36D65EDB0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31817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8678-A66E-4EC5-B37E-1CEC17BD22E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53657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FBDF2-BBB3-4C3C-8B3F-64B040EED23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98827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FF277-ABE6-4BC3-AB71-90BAE48C224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47467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030E-CA57-499A-BCF2-430824E5461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14334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5F52E-3077-4062-99CB-71B2318AC2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7227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814A48-05EE-49AB-B0CD-D86F9726515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現代学校教育論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第一回オリエンテーション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授業の進め方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テキストは事前に読んでおくこと　</a:t>
            </a:r>
            <a:r>
              <a:rPr lang="en-US" altLang="ja-JP" dirty="0" err="1" smtClean="0"/>
              <a:t>hp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にある。</a:t>
            </a:r>
          </a:p>
          <a:p>
            <a:pPr eaLnBrk="1" hangingPunct="1"/>
            <a:r>
              <a:rPr lang="ja-JP" altLang="en-US" dirty="0" smtClean="0"/>
              <a:t>当日は概念の検討を中心に説明・議論する</a:t>
            </a:r>
          </a:p>
          <a:p>
            <a:pPr eaLnBrk="1" hangingPunct="1"/>
            <a:r>
              <a:rPr lang="ja-JP" altLang="en-US" dirty="0" smtClean="0"/>
              <a:t>レポートの書き方に習熟するため、前回掲示板書き込みから選んでコメントしたい。</a:t>
            </a:r>
          </a:p>
          <a:p>
            <a:pPr eaLnBrk="1" hangingPunct="1"/>
            <a:r>
              <a:rPr lang="ja-JP" altLang="en-US" dirty="0" smtClean="0"/>
              <a:t>質問等も掲示板に書き込んでよい。掲示板および授業でできるだけコメントしたい。</a:t>
            </a:r>
          </a:p>
          <a:p>
            <a:pPr eaLnBrk="1" hangingPunct="1"/>
            <a:r>
              <a:rPr lang="ja-JP" altLang="en-US" dirty="0" smtClean="0"/>
              <a:t>能動的授業参加を望む。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成績評価の方法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毎回の掲示板の書き込みが基本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</a:t>
            </a:r>
            <a:r>
              <a:rPr lang="en-US" altLang="ja-JP" dirty="0" smtClean="0">
                <a:hlinkClick r:id="rId2"/>
              </a:rPr>
              <a:t>http://www.asahi-net.or.jp/~fl5k-oot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投稿者番号　</a:t>
            </a:r>
            <a:r>
              <a:rPr lang="en-US" altLang="ja-JP" dirty="0" smtClean="0"/>
              <a:t>md1</a:t>
            </a:r>
            <a:r>
              <a:rPr lang="ja-JP" altLang="en-US" dirty="0" smtClean="0"/>
              <a:t>３</a:t>
            </a:r>
            <a:r>
              <a:rPr lang="en-US" altLang="ja-JP" dirty="0" smtClean="0"/>
              <a:t>b21001  (</a:t>
            </a:r>
            <a:r>
              <a:rPr lang="ja-JP" altLang="en-US" dirty="0" smtClean="0"/>
              <a:t>例</a:t>
            </a:r>
            <a:r>
              <a:rPr lang="en-US" altLang="ja-JP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 smtClean="0"/>
              <a:t>          b2 </a:t>
            </a:r>
            <a:r>
              <a:rPr lang="ja-JP" altLang="en-US" dirty="0" smtClean="0"/>
              <a:t>は学年 次の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は学科</a:t>
            </a:r>
            <a:r>
              <a:rPr lang="en-US" altLang="ja-JP" dirty="0" smtClean="0"/>
              <a:t>(</a:t>
            </a:r>
            <a:r>
              <a:rPr lang="ja-JP" altLang="en-US" dirty="0" smtClean="0"/>
              <a:t>各自に</a:t>
            </a:r>
            <a:r>
              <a:rPr lang="en-US" altLang="ja-JP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dirty="0" smtClean="0"/>
              <a:t>       </a:t>
            </a:r>
            <a:r>
              <a:rPr lang="ja-JP" altLang="en-US" dirty="0" smtClean="0"/>
              <a:t>投稿パスワード </a:t>
            </a:r>
            <a:r>
              <a:rPr lang="en-US" altLang="ja-JP" dirty="0" smtClean="0"/>
              <a:t>Edu-630(</a:t>
            </a:r>
            <a:r>
              <a:rPr lang="ja-JP" altLang="en-US" dirty="0" smtClean="0"/>
              <a:t>半角英数 </a:t>
            </a:r>
            <a:r>
              <a:rPr lang="en-US" altLang="ja-JP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授業における発言　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発言</a:t>
            </a:r>
            <a:r>
              <a:rPr lang="en-US" altLang="ja-JP" dirty="0" smtClean="0"/>
              <a:t>twitter</a:t>
            </a:r>
            <a:r>
              <a:rPr lang="ja-JP" altLang="en-US" dirty="0" smtClean="0"/>
              <a:t>も可（ただし２回で１発言）</a:t>
            </a:r>
            <a:r>
              <a:rPr lang="en-US" altLang="ja-JP" dirty="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err="1" smtClean="0"/>
              <a:t>wakei_oot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</a:pPr>
            <a:endParaRPr lang="ja-JP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成績認定に関連して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春学期成績で感じたこと</a:t>
            </a:r>
          </a:p>
          <a:p>
            <a:pPr lvl="1" eaLnBrk="1" hangingPunct="1"/>
            <a:r>
              <a:rPr lang="ja-JP" altLang="en-US" smtClean="0"/>
              <a:t>番号ミスが激増（社会では脱落）</a:t>
            </a:r>
          </a:p>
          <a:p>
            <a:pPr lvl="1" eaLnBrk="1" hangingPunct="1"/>
            <a:r>
              <a:rPr lang="ja-JP" altLang="en-US" smtClean="0"/>
              <a:t>「出せば単位」という誤解</a:t>
            </a:r>
          </a:p>
          <a:p>
            <a:pPr lvl="1" eaLnBrk="1" hangingPunct="1"/>
            <a:r>
              <a:rPr lang="ja-JP" altLang="en-US" smtClean="0"/>
              <a:t>コピー＆ペースト（著作権侵害の違法行為）</a:t>
            </a:r>
          </a:p>
          <a:p>
            <a:pPr lvl="1" eaLnBrk="1" hangingPunct="1"/>
            <a:r>
              <a:rPr lang="ja-JP" altLang="en-US" smtClean="0"/>
              <a:t>ずるをすると困難を克服できない人になる</a:t>
            </a:r>
          </a:p>
          <a:p>
            <a:pPr eaLnBrk="1" hangingPunct="1"/>
            <a:r>
              <a:rPr lang="ja-JP" altLang="en-US" smtClean="0"/>
              <a:t>教師としての適性とは</a:t>
            </a:r>
          </a:p>
          <a:p>
            <a:pPr lvl="1" eaLnBrk="1" hangingPunct="1"/>
            <a:r>
              <a:rPr lang="ja-JP" altLang="en-US" smtClean="0"/>
              <a:t>卒業生のこと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何</a:t>
            </a:r>
            <a:r>
              <a:rPr lang="ja-JP" altLang="en-US" dirty="0" smtClean="0"/>
              <a:t>を</a:t>
            </a:r>
            <a:r>
              <a:rPr lang="ja-JP" altLang="en-US" dirty="0"/>
              <a:t>学ぶのか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構成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教育権</a:t>
            </a:r>
            <a:r>
              <a:rPr lang="ja-JP" altLang="en-US" dirty="0" smtClean="0"/>
              <a:t>の具体的存在形態から権利の意味を考察する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優れた教育実践を知る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教育意志</a:t>
            </a:r>
            <a:r>
              <a:rPr lang="ja-JP" altLang="en-US" dirty="0" smtClean="0"/>
              <a:t>の組織化のあり方を考察する</a:t>
            </a:r>
            <a:endParaRPr lang="en-US" altLang="ja-JP" dirty="0" smtClean="0"/>
          </a:p>
          <a:p>
            <a:r>
              <a:rPr kumimoji="1" lang="ja-JP" altLang="en-US" dirty="0" smtClean="0"/>
              <a:t>留意点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現実から出発して、あるべき姿を探る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３年の「教育行政学」で法制度とつなげる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1702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エルシステマから学ぶこと１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エルシステマとは</a:t>
            </a:r>
          </a:p>
          <a:p>
            <a:pPr lvl="1"/>
            <a:r>
              <a:rPr lang="ja-JP" altLang="en-US" dirty="0" smtClean="0"/>
              <a:t>ベネズエラで１９７５年から始まった青少年のオーケストラ運動</a:t>
            </a:r>
          </a:p>
          <a:p>
            <a:pPr lvl="1"/>
            <a:r>
              <a:rPr kumimoji="1" lang="ja-JP" altLang="en-US" dirty="0" smtClean="0"/>
              <a:t>１１名で始まったのが、今では３０万人、２００のオーケストラがある。累積３００万人ほど</a:t>
            </a:r>
          </a:p>
          <a:p>
            <a:pPr lvl="1"/>
            <a:r>
              <a:rPr lang="ja-JP" altLang="en-US" dirty="0" smtClean="0"/>
              <a:t>上級のオーケストラは国際的にも活躍、世界のトップクラスの音楽家も輩出している。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エルシステマから学ぶこと２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ベネズエラとはどういう国か</a:t>
            </a:r>
          </a:p>
          <a:p>
            <a:pPr lvl="1"/>
            <a:r>
              <a:rPr lang="ja-JP" altLang="en-US" dirty="0" smtClean="0"/>
              <a:t>石油で国家は豊かだが、貧富の差</a:t>
            </a:r>
          </a:p>
          <a:p>
            <a:pPr lvl="1"/>
            <a:r>
              <a:rPr kumimoji="1" lang="ja-JP" altLang="en-US" dirty="0" smtClean="0"/>
              <a:t>民主主義要求と独裁の併存（ポピュリズム）</a:t>
            </a:r>
          </a:p>
          <a:p>
            <a:pPr lvl="1"/>
            <a:r>
              <a:rPr lang="ja-JP" altLang="en-US" dirty="0" smtClean="0"/>
              <a:t>犯罪の横行（世界で最も危険な都市カラカス）いつでも犯罪に巻き込まれる可能性</a:t>
            </a:r>
          </a:p>
          <a:p>
            <a:r>
              <a:rPr kumimoji="1" lang="ja-JP" altLang="en-US" dirty="0" smtClean="0"/>
              <a:t>南米「従属論」の問題</a:t>
            </a:r>
          </a:p>
          <a:p>
            <a:pPr lvl="1"/>
            <a:r>
              <a:rPr lang="ja-JP" altLang="en-US" dirty="0" smtClean="0"/>
              <a:t>経済的、政治的、文化的に欧米先進国に従属してきた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エルシステマから学ぶこと３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自立への努力</a:t>
            </a:r>
          </a:p>
          <a:p>
            <a:pPr lvl="1"/>
            <a:r>
              <a:rPr lang="ja-JP" altLang="en-US" dirty="0" smtClean="0"/>
              <a:t>チャベス　政治的自立性へ（新自由主義的転覆へのどう対応するか）</a:t>
            </a:r>
          </a:p>
          <a:p>
            <a:pPr lvl="1"/>
            <a:r>
              <a:rPr lang="ja-JP" altLang="en-US" dirty="0" smtClean="0"/>
              <a:t>ブラジル（ＢＲＩＣＳ）　経済的・国際政治的</a:t>
            </a:r>
          </a:p>
          <a:p>
            <a:pPr lvl="1"/>
            <a:r>
              <a:rPr lang="ja-JP" altLang="en-US" dirty="0" smtClean="0"/>
              <a:t>エルシステマ　文化的自立</a:t>
            </a:r>
          </a:p>
          <a:p>
            <a:r>
              <a:rPr lang="ja-JP" altLang="en-US" dirty="0" smtClean="0"/>
              <a:t>社会的意味　エルシステマの費用は９割が国家予算（福祉・法務関連の予算）</a:t>
            </a:r>
          </a:p>
          <a:p>
            <a:pPr lvl="1"/>
            <a:r>
              <a:rPr lang="ja-JP" altLang="en-US" dirty="0" smtClean="0"/>
              <a:t>音楽を通して子どもを守る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エルシステマから学ぶこと４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高い目標</a:t>
            </a:r>
          </a:p>
          <a:p>
            <a:r>
              <a:rPr lang="ja-JP" altLang="en-US" dirty="0" smtClean="0"/>
              <a:t>最大限の</a:t>
            </a:r>
            <a:r>
              <a:rPr lang="ja-JP" altLang="en-US" dirty="0" smtClean="0"/>
              <a:t>練習</a:t>
            </a:r>
            <a:r>
              <a:rPr lang="ja-JP" altLang="en-US" dirty="0" smtClean="0"/>
              <a:t>・努力</a:t>
            </a:r>
          </a:p>
          <a:p>
            <a:r>
              <a:rPr kumimoji="1" lang="ja-JP" altLang="en-US" dirty="0" smtClean="0"/>
              <a:t>相互の教えあい</a:t>
            </a:r>
          </a:p>
          <a:p>
            <a:r>
              <a:rPr lang="ja-JP" altLang="en-US" smtClean="0"/>
              <a:t>将来の</a:t>
            </a:r>
            <a:r>
              <a:rPr lang="ja-JP" altLang="en-US" smtClean="0"/>
              <a:t>展望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291</Words>
  <Application>Microsoft Office PowerPoint</Application>
  <PresentationFormat>画面に合わせる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標準デザイン</vt:lpstr>
      <vt:lpstr>現代学校教育論</vt:lpstr>
      <vt:lpstr>授業の進め方</vt:lpstr>
      <vt:lpstr>成績評価の方法</vt:lpstr>
      <vt:lpstr>成績認定に関連して</vt:lpstr>
      <vt:lpstr>何を学ぶのか</vt:lpstr>
      <vt:lpstr>エルシステマから学ぶこと１</vt:lpstr>
      <vt:lpstr>エルシステマから学ぶこと２</vt:lpstr>
      <vt:lpstr>エルシステマから学ぶこと３</vt:lpstr>
      <vt:lpstr>エルシステマから学ぶこと４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教育学概論</dc:title>
  <dc:creator>wakei</dc:creator>
  <cp:lastModifiedBy>wakei</cp:lastModifiedBy>
  <cp:revision>24</cp:revision>
  <dcterms:created xsi:type="dcterms:W3CDTF">2007-09-18T05:04:16Z</dcterms:created>
  <dcterms:modified xsi:type="dcterms:W3CDTF">2014-09-17T12:55:42Z</dcterms:modified>
</cp:coreProperties>
</file>