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9" r:id="rId3"/>
    <p:sldId id="310" r:id="rId4"/>
    <p:sldId id="311" r:id="rId5"/>
    <p:sldId id="314" r:id="rId6"/>
    <p:sldId id="312" r:id="rId7"/>
    <p:sldId id="315" r:id="rId8"/>
    <p:sldId id="299" r:id="rId9"/>
    <p:sldId id="294" r:id="rId10"/>
    <p:sldId id="295" r:id="rId11"/>
    <p:sldId id="302" r:id="rId12"/>
    <p:sldId id="303" r:id="rId13"/>
    <p:sldId id="291" r:id="rId14"/>
    <p:sldId id="308" r:id="rId15"/>
    <p:sldId id="257" r:id="rId16"/>
    <p:sldId id="305" r:id="rId17"/>
    <p:sldId id="306" r:id="rId18"/>
    <p:sldId id="307" r:id="rId19"/>
    <p:sldId id="326" r:id="rId20"/>
    <p:sldId id="321" r:id="rId21"/>
    <p:sldId id="323" r:id="rId22"/>
    <p:sldId id="324" r:id="rId23"/>
    <p:sldId id="325" r:id="rId24"/>
    <p:sldId id="292" r:id="rId25"/>
    <p:sldId id="313" r:id="rId26"/>
    <p:sldId id="274" r:id="rId27"/>
    <p:sldId id="328" r:id="rId28"/>
    <p:sldId id="275" r:id="rId29"/>
    <p:sldId id="317" r:id="rId30"/>
    <p:sldId id="330" r:id="rId31"/>
    <p:sldId id="329" r:id="rId3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AEA402-89C6-4F61-8E8B-3A74FF82BA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71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07468-158C-4B6B-A239-B1465C2AC1B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2306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51599-468C-4AF8-8045-4B4EFD126CC7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132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555C2-AFEF-4B9E-98DF-3B93D552D0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0F60-23B3-4333-ABED-E40D70178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CA08-4271-4064-93DB-CFFD671CC2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1C7D4-BD6B-4803-B292-75114A43A9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1C8F-56B0-436C-937E-5504528597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2166C-C29D-4A35-A22B-E90AC5F35C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9A68D-CB32-4167-8029-B6ECBC780C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1D4D-64FF-464C-A317-873EFFF70E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5F127-6806-4DB8-819F-10565671BE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C3F8-2D10-4EDC-B7CD-470C4CBF6F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9D0A4-4A27-4B17-8F2C-DF4A39E848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11EEE5-FA11-44B9-A93A-10950966C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インターネットと国際社会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インターネットは社会をどう変えるか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77" y="548680"/>
            <a:ext cx="8566410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8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スノーデン事件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ＮＳＡで諜報活動をしていたスノーデンが、香港でその内容を一部暴露</a:t>
            </a:r>
          </a:p>
          <a:p>
            <a:r>
              <a:rPr lang="ja-JP" altLang="en-US" dirty="0"/>
              <a:t>その後亡命問題が長引いている。</a:t>
            </a:r>
          </a:p>
          <a:p>
            <a:r>
              <a:rPr kumimoji="1" lang="ja-JP" altLang="en-US" dirty="0"/>
              <a:t>アメリカ始め多くの国が、インターネットや電話等の通信傍受をしていること、アメリカの主要なインターネット関連会社が協力していることが明らかに。</a:t>
            </a:r>
          </a:p>
          <a:p>
            <a:r>
              <a:rPr lang="ja-JP" altLang="en-US" dirty="0"/>
              <a:t>最近東大のシンポジウムにモスクワから参加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643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6/60/Edward_Snowde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030" y="0"/>
            <a:ext cx="5691942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181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イスラム国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インターネットを通じて、国際的宣伝活動</a:t>
            </a:r>
          </a:p>
          <a:p>
            <a:pPr lvl="1"/>
            <a:r>
              <a:rPr kumimoji="1" lang="ja-JP" altLang="en-US" dirty="0"/>
              <a:t>戦闘場面→戦闘員と資金の募集</a:t>
            </a:r>
          </a:p>
          <a:p>
            <a:pPr lvl="1"/>
            <a:r>
              <a:rPr kumimoji="1" lang="ja-JP" altLang="en-US" dirty="0"/>
              <a:t>処刑→聖戦のアピール</a:t>
            </a:r>
          </a:p>
          <a:p>
            <a:pPr lvl="1"/>
            <a:r>
              <a:rPr lang="ja-JP" altLang="en-US" dirty="0"/>
              <a:t>テロの呼びかけ→世界各地で勝手連的テロ</a:t>
            </a:r>
            <a:endParaRPr kumimoji="1" lang="ja-JP" altLang="en-US" dirty="0"/>
          </a:p>
          <a:p>
            <a:r>
              <a:rPr lang="ja-JP" altLang="en-US" dirty="0"/>
              <a:t>通常メディアは、それらを報道することで、イスラム国の国際宣伝を助長</a:t>
            </a:r>
          </a:p>
          <a:p>
            <a:r>
              <a:rPr kumimoji="1" lang="ja-JP" altLang="en-US" dirty="0"/>
              <a:t>イスラム国中心都市にあるメディアセンターは近代的設備をもっている</a:t>
            </a:r>
          </a:p>
        </p:txBody>
      </p:sp>
    </p:spTree>
    <p:extLst>
      <p:ext uri="{BB962C8B-B14F-4D97-AF65-F5344CB8AC3E}">
        <p14:creationId xmlns:p14="http://schemas.microsoft.com/office/powerpoint/2010/main" val="667057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教育への影響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参加型遠隔授業</a:t>
            </a:r>
          </a:p>
          <a:p>
            <a:r>
              <a:rPr lang="ja-JP" altLang="en-US" dirty="0"/>
              <a:t>電子黒板・タベレット等の利用</a:t>
            </a:r>
          </a:p>
          <a:p>
            <a:r>
              <a:rPr kumimoji="1" lang="en-US" altLang="ja-JP" dirty="0"/>
              <a:t>MOOC</a:t>
            </a:r>
          </a:p>
          <a:p>
            <a:r>
              <a:rPr kumimoji="1" lang="ja-JP" altLang="en-US" dirty="0"/>
              <a:t>授業の中での応答システム</a:t>
            </a:r>
          </a:p>
          <a:p>
            <a:r>
              <a:rPr lang="ja-JP" altLang="en-US" dirty="0"/>
              <a:t>学校教育と家庭教育の接続</a:t>
            </a:r>
          </a:p>
          <a:p>
            <a:r>
              <a:rPr kumimoji="1" lang="ja-JP" altLang="en-US"/>
              <a:t>授業のアーカイブ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126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インターネットの歴史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ja-JP" altLang="en-US" dirty="0"/>
              <a:t>１　１９６９年国防総省のネットワークとして成立（ＡＲＰＡネット）　その後大学や研究機関を含む。外国にも拡大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dirty="0"/>
              <a:t>2</a:t>
            </a:r>
            <a:r>
              <a:rPr lang="ja-JP" altLang="en-US" dirty="0"/>
              <a:t>  １９８４年日本にＪＵＮＥＴ、１９８８年にＷＩＤＥプロジェクト　インターネットに参加</a:t>
            </a:r>
          </a:p>
          <a:p>
            <a:pPr marL="609600" indent="-609600" eaLnBrk="1" hangingPunct="1">
              <a:buFontTx/>
              <a:buAutoNum type="arabicPlain" startAt="3"/>
            </a:pPr>
            <a:r>
              <a:rPr lang="ja-JP" altLang="en-US" dirty="0"/>
              <a:t>１９９２年学術専用から一般商用利用</a:t>
            </a:r>
          </a:p>
          <a:p>
            <a:pPr marL="609600" indent="-609600" eaLnBrk="1" hangingPunct="1">
              <a:buFontTx/>
              <a:buAutoNum type="arabicPlain" startAt="3"/>
            </a:pPr>
            <a:r>
              <a:rPr lang="ja-JP" altLang="en-US" dirty="0"/>
              <a:t>ハイパーリンク、常時接続、検索サイト、</a:t>
            </a:r>
            <a:r>
              <a:rPr lang="en-US" altLang="ja-JP" dirty="0"/>
              <a:t>web2</a:t>
            </a:r>
            <a:r>
              <a:rPr lang="ja-JP" altLang="en-US" dirty="0" err="1"/>
              <a:t>、</a:t>
            </a:r>
            <a:r>
              <a:rPr lang="en-US" altLang="ja-JP" dirty="0"/>
              <a:t>SNS</a:t>
            </a:r>
            <a:r>
              <a:rPr lang="ja-JP" altLang="en-US" dirty="0" err="1"/>
              <a:t>、</a:t>
            </a:r>
            <a:r>
              <a:rPr lang="ja-JP" altLang="en-US" dirty="0"/>
              <a:t>映像等量質の発展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人工知能のあゆみ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1960</a:t>
            </a:r>
            <a:r>
              <a:rPr kumimoji="1" lang="ja-JP" altLang="en-US" dirty="0"/>
              <a:t>年代～</a:t>
            </a:r>
            <a:r>
              <a:rPr kumimoji="1" lang="en-US" altLang="ja-JP" dirty="0"/>
              <a:t>70</a:t>
            </a:r>
            <a:r>
              <a:rPr kumimoji="1" lang="ja-JP" altLang="en-US" dirty="0"/>
              <a:t>年代　探索・遂安・ニューラルネットワークなどの理論的研究が進む。コンピューターの能力不足で非現実的</a:t>
            </a:r>
          </a:p>
          <a:p>
            <a:r>
              <a:rPr lang="en-US" altLang="ja-JP" dirty="0"/>
              <a:t>1980</a:t>
            </a:r>
            <a:r>
              <a:rPr lang="ja-JP" altLang="en-US" dirty="0"/>
              <a:t>年代　エキスパートシステム。第五世代コンピュータ　挫折</a:t>
            </a:r>
          </a:p>
          <a:p>
            <a:r>
              <a:rPr kumimoji="1" lang="en-US" altLang="ja-JP" dirty="0"/>
              <a:t>90</a:t>
            </a:r>
            <a:r>
              <a:rPr kumimoji="1" lang="ja-JP" altLang="en-US" dirty="0"/>
              <a:t>年代後半以後第三の波</a:t>
            </a:r>
          </a:p>
          <a:p>
            <a:pPr lvl="1"/>
            <a:r>
              <a:rPr lang="ja-JP" altLang="en-US" dirty="0"/>
              <a:t>コンピューターの飛躍的向上・ビッグデータの蓄積・</a:t>
            </a:r>
            <a:r>
              <a:rPr lang="ja-JP" altLang="en-US" dirty="0" err="1"/>
              <a:t>さまさまな</a:t>
            </a:r>
            <a:r>
              <a:rPr lang="ja-JP" altLang="en-US" dirty="0"/>
              <a:t>理論の提起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150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人工知能を使っている例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車の自動運転</a:t>
            </a:r>
          </a:p>
          <a:p>
            <a:r>
              <a:rPr lang="ja-JP" altLang="en-US" dirty="0"/>
              <a:t>対人ロボット（介護、レジ、受付、掃除</a:t>
            </a:r>
          </a:p>
          <a:p>
            <a:r>
              <a:rPr kumimoji="1" lang="ja-JP" altLang="en-US" dirty="0"/>
              <a:t>音声認識</a:t>
            </a:r>
            <a:r>
              <a:rPr kumimoji="1" lang="en-US" altLang="ja-JP" dirty="0"/>
              <a:t>(SIRI)</a:t>
            </a:r>
            <a:r>
              <a:rPr kumimoji="1" lang="ja-JP" altLang="en-US" dirty="0"/>
              <a:t>・翻訳・文字認識</a:t>
            </a:r>
            <a:r>
              <a:rPr kumimoji="1" lang="en-US" altLang="ja-JP" dirty="0"/>
              <a:t>OCR</a:t>
            </a:r>
          </a:p>
          <a:p>
            <a:r>
              <a:rPr kumimoji="1" lang="ja-JP" altLang="en-US" dirty="0"/>
              <a:t>広告・検索</a:t>
            </a:r>
            <a:endParaRPr kumimoji="1" lang="en-US" altLang="ja-JP" dirty="0"/>
          </a:p>
          <a:p>
            <a:r>
              <a:rPr kumimoji="1" lang="ja-JP" altLang="en-US" dirty="0"/>
              <a:t>ゲーム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チェス、将棋、囲碁</a:t>
            </a:r>
            <a:r>
              <a:rPr kumimoji="1" lang="en-US" altLang="ja-JP" dirty="0"/>
              <a:t>)</a:t>
            </a:r>
            <a:r>
              <a:rPr lang="ja-JP" altLang="en-US" dirty="0"/>
              <a:t>・クイズ</a:t>
            </a:r>
            <a:r>
              <a:rPr lang="en-US" altLang="ja-JP" dirty="0"/>
              <a:t>(Watson)</a:t>
            </a:r>
            <a:endParaRPr lang="ja-JP" altLang="en-US" dirty="0"/>
          </a:p>
          <a:p>
            <a:r>
              <a:rPr lang="ja-JP" altLang="en-US" dirty="0"/>
              <a:t>記事の執筆・</a:t>
            </a:r>
            <a:r>
              <a:rPr lang="en-US" altLang="ja-JP" dirty="0"/>
              <a:t>(</a:t>
            </a:r>
            <a:r>
              <a:rPr lang="ja-JP" altLang="en-US" dirty="0"/>
              <a:t>小説・作曲</a:t>
            </a:r>
            <a:r>
              <a:rPr lang="en-US" altLang="ja-JP" dirty="0"/>
              <a:t>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8569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コンピューターが困難だったこと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パターン認識</a:t>
            </a:r>
          </a:p>
          <a:p>
            <a:pPr lvl="1"/>
            <a:r>
              <a:rPr kumimoji="1" lang="ja-JP" altLang="en-US" dirty="0"/>
              <a:t>画像が**だと認識する。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コンピューターにとっては単なる色のついた点の集合</a:t>
            </a:r>
            <a:r>
              <a:rPr kumimoji="1" lang="en-US" altLang="ja-JP" dirty="0"/>
              <a:t>)</a:t>
            </a:r>
            <a:r>
              <a:rPr kumimoji="1" lang="ja-JP" altLang="en-US" dirty="0"/>
              <a:t>文字も同様</a:t>
            </a:r>
          </a:p>
          <a:p>
            <a:pPr lvl="1"/>
            <a:r>
              <a:rPr lang="ja-JP" altLang="en-US" dirty="0"/>
              <a:t>音を言語的な音声と認識する。</a:t>
            </a:r>
            <a:r>
              <a:rPr lang="en-US" altLang="ja-JP" dirty="0"/>
              <a:t>(</a:t>
            </a:r>
            <a:r>
              <a:rPr lang="ja-JP" altLang="en-US" dirty="0"/>
              <a:t>単なる波</a:t>
            </a:r>
            <a:r>
              <a:rPr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推論</a:t>
            </a:r>
          </a:p>
          <a:p>
            <a:pPr lvl="1"/>
            <a:r>
              <a:rPr kumimoji="1" lang="ja-JP" altLang="en-US" dirty="0"/>
              <a:t>意味を理解する</a:t>
            </a:r>
            <a:r>
              <a:rPr kumimoji="1" lang="en-US" altLang="ja-JP" dirty="0"/>
              <a:t>(</a:t>
            </a:r>
            <a:r>
              <a:rPr kumimoji="1" lang="ja-JP" altLang="en-US" dirty="0"/>
              <a:t>画像や声、文章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判断して行動</a:t>
            </a:r>
          </a:p>
          <a:p>
            <a:pPr lvl="1"/>
            <a:r>
              <a:rPr kumimoji="1" lang="ja-JP" altLang="en-US" dirty="0"/>
              <a:t>自動運転で止まる、曲がる。</a:t>
            </a:r>
          </a:p>
          <a:p>
            <a:pPr lvl="1"/>
            <a:r>
              <a:rPr kumimoji="1" lang="en-US" altLang="ja-JP" dirty="0"/>
              <a:t>Output</a:t>
            </a:r>
            <a:r>
              <a:rPr kumimoji="1" lang="ja-JP" altLang="en-US" dirty="0"/>
              <a:t>をだす。</a:t>
            </a:r>
            <a:r>
              <a:rPr kumimoji="1" lang="en-US" altLang="ja-JP" dirty="0"/>
              <a:t>(</a:t>
            </a:r>
            <a:r>
              <a:rPr kumimoji="1" lang="ja-JP" altLang="en-US" dirty="0" err="1"/>
              <a:t>かな</a:t>
            </a:r>
            <a:r>
              <a:rPr kumimoji="1" lang="ja-JP" altLang="en-US" dirty="0"/>
              <a:t>漢字変換、翻訳、答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159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BCC54-12CD-4608-B950-A7CB7799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インターネットのハードウェア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A6DE7F-DBBA-4555-9FFF-DA8BC9758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848" y="1600200"/>
            <a:ext cx="8229600" cy="4525963"/>
          </a:xfrm>
        </p:spPr>
        <p:txBody>
          <a:bodyPr/>
          <a:lstStyle/>
          <a:p>
            <a:r>
              <a:rPr kumimoji="1" lang="ja-JP" altLang="en-US" dirty="0"/>
              <a:t>回線</a:t>
            </a:r>
            <a:r>
              <a:rPr kumimoji="1" lang="en-US" altLang="ja-JP" dirty="0"/>
              <a:t>(</a:t>
            </a:r>
            <a:r>
              <a:rPr kumimoji="1" lang="ja-JP" altLang="en-US" dirty="0"/>
              <a:t>電話回線→光回線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安定、設備が必要</a:t>
            </a:r>
            <a:r>
              <a:rPr kumimoji="1" lang="en-US" altLang="ja-JP" dirty="0"/>
              <a:t>(</a:t>
            </a:r>
            <a:r>
              <a:rPr kumimoji="1" lang="ja-JP" altLang="en-US" dirty="0"/>
              <a:t>途上国では困難</a:t>
            </a:r>
            <a:r>
              <a:rPr kumimoji="1" lang="en-US" altLang="ja-JP" dirty="0"/>
              <a:t>)</a:t>
            </a:r>
            <a:r>
              <a:rPr kumimoji="1" lang="ja-JP" altLang="en-US" dirty="0"/>
              <a:t> </a:t>
            </a:r>
            <a:r>
              <a:rPr kumimoji="1" lang="en-US" altLang="ja-JP" dirty="0" err="1"/>
              <a:t>wifi</a:t>
            </a:r>
            <a:endParaRPr kumimoji="1" lang="ja-JP" altLang="en-US" dirty="0"/>
          </a:p>
          <a:p>
            <a:r>
              <a:rPr kumimoji="1" lang="ja-JP" altLang="en-US" dirty="0"/>
              <a:t>基地局経由</a:t>
            </a:r>
            <a:r>
              <a:rPr kumimoji="1" lang="en-US" altLang="ja-JP" dirty="0"/>
              <a:t>(</a:t>
            </a:r>
            <a:r>
              <a:rPr kumimoji="1" lang="ja-JP" altLang="en-US" dirty="0"/>
              <a:t>無線の電話→</a:t>
            </a:r>
            <a:r>
              <a:rPr kumimoji="1" lang="en-US" altLang="ja-JP" dirty="0" err="1"/>
              <a:t>3G</a:t>
            </a:r>
            <a:r>
              <a:rPr kumimoji="1" lang="ja-JP" altLang="en-US" dirty="0"/>
              <a:t>→</a:t>
            </a:r>
            <a:r>
              <a:rPr kumimoji="1" lang="en-US" altLang="ja-JP" dirty="0" err="1"/>
              <a:t>4G</a:t>
            </a:r>
            <a:r>
              <a:rPr kumimoji="1" lang="ja-JP" altLang="en-US" dirty="0"/>
              <a:t>→</a:t>
            </a:r>
            <a:r>
              <a:rPr kumimoji="1" lang="en-US" altLang="ja-JP" dirty="0" err="1"/>
              <a:t>5G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最初の無線電話のインターネット利用を実現したのは日本の</a:t>
            </a:r>
            <a:r>
              <a:rPr kumimoji="1" lang="en-US" altLang="ja-JP" dirty="0"/>
              <a:t>NTT</a:t>
            </a:r>
          </a:p>
          <a:p>
            <a:pPr lvl="1"/>
            <a:r>
              <a:rPr kumimoji="1" lang="en-US" altLang="ja-JP" dirty="0" err="1"/>
              <a:t>5G</a:t>
            </a:r>
            <a:r>
              <a:rPr kumimoji="1" lang="ja-JP" altLang="en-US" dirty="0"/>
              <a:t>で激しい米中対立</a:t>
            </a:r>
          </a:p>
          <a:p>
            <a:r>
              <a:rPr kumimoji="1" lang="ja-JP" altLang="en-US" dirty="0"/>
              <a:t>衛星通信経由</a:t>
            </a:r>
          </a:p>
          <a:p>
            <a:pPr lvl="1"/>
            <a:r>
              <a:rPr kumimoji="1" lang="ja-JP" altLang="en-US" dirty="0"/>
              <a:t>実用化すれば世界中でのアクセスが容易に</a:t>
            </a:r>
          </a:p>
          <a:p>
            <a:pPr lvl="1"/>
            <a:r>
              <a:rPr kumimoji="1" lang="ja-JP" altLang="en-US" dirty="0"/>
              <a:t>実用的段階ではない。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速度と費用</a:t>
            </a:r>
            <a:r>
              <a:rPr kumimoji="1" lang="en-US" altLang="ja-JP" dirty="0"/>
              <a:t>)</a:t>
            </a:r>
            <a:r>
              <a:rPr kumimoji="1" lang="ja-JP" altLang="en-US" dirty="0"/>
              <a:t> アマゾン</a:t>
            </a:r>
          </a:p>
        </p:txBody>
      </p:sp>
    </p:spTree>
    <p:extLst>
      <p:ext uri="{BB962C8B-B14F-4D97-AF65-F5344CB8AC3E}">
        <p14:creationId xmlns:p14="http://schemas.microsoft.com/office/powerpoint/2010/main" val="68065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インターネットは新産業革命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人間社会の構造を変化させる</a:t>
            </a:r>
          </a:p>
          <a:p>
            <a:r>
              <a:rPr lang="ja-JP" altLang="en-US" dirty="0"/>
              <a:t>ふたつの要素</a:t>
            </a:r>
            <a:r>
              <a:rPr lang="en-US" altLang="ja-JP" dirty="0"/>
              <a:t>:</a:t>
            </a:r>
            <a:r>
              <a:rPr lang="ja-JP" altLang="en-US" dirty="0"/>
              <a:t>言語とエネルギー</a:t>
            </a:r>
          </a:p>
          <a:p>
            <a:pPr lvl="1"/>
            <a:r>
              <a:rPr kumimoji="1" lang="ja-JP" altLang="en-US" dirty="0"/>
              <a:t>言語 文字の創造→印刷術の発明→デジタル技術</a:t>
            </a:r>
            <a:r>
              <a:rPr kumimoji="1" lang="en-US" altLang="ja-JP" dirty="0"/>
              <a:t>(</a:t>
            </a:r>
            <a:r>
              <a:rPr kumimoji="1" lang="ja-JP" altLang="en-US" dirty="0"/>
              <a:t>→インターネット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エネルギー  火の使用→動力の発明</a:t>
            </a:r>
            <a:r>
              <a:rPr lang="en-US" altLang="ja-JP" dirty="0"/>
              <a:t>(</a:t>
            </a:r>
            <a:r>
              <a:rPr lang="ja-JP" altLang="en-US" dirty="0"/>
              <a:t>石炭→電気</a:t>
            </a:r>
            <a:r>
              <a:rPr lang="en-US" altLang="ja-JP" dirty="0"/>
              <a:t>)</a:t>
            </a:r>
            <a:r>
              <a:rPr lang="ja-JP" altLang="en-US" dirty="0"/>
              <a:t>→デジタル技術</a:t>
            </a:r>
            <a:r>
              <a:rPr lang="en-US" altLang="ja-JP" dirty="0"/>
              <a:t>(</a:t>
            </a:r>
            <a:r>
              <a:rPr lang="ja-JP" altLang="en-US" dirty="0"/>
              <a:t>動力の転換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インターネットは言語とエネルギー革命の総合的革命をもたらす→</a:t>
            </a:r>
            <a:r>
              <a:rPr kumimoji="1" lang="en-US" altLang="ja-JP" dirty="0"/>
              <a:t>AI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0643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, 地図, 挿絵 が含まれている画像&#10;&#10;自動的に生成された説明">
            <a:extLst>
              <a:ext uri="{FF2B5EF4-FFF2-40B4-BE49-F238E27FC236}">
                <a16:creationId xmlns:a16="http://schemas.microsoft.com/office/drawing/2014/main" id="{76733E63-94A1-4EEE-BBA2-40601F15B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23" y="836712"/>
            <a:ext cx="7357801" cy="538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30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多い, ストリート, 駐車場, 駐車 が含まれている画像&#10;&#10;自動的に生成された説明">
            <a:extLst>
              <a:ext uri="{FF2B5EF4-FFF2-40B4-BE49-F238E27FC236}">
                <a16:creationId xmlns:a16="http://schemas.microsoft.com/office/drawing/2014/main" id="{908E3D20-A383-4EB1-BA84-3C571EA3D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338262"/>
            <a:ext cx="47625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35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1DD55434-BDDE-45F6-B0B1-A352E0A61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" y="679308"/>
            <a:ext cx="6934556" cy="549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19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C818B21D-7050-4978-B7DC-967B79322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28" y="669783"/>
            <a:ext cx="6680543" cy="551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22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</a:t>
            </a:r>
            <a:r>
              <a:rPr lang="ja-JP" altLang="en-US" dirty="0"/>
              <a:t>社会の特質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オープン性</a:t>
            </a:r>
            <a:r>
              <a:rPr lang="ja-JP" altLang="en-US" dirty="0"/>
              <a:t>（ウィキリークス・ウィキペディア・フリーソフト）</a:t>
            </a:r>
          </a:p>
          <a:p>
            <a:r>
              <a:rPr lang="ja-JP" altLang="en-US" dirty="0"/>
              <a:t>共同性（ </a:t>
            </a:r>
            <a:r>
              <a:rPr lang="en-US" altLang="ja-JP" dirty="0" err="1"/>
              <a:t>linux</a:t>
            </a:r>
            <a:r>
              <a:rPr lang="en-US" altLang="ja-JP" dirty="0"/>
              <a:t> </a:t>
            </a:r>
            <a:r>
              <a:rPr lang="en-US" altLang="ja-JP" dirty="0" err="1"/>
              <a:t>openoffice</a:t>
            </a:r>
            <a:r>
              <a:rPr lang="en-US" altLang="ja-JP" dirty="0"/>
              <a:t> </a:t>
            </a:r>
            <a:r>
              <a:rPr lang="ja-JP" altLang="en-US" dirty="0"/>
              <a:t>その他多くの</a:t>
            </a:r>
            <a:r>
              <a:rPr lang="en-US" altLang="ja-JP" dirty="0"/>
              <a:t>open source soft)</a:t>
            </a:r>
            <a:endParaRPr lang="ja-JP" altLang="en-US" dirty="0"/>
          </a:p>
          <a:p>
            <a:r>
              <a:rPr kumimoji="1" lang="ja-JP" altLang="en-US" dirty="0"/>
              <a:t>自由</a:t>
            </a:r>
            <a:r>
              <a:rPr kumimoji="1" lang="en-US" altLang="ja-JP" dirty="0"/>
              <a:t>(</a:t>
            </a:r>
            <a:r>
              <a:rPr kumimoji="1" lang="ja-JP" altLang="en-US" dirty="0"/>
              <a:t>誰でも表現可能</a:t>
            </a:r>
            <a:r>
              <a:rPr kumimoji="1" lang="en-US" altLang="ja-JP" dirty="0"/>
              <a:t>)</a:t>
            </a:r>
            <a:r>
              <a:rPr kumimoji="1" lang="ja-JP" altLang="en-US" dirty="0"/>
              <a:t>→既存メディアの変質</a:t>
            </a:r>
          </a:p>
          <a:p>
            <a:r>
              <a:rPr lang="ja-JP" altLang="en-US" dirty="0"/>
              <a:t>アナログ技術をデジタル技術に統合</a:t>
            </a:r>
            <a:r>
              <a:rPr lang="en-US" altLang="ja-JP" dirty="0"/>
              <a:t>(</a:t>
            </a:r>
            <a:r>
              <a:rPr lang="ja-JP" altLang="en-US" dirty="0"/>
              <a:t>音、文字、映像、力と運動等の</a:t>
            </a:r>
            <a:r>
              <a:rPr lang="en-US" altLang="ja-JP" dirty="0"/>
              <a:t>input</a:t>
            </a:r>
            <a:r>
              <a:rPr lang="ja-JP" altLang="en-US" dirty="0"/>
              <a:t>と</a:t>
            </a:r>
            <a:r>
              <a:rPr lang="en-US" altLang="ja-JP" dirty="0"/>
              <a:t>output</a:t>
            </a:r>
            <a:r>
              <a:rPr lang="ja-JP" altLang="en-US" dirty="0"/>
              <a:t>を多様な組み合わせで変換。サポート機具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0026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インターネットと既存メディア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情報メディアはインターネットを軸に統合</a:t>
            </a:r>
          </a:p>
          <a:p>
            <a:r>
              <a:rPr lang="ja-JP" altLang="en-US" dirty="0"/>
              <a:t>形態も変化</a:t>
            </a:r>
          </a:p>
          <a:p>
            <a:pPr lvl="1"/>
            <a:r>
              <a:rPr lang="ja-JP" altLang="en-US" dirty="0"/>
              <a:t>電子書籍・</a:t>
            </a:r>
            <a:r>
              <a:rPr lang="en-US" altLang="ja-JP" dirty="0" err="1"/>
              <a:t>youtube</a:t>
            </a:r>
            <a:r>
              <a:rPr lang="ja-JP" altLang="en-US" dirty="0"/>
              <a:t>・にこにこ動画・ブログ</a:t>
            </a:r>
          </a:p>
          <a:p>
            <a:r>
              <a:rPr lang="ja-JP" altLang="en-US" dirty="0"/>
              <a:t>発信者   エリート独占から誰でも可能に</a:t>
            </a:r>
          </a:p>
          <a:p>
            <a:r>
              <a:rPr lang="ja-JP" altLang="en-US" dirty="0"/>
              <a:t>流通経路の変化  商品・教育・行政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0937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インターネットが変えたもの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dirty="0"/>
              <a:t>表現主体の爆発的増加</a:t>
            </a:r>
            <a:r>
              <a:rPr lang="en-US" altLang="ja-JP" dirty="0"/>
              <a:t>(</a:t>
            </a:r>
            <a:r>
              <a:rPr lang="ja-JP" altLang="en-US" dirty="0"/>
              <a:t>知的エリートから一般市民へ</a:t>
            </a:r>
            <a:r>
              <a:rPr lang="en-US" altLang="ja-JP" dirty="0"/>
              <a:t>)  </a:t>
            </a:r>
            <a:r>
              <a:rPr lang="ja-JP" altLang="en-US" dirty="0"/>
              <a:t>表現の自由の現実化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/>
              <a:t>「知」のあり方の変化 「個」と「集団」の力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n-US" altLang="ja-JP" dirty="0"/>
              <a:t>Linux </a:t>
            </a:r>
            <a:r>
              <a:rPr lang="ja-JP" altLang="en-US" dirty="0"/>
              <a:t>と </a:t>
            </a:r>
            <a:r>
              <a:rPr lang="en-US" altLang="ja-JP" dirty="0"/>
              <a:t>Wikipedia  OpenOffice</a:t>
            </a:r>
            <a:endParaRPr lang="ja-JP" altLang="en-US" dirty="0"/>
          </a:p>
          <a:p>
            <a:pPr marL="1009650" lvl="1" indent="-609600" eaLnBrk="1" hangingPunct="1">
              <a:buFontTx/>
              <a:buAutoNum type="arabicPeriod"/>
            </a:pPr>
            <a:r>
              <a:rPr lang="ja-JP" altLang="en-US" dirty="0"/>
              <a:t>ツイッター、ブログ、フェイスブック</a:t>
            </a:r>
            <a:endParaRPr lang="en-US" altLang="ja-JP" dirty="0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/>
              <a:t>情報の国家・大資本の独占からの解放と違う支配</a:t>
            </a:r>
            <a:r>
              <a:rPr lang="en-US" altLang="ja-JP" dirty="0"/>
              <a:t>(GAFA)</a:t>
            </a:r>
            <a:endParaRPr lang="ja-JP" altLang="en-US" dirty="0"/>
          </a:p>
          <a:p>
            <a:pPr marL="0" indent="0" eaLnBrk="1" hangingPunct="1">
              <a:buNone/>
            </a:pPr>
            <a:r>
              <a:rPr lang="en-US" altLang="ja-JP" dirty="0"/>
              <a:t>4.</a:t>
            </a:r>
            <a:r>
              <a:rPr lang="ja-JP" altLang="en-US" dirty="0"/>
              <a:t> 消費スタイルの激変</a:t>
            </a:r>
            <a:r>
              <a:rPr lang="en-US" altLang="ja-JP" dirty="0"/>
              <a:t>(</a:t>
            </a:r>
            <a:r>
              <a:rPr lang="ja-JP" altLang="en-US" dirty="0"/>
              <a:t>広告と通販</a:t>
            </a:r>
            <a:r>
              <a:rPr lang="en-US" altLang="ja-JP" dirty="0"/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CA53B6-AF67-4392-9966-5E24C15C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インターネットによる鑑賞の変化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556EA4-06DF-4E42-9100-3802F8A3B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テレビ中継 ライブが原則・チャンネル数制限</a:t>
            </a:r>
          </a:p>
          <a:p>
            <a:r>
              <a:rPr kumimoji="1" lang="ja-JP" altLang="en-US" dirty="0"/>
              <a:t>インターネット ライブ</a:t>
            </a:r>
            <a:r>
              <a:rPr kumimoji="1" lang="en-US" altLang="ja-JP" dirty="0"/>
              <a:t>+</a:t>
            </a:r>
            <a:r>
              <a:rPr kumimoji="1" lang="ja-JP" altLang="en-US" dirty="0"/>
              <a:t>録画</a:t>
            </a:r>
            <a:r>
              <a:rPr kumimoji="1" lang="en-US" altLang="ja-JP" dirty="0"/>
              <a:t>(VOD)</a:t>
            </a:r>
            <a:r>
              <a:rPr kumimoji="1" lang="ja-JP" altLang="en-US" dirty="0"/>
              <a:t>、チャンネル制限なし</a:t>
            </a:r>
          </a:p>
          <a:p>
            <a:r>
              <a:rPr kumimoji="1" lang="en-US" altLang="ja-JP" dirty="0" err="1"/>
              <a:t>DAZN</a:t>
            </a:r>
            <a:r>
              <a:rPr kumimoji="1" lang="ja-JP" altLang="en-US" dirty="0"/>
              <a:t> </a:t>
            </a:r>
            <a:r>
              <a:rPr kumimoji="1" lang="en-US" altLang="ja-JP" dirty="0"/>
              <a:t>(</a:t>
            </a:r>
            <a:r>
              <a:rPr kumimoji="1" lang="ja-JP" altLang="en-US" dirty="0"/>
              <a:t>スポーツ</a:t>
            </a:r>
            <a:r>
              <a:rPr kumimoji="1" lang="en-US" altLang="ja-JP" dirty="0"/>
              <a:t>)</a:t>
            </a:r>
          </a:p>
          <a:p>
            <a:r>
              <a:rPr kumimoji="1" lang="en-US" altLang="ja-JP" dirty="0"/>
              <a:t>Netflix (</a:t>
            </a:r>
            <a:r>
              <a:rPr kumimoji="1" lang="ja-JP" altLang="en-US" dirty="0"/>
              <a:t>ドラマ・映画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音楽配信は多数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031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インターネットの影？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/>
              <a:t>人格権侵害の深刻化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/>
              <a:t>個人の名誉・プライバシー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/>
              <a:t>著作権侵害の深刻化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/>
              <a:t>学術専用のときはコピーフリーだった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/>
              <a:t>商用利用で著作権問題の発生（</a:t>
            </a:r>
            <a:r>
              <a:rPr lang="en-US" altLang="ja-JP" dirty="0" err="1"/>
              <a:t>Winny</a:t>
            </a:r>
            <a:r>
              <a:rPr lang="ja-JP" altLang="en-US" dirty="0"/>
              <a:t>事件</a:t>
            </a:r>
            <a:r>
              <a:rPr lang="en-US" altLang="ja-JP" dirty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/>
              <a:t>個人間の争いの増大（コミュニケーションの特質　顔の見えないやりとり）　事実か？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/>
              <a:t>個人情報の侵害の危険（セキュリティの必要）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ECB389-20FB-4431-90E4-FBA27C24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プライバシーと防犯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667301-72AF-4652-8C13-209CB219A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中国社会 ほぼ完全な</a:t>
            </a:r>
            <a:r>
              <a:rPr kumimoji="1" lang="en-US" altLang="ja-JP" dirty="0"/>
              <a:t>1984</a:t>
            </a:r>
            <a:r>
              <a:rPr kumimoji="1" lang="ja-JP" altLang="en-US" dirty="0"/>
              <a:t>年社会</a:t>
            </a:r>
          </a:p>
          <a:p>
            <a:pPr lvl="1"/>
            <a:r>
              <a:rPr kumimoji="1" lang="ja-JP" altLang="en-US" dirty="0"/>
              <a:t>路上で軽犯罪→数分で警察が捕縛</a:t>
            </a:r>
          </a:p>
          <a:p>
            <a:pPr lvl="1"/>
            <a:r>
              <a:rPr kumimoji="1" lang="ja-JP" altLang="en-US" dirty="0"/>
              <a:t>先進国も</a:t>
            </a:r>
            <a:r>
              <a:rPr kumimoji="1" lang="en-US" altLang="ja-JP" dirty="0"/>
              <a:t>20</a:t>
            </a:r>
            <a:r>
              <a:rPr kumimoji="1" lang="ja-JP" altLang="en-US" dirty="0"/>
              <a:t>年後そうなる</a:t>
            </a:r>
            <a:r>
              <a:rPr kumimoji="1" lang="en-US" altLang="ja-JP" dirty="0"/>
              <a:t>(</a:t>
            </a:r>
            <a:r>
              <a:rPr kumimoji="1" lang="ja-JP" altLang="en-US" dirty="0"/>
              <a:t>中国は早いだけ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日本でも犯人逮捕は、防犯カメラが威力</a:t>
            </a:r>
          </a:p>
          <a:p>
            <a:r>
              <a:rPr kumimoji="1" lang="ja-JP" altLang="en-US" dirty="0"/>
              <a:t>家庭内のカメラの普及→私生活も監視</a:t>
            </a:r>
            <a:r>
              <a:rPr kumimoji="1" lang="en-US" altLang="ja-JP" dirty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716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最初の社会革命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火の使用</a:t>
            </a:r>
          </a:p>
          <a:p>
            <a:pPr lvl="1"/>
            <a:r>
              <a:rPr kumimoji="1" lang="ja-JP" altLang="en-US" dirty="0"/>
              <a:t>食料・食材の拡大・</a:t>
            </a:r>
            <a:r>
              <a:rPr lang="ja-JP" altLang="en-US" dirty="0"/>
              <a:t>動物や敵からの防衛・</a:t>
            </a:r>
            <a:r>
              <a:rPr kumimoji="1" lang="ja-JP" altLang="en-US" dirty="0"/>
              <a:t>道具の拡大</a:t>
            </a:r>
          </a:p>
          <a:p>
            <a:pPr lvl="1"/>
            <a:r>
              <a:rPr lang="ja-JP" altLang="en-US" dirty="0"/>
              <a:t>財産・</a:t>
            </a:r>
            <a:r>
              <a:rPr kumimoji="1" lang="ja-JP" altLang="en-US" dirty="0"/>
              <a:t>ムラ→国家</a:t>
            </a:r>
          </a:p>
          <a:p>
            <a:r>
              <a:rPr lang="ja-JP" altLang="en-US" dirty="0"/>
              <a:t>文字の使用</a:t>
            </a:r>
          </a:p>
          <a:p>
            <a:pPr lvl="1"/>
            <a:r>
              <a:rPr kumimoji="1" lang="ja-JP" altLang="en-US" dirty="0"/>
              <a:t>財産の管理・法の制定・宗教的権威</a:t>
            </a:r>
          </a:p>
          <a:p>
            <a:pPr lvl="1"/>
            <a:r>
              <a:rPr lang="ja-JP" altLang="en-US" dirty="0"/>
              <a:t>→国家組織の発展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1618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4E043F-01D3-4C5F-B831-833B881F2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AI</a:t>
            </a:r>
            <a:r>
              <a:rPr kumimoji="1" lang="ja-JP" altLang="en-US" dirty="0"/>
              <a:t>が職業の多くを駆逐する</a:t>
            </a:r>
            <a:r>
              <a:rPr kumimoji="1" lang="en-US" altLang="ja-JP" dirty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BB4566-CB3D-4CC0-AB8A-1096D174D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今ある職業の半分以上は消えるという説</a:t>
            </a:r>
          </a:p>
          <a:p>
            <a:r>
              <a:rPr lang="ja-JP" altLang="en-US" dirty="0"/>
              <a:t>人と人の関係を扱う職業は安泰</a:t>
            </a:r>
            <a:r>
              <a:rPr lang="en-US" altLang="ja-JP" dirty="0"/>
              <a:t>?</a:t>
            </a:r>
            <a:endParaRPr lang="ja-JP" altLang="en-US" dirty="0"/>
          </a:p>
          <a:p>
            <a:r>
              <a:rPr kumimoji="1" lang="ja-JP" altLang="en-US" dirty="0"/>
              <a:t>ロボット相談・ロボット教師</a:t>
            </a:r>
          </a:p>
          <a:p>
            <a:r>
              <a:rPr lang="ja-JP" altLang="en-US" dirty="0"/>
              <a:t>アメリカメジャーリーグがロボット審判導入</a:t>
            </a:r>
            <a:r>
              <a:rPr lang="en-US" altLang="ja-JP" dirty="0"/>
              <a:t>2022</a:t>
            </a:r>
            <a:r>
              <a:rPr lang="ja-JP" altLang="en-US" dirty="0"/>
              <a:t>年までに</a:t>
            </a:r>
            <a:r>
              <a:rPr lang="en-US" altLang="ja-JP" dirty="0"/>
              <a:t>(</a:t>
            </a:r>
            <a:r>
              <a:rPr lang="ja-JP" altLang="en-US" dirty="0"/>
              <a:t>独立リーグで既に導入、審判の援助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dirty="0"/>
              <a:t>富士通 体操競技の判定システム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3139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E306D-96C7-48AD-8D3B-AC61897B4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どうすればいいのか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B07DE9-03E5-40F1-B508-45B3F0583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変化に対応できる能力を身につける。</a:t>
            </a:r>
          </a:p>
          <a:p>
            <a:r>
              <a:rPr lang="ja-JP" altLang="en-US" dirty="0"/>
              <a:t>個人の情報処理・判断能力が問題となる。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14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産業革命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印刷術の発明</a:t>
            </a:r>
          </a:p>
          <a:p>
            <a:r>
              <a:rPr lang="ja-JP" altLang="en-US" dirty="0"/>
              <a:t>宗教改革・思想活動の拡大・新聞雑誌</a:t>
            </a:r>
          </a:p>
          <a:p>
            <a:r>
              <a:rPr kumimoji="1" lang="ja-JP" altLang="en-US" dirty="0"/>
              <a:t>→市民革命・労働運動</a:t>
            </a:r>
          </a:p>
          <a:p>
            <a:r>
              <a:rPr lang="ja-JP" altLang="en-US" dirty="0"/>
              <a:t>動力の発明</a:t>
            </a:r>
          </a:p>
          <a:p>
            <a:pPr lvl="1"/>
            <a:r>
              <a:rPr kumimoji="1" lang="ja-JP" altLang="en-US" dirty="0"/>
              <a:t>工場生産の拡大・交通手段の変革</a:t>
            </a:r>
          </a:p>
          <a:p>
            <a:pPr lvl="1"/>
            <a:r>
              <a:rPr lang="ja-JP" altLang="en-US" dirty="0"/>
              <a:t>→産業革命・世界貿易圏と植民地の成立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35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第二次産業革命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動力革命</a:t>
            </a:r>
          </a:p>
          <a:p>
            <a:pPr lvl="1"/>
            <a:r>
              <a:rPr lang="ja-JP" altLang="en-US" dirty="0"/>
              <a:t>電力の使用</a:t>
            </a:r>
          </a:p>
          <a:p>
            <a:pPr lvl="1"/>
            <a:r>
              <a:rPr kumimoji="1" lang="ja-JP" altLang="en-US" dirty="0"/>
              <a:t>オートメーションによる大量生産</a:t>
            </a:r>
          </a:p>
          <a:p>
            <a:r>
              <a:rPr lang="ja-JP" altLang="en-US" dirty="0"/>
              <a:t>電信電話・ラジオ・大部数の新聞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661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第三次産業革命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動力革命 </a:t>
            </a:r>
          </a:p>
          <a:p>
            <a:pPr lvl="1"/>
            <a:r>
              <a:rPr kumimoji="1" lang="ja-JP" altLang="en-US" dirty="0"/>
              <a:t>電力とその飛躍的拡大・原子力</a:t>
            </a:r>
          </a:p>
          <a:p>
            <a:pPr lvl="1"/>
            <a:r>
              <a:rPr lang="ja-JP" altLang="en-US" dirty="0"/>
              <a:t>航空機・人工衛星</a:t>
            </a:r>
            <a:endParaRPr kumimoji="1" lang="ja-JP" altLang="en-US" dirty="0"/>
          </a:p>
          <a:p>
            <a:r>
              <a:rPr kumimoji="1" lang="ja-JP" altLang="en-US" dirty="0"/>
              <a:t>デジタル技術の発明</a:t>
            </a:r>
          </a:p>
          <a:p>
            <a:pPr lvl="1"/>
            <a:r>
              <a:rPr lang="ja-JP" altLang="en-US" dirty="0"/>
              <a:t>コンピューター・印刷の革命・データ処理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155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第四次産業革命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人工知能と統合的産業革命</a:t>
            </a:r>
          </a:p>
          <a:p>
            <a:r>
              <a:rPr lang="ja-JP" altLang="en-US" dirty="0"/>
              <a:t>ロボット・エネルギー形態の相互変換</a:t>
            </a:r>
          </a:p>
          <a:p>
            <a:r>
              <a:rPr lang="ja-JP" altLang="en-US" dirty="0"/>
              <a:t>インターネットの浸透</a:t>
            </a:r>
          </a:p>
        </p:txBody>
      </p:sp>
    </p:spTree>
    <p:extLst>
      <p:ext uri="{BB962C8B-B14F-4D97-AF65-F5344CB8AC3E}">
        <p14:creationId xmlns:p14="http://schemas.microsoft.com/office/powerpoint/2010/main" val="1695815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国際社会への顕著な影響例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ジャスミン革命</a:t>
            </a:r>
            <a:r>
              <a:rPr kumimoji="1" lang="en-US" altLang="ja-JP" dirty="0"/>
              <a:t>(</a:t>
            </a:r>
            <a:r>
              <a:rPr kumimoji="1" lang="ja-JP" altLang="en-US" dirty="0"/>
              <a:t>アラブの春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 オバマの大統領当選</a:t>
            </a:r>
            <a:endParaRPr kumimoji="1" lang="ja-JP" altLang="en-US" dirty="0"/>
          </a:p>
          <a:p>
            <a:r>
              <a:rPr lang="ja-JP" altLang="en-US" dirty="0"/>
              <a:t>情報戦争 パナマ文書・ウィキリークス・</a:t>
            </a:r>
          </a:p>
          <a:p>
            <a:r>
              <a:rPr kumimoji="1" lang="ja-JP" altLang="en-US" dirty="0"/>
              <a:t>科学研究・スポーツ観戦・音楽鑑賞</a:t>
            </a:r>
          </a:p>
          <a:p>
            <a:r>
              <a:rPr lang="ja-JP" altLang="en-US" dirty="0"/>
              <a:t>教育</a:t>
            </a:r>
          </a:p>
          <a:p>
            <a:r>
              <a:rPr kumimoji="1" lang="ja-JP" altLang="en-US" dirty="0"/>
              <a:t>メディアの統合化・情報形態の変化</a:t>
            </a:r>
          </a:p>
          <a:p>
            <a:r>
              <a:rPr kumimoji="1" lang="ja-JP" altLang="en-US" dirty="0"/>
              <a:t>家庭生活  </a:t>
            </a:r>
          </a:p>
        </p:txBody>
      </p:sp>
    </p:spTree>
    <p:extLst>
      <p:ext uri="{BB962C8B-B14F-4D97-AF65-F5344CB8AC3E}">
        <p14:creationId xmlns:p14="http://schemas.microsoft.com/office/powerpoint/2010/main" val="306301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ジャスミン革命</a:t>
            </a:r>
            <a:r>
              <a:rPr kumimoji="1" lang="en-US" altLang="ja-JP" dirty="0"/>
              <a:t>(</a:t>
            </a:r>
            <a:r>
              <a:rPr kumimoji="1" lang="ja-JP" altLang="en-US" dirty="0"/>
              <a:t>チュニジア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1987</a:t>
            </a:r>
            <a:r>
              <a:rPr kumimoji="1" lang="ja-JP" altLang="en-US" dirty="0"/>
              <a:t>年クーデタでベン</a:t>
            </a:r>
            <a:r>
              <a:rPr kumimoji="1" lang="en-US" altLang="ja-JP" dirty="0"/>
              <a:t>=</a:t>
            </a:r>
            <a:r>
              <a:rPr kumimoji="1" lang="ja-JP" altLang="en-US" dirty="0"/>
              <a:t>アリー政権</a:t>
            </a:r>
          </a:p>
          <a:p>
            <a:r>
              <a:rPr lang="en-US" altLang="ja-JP" dirty="0"/>
              <a:t>2010.11.7</a:t>
            </a:r>
            <a:r>
              <a:rPr lang="ja-JP" altLang="en-US" dirty="0"/>
              <a:t> ラップシンガーが政権批判の曲</a:t>
            </a:r>
          </a:p>
          <a:p>
            <a:r>
              <a:rPr kumimoji="1" lang="ja-JP" altLang="en-US" dirty="0"/>
              <a:t> </a:t>
            </a:r>
            <a:r>
              <a:rPr kumimoji="1" lang="en-US" altLang="ja-JP" dirty="0"/>
              <a:t>12.17</a:t>
            </a:r>
            <a:r>
              <a:rPr kumimoji="1" lang="ja-JP" altLang="en-US" dirty="0"/>
              <a:t> 青年モハメッド・ブウアジジ焼身自殺</a:t>
            </a:r>
          </a:p>
          <a:p>
            <a:r>
              <a:rPr lang="en-US" altLang="ja-JP" dirty="0"/>
              <a:t>2011.1</a:t>
            </a:r>
            <a:r>
              <a:rPr lang="ja-JP" altLang="en-US" dirty="0"/>
              <a:t> 各地で暴動・デモ拡大</a:t>
            </a:r>
            <a:r>
              <a:rPr lang="en-US" altLang="ja-JP" dirty="0"/>
              <a:t>(</a:t>
            </a:r>
            <a:r>
              <a:rPr lang="ja-JP" altLang="en-US" dirty="0"/>
              <a:t>このとき、ツウィッター、フェイスブックが活用された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その後、弾圧→暴動の拡大→軍に鎮圧</a:t>
            </a:r>
            <a:r>
              <a:rPr kumimoji="1" lang="en-US" altLang="ja-JP" dirty="0"/>
              <a:t>(</a:t>
            </a:r>
            <a:r>
              <a:rPr kumimoji="1" lang="ja-JP" altLang="en-US" dirty="0"/>
              <a:t>参加者の殺害</a:t>
            </a:r>
            <a:r>
              <a:rPr kumimoji="1" lang="en-US" altLang="ja-JP" dirty="0"/>
              <a:t>)</a:t>
            </a:r>
            <a:r>
              <a:rPr kumimoji="1" lang="ja-JP" altLang="en-US" dirty="0"/>
              <a:t>命令→軍の拒否→大統領選挙不出馬表明→政権崩壊亡命</a:t>
            </a:r>
            <a:r>
              <a:rPr kumimoji="1" lang="en-US" altLang="ja-JP" dirty="0"/>
              <a:t>(1.14)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954636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1289</Words>
  <Application>Microsoft Office PowerPoint</Application>
  <PresentationFormat>画面に合わせる (4:3)</PresentationFormat>
  <Paragraphs>154</Paragraphs>
  <Slides>31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3" baseType="lpstr">
      <vt:lpstr>Arial</vt:lpstr>
      <vt:lpstr>標準デザイン</vt:lpstr>
      <vt:lpstr>インターネットと国際社会</vt:lpstr>
      <vt:lpstr>インターネットは新産業革命</vt:lpstr>
      <vt:lpstr>最初の社会革命</vt:lpstr>
      <vt:lpstr>産業革命</vt:lpstr>
      <vt:lpstr>第二次産業革命</vt:lpstr>
      <vt:lpstr>第三次産業革命</vt:lpstr>
      <vt:lpstr>第四次産業革命</vt:lpstr>
      <vt:lpstr>国際社会への顕著な影響例</vt:lpstr>
      <vt:lpstr>ジャスミン革命(チュニジア)</vt:lpstr>
      <vt:lpstr>PowerPoint プレゼンテーション</vt:lpstr>
      <vt:lpstr>スノーデン事件</vt:lpstr>
      <vt:lpstr>PowerPoint プレゼンテーション</vt:lpstr>
      <vt:lpstr>イスラム国</vt:lpstr>
      <vt:lpstr>教育への影響</vt:lpstr>
      <vt:lpstr>インターネットの歴史</vt:lpstr>
      <vt:lpstr>人工知能のあゆみ</vt:lpstr>
      <vt:lpstr>人工知能を使っている例</vt:lpstr>
      <vt:lpstr>コンピューターが困難だったこと</vt:lpstr>
      <vt:lpstr>インターネットのハードウェア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インターネット社会の特質</vt:lpstr>
      <vt:lpstr>インターネットと既存メディア</vt:lpstr>
      <vt:lpstr>インターネットが変えたもの</vt:lpstr>
      <vt:lpstr>インターネットによる鑑賞の変化</vt:lpstr>
      <vt:lpstr>インターネットの影？</vt:lpstr>
      <vt:lpstr>プライバシーと防犯</vt:lpstr>
      <vt:lpstr>AIが職業の多くを駆逐する?</vt:lpstr>
      <vt:lpstr>どうすればいいのか</vt:lpstr>
    </vt:vector>
  </TitlesOfParts>
  <Company>ＢＵＮＫＹＯ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インターネットと国際社会</dc:title>
  <dc:creator>Owner</dc:creator>
  <cp:lastModifiedBy>wakei ota</cp:lastModifiedBy>
  <cp:revision>70</cp:revision>
  <dcterms:created xsi:type="dcterms:W3CDTF">2006-07-02T01:48:15Z</dcterms:created>
  <dcterms:modified xsi:type="dcterms:W3CDTF">2020-01-18T13:54:25Z</dcterms:modified>
</cp:coreProperties>
</file>