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9" r:id="rId6"/>
    <p:sldId id="258" r:id="rId7"/>
    <p:sldId id="260" r:id="rId8"/>
    <p:sldId id="261" r:id="rId9"/>
    <p:sldId id="262" r:id="rId10"/>
    <p:sldId id="263" r:id="rId11"/>
    <p:sldId id="279" r:id="rId12"/>
    <p:sldId id="272" r:id="rId13"/>
    <p:sldId id="273" r:id="rId14"/>
    <p:sldId id="277" r:id="rId15"/>
    <p:sldId id="274" r:id="rId16"/>
    <p:sldId id="278" r:id="rId17"/>
    <p:sldId id="275" r:id="rId18"/>
    <p:sldId id="264" r:id="rId19"/>
    <p:sldId id="266" r:id="rId20"/>
    <p:sldId id="267" r:id="rId21"/>
    <p:sldId id="265" r:id="rId22"/>
    <p:sldId id="271" r:id="rId23"/>
    <p:sldId id="276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5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20240-CAAC-449E-8107-B99EC77D4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13E8A5-D34E-4310-8820-1C193D47B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6E6DBD-8C7C-43BB-AB7C-56CA9D86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FA34E3-8CA5-4166-9852-CFFDD00C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0392FA-0A54-45D6-A77D-9B33D7C9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3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DAF93-7F39-4917-BCF2-BF83D27A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5E87C52-75B7-4FB0-BE57-30597025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7A35E9-1CE5-4F68-9260-7756F62E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37F986-2926-415A-86DA-AF139A42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B1EF25-CDEC-467D-9A92-0936939B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34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F7FABD-F15E-4353-9590-9959725A1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E9C8F5-C6D3-4B7F-96A3-1DCD8EDF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A2DBED-56E4-4584-B647-21A27C0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9EDA33-7466-49D2-A116-78E56527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8E5E86-DB96-48F8-A7A7-B1388EC7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72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5136B-09F1-4CBB-9B00-0445E3DB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120629-1312-4FBA-B6E6-ED3F8CB82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1DD4AC-AE97-4173-BCD8-8B9D54A4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D0554A-B91E-40D3-AD13-F321E622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D078B4-5599-4FC7-BFC6-B39324DE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24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9B1D35-1282-43A5-A8B2-65C8A39E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A51015-CAB9-46B8-AA76-C1861EA53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86674F-D9E1-450D-8FF0-8DCA3958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B2317D-859E-45DE-94D6-90D450EB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937801-36F6-413F-8511-3595D471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09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3CA30-87D1-42CC-BDEC-7DEFA366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2EBE4E-2FC5-4244-9CA5-FB99ABCF3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4C910D-219E-40BF-9EB0-287CE0ECD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03B4A0-A410-420A-A6DE-1B771F58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C025E3-CA5B-4064-AA58-30084A0A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ABB7BB-A2AF-4CF6-9A78-78F9B8CF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9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CB474-5126-4BE3-AA10-A433BCE2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F3B451-7B03-45BD-8FBC-9CDFB2532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9052C6-1AD8-477C-9DC6-A09911534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32CB40B-1F9C-461A-BCC1-57809BFD6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270E6A1-A309-4452-AB92-3841634D4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B7CED0-BAE0-4817-A080-BAC0B96D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8C57364-DC4E-46A8-885D-9EBB2153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16D188-C72C-4DCD-9BA1-FCE5F7E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07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7A5C7-761D-4A57-A288-990A4A9B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4D06DA-0FFF-4F04-B251-0472832B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337AAE-1026-4AD1-9F40-EEA0E69B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7C01CF-D469-44B8-B1FE-A12EEED5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31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88ED0A-DCC7-4D68-9651-4C4AF8F4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BFF54E-808F-4539-ACBA-D06B6E5D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16EB2-F27C-4E45-B1EE-712FF2C2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7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C2C31F-6C01-4DC0-A913-2CBA2E7B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8028A9-3583-4702-AB41-EFFBDF7F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8DDF67-CC57-4B1B-BBEB-53EEDFF9E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991A1-A01A-4B8E-B9A1-60ECCE0F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A0DCFD-B48D-4ADE-8397-B58CF452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1B4A01-7FFE-4E5F-A2A0-71C77CA5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0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09D304-49FB-4C90-8E89-4D87C635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B89A98-FFFB-4831-9CBE-409A4E978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25A762-E9FE-45B4-80E4-DE7971A8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A9EBE-F427-4468-B2EB-C1FEDC54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97C17C-FEE0-40BF-B9D5-260581CC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69B421-24D7-4876-9783-E8CC9B1E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0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2B2303-BD32-4781-B4E6-5239E62C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37AA0-3024-43BD-A2F7-49805273B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82E9A9-25DA-4CC4-97C9-A8E341C0A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E698-D274-4157-893A-42CEDB34B163}" type="datetimeFigureOut">
              <a:rPr kumimoji="1" lang="ja-JP" altLang="en-US" smtClean="0"/>
              <a:t>2019/12/21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616A26-D264-4EDE-9E43-B7E2DAF1A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C8C521-E570-40D3-92FF-E8384653A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2C591-CB7A-4147-A622-8D3985FF4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34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ToH9t8G2c" TargetMode="External"/><Relationship Id="rId2" Type="http://schemas.openxmlformats.org/officeDocument/2006/relationships/hyperlink" Target="https://www.youtube.com/watch?v=BZ0lcZKFQ5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9WgFkhv62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5169DD-C59C-4BC5-BC06-7EE7890CC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 音楽の国際化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19ED0B-3C25-4A00-B78D-72BAF2011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なぜクラシック音楽だけが国際化したのか</a:t>
            </a:r>
          </a:p>
        </p:txBody>
      </p:sp>
    </p:spTree>
    <p:extLst>
      <p:ext uri="{BB962C8B-B14F-4D97-AF65-F5344CB8AC3E}">
        <p14:creationId xmlns:p14="http://schemas.microsoft.com/office/powerpoint/2010/main" val="72756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4AFC28-AACA-4C34-B75B-A80687AD9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21" y="651164"/>
            <a:ext cx="12612138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CF0C10-1987-4442-9A72-A64CF085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五線譜のもたらした影響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A15026-2B58-47A0-B5DE-2E07F71C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声・楽器にかかわらず、正確に音楽を記録することが可能に</a:t>
            </a:r>
          </a:p>
          <a:p>
            <a:r>
              <a:rPr kumimoji="1" lang="ja-JP" altLang="en-US" dirty="0"/>
              <a:t>作曲と演奏が分離し、複雑な曲の創作が可能に</a:t>
            </a:r>
          </a:p>
          <a:p>
            <a:r>
              <a:rPr kumimoji="1" lang="ja-JP" altLang="en-US" dirty="0"/>
              <a:t>多くの楽器、合唱を含めた演奏が可能に</a:t>
            </a:r>
          </a:p>
          <a:p>
            <a:r>
              <a:rPr kumimoji="1" lang="ja-JP" altLang="en-US" dirty="0"/>
              <a:t>楽譜を入手することで、時代、場所を超えて、演奏が可能に</a:t>
            </a:r>
          </a:p>
          <a:p>
            <a:r>
              <a:rPr kumimoji="1" lang="ja-JP" altLang="en-US" dirty="0"/>
              <a:t>民間伝承の音楽を採譜し、それを元に作曲された曲が多数</a:t>
            </a:r>
          </a:p>
        </p:txBody>
      </p:sp>
    </p:spTree>
    <p:extLst>
      <p:ext uri="{BB962C8B-B14F-4D97-AF65-F5344CB8AC3E}">
        <p14:creationId xmlns:p14="http://schemas.microsoft.com/office/powerpoint/2010/main" val="254121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CF92C-F796-4EB4-BBDB-3A935411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音階・音律</a:t>
            </a:r>
            <a:r>
              <a:rPr kumimoji="1" lang="en-US" altLang="ja-JP" dirty="0"/>
              <a:t>1(</a:t>
            </a:r>
            <a:r>
              <a:rPr kumimoji="1" lang="ja-JP" altLang="en-US" dirty="0"/>
              <a:t>自然に発生する音階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82D43E-C273-41C7-B607-5BF5F62A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倍音</a:t>
            </a:r>
            <a:r>
              <a:rPr kumimoji="1" lang="en-US" altLang="ja-JP" dirty="0"/>
              <a:t>(</a:t>
            </a:r>
            <a:r>
              <a:rPr kumimoji="1" lang="ja-JP" altLang="en-US" dirty="0"/>
              <a:t>物理現象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0EF6FE-8589-4F76-8A2C-49886CFAA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00" y="2172254"/>
            <a:ext cx="6622957" cy="15961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436460-3F92-4804-A21C-548E238BA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83" y="4115064"/>
            <a:ext cx="8507988" cy="18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996BB-97B1-480C-B2C3-9FA41BE4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音階・音律</a:t>
            </a:r>
            <a:r>
              <a:rPr kumimoji="1" lang="en-US" altLang="ja-JP" dirty="0"/>
              <a:t>2(</a:t>
            </a:r>
            <a:r>
              <a:rPr kumimoji="1" lang="ja-JP" altLang="en-US" dirty="0"/>
              <a:t>数学的に構成する音階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C4D2A-27FF-4C2C-9DA5-34DB77FD8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ピタゴラス音階</a:t>
            </a:r>
            <a:r>
              <a:rPr kumimoji="1" lang="en-US" altLang="ja-JP" dirty="0"/>
              <a:t>(</a:t>
            </a:r>
            <a:r>
              <a:rPr kumimoji="1" lang="ja-JP" altLang="en-US" dirty="0"/>
              <a:t>単純な整数比が協和。</a:t>
            </a:r>
            <a:r>
              <a:rPr kumimoji="1" lang="en-US" altLang="ja-JP" dirty="0"/>
              <a:t>1:2   2:3)</a:t>
            </a:r>
            <a:r>
              <a:rPr kumimoji="1" lang="ja-JP" altLang="en-US" dirty="0"/>
              <a:t> </a:t>
            </a:r>
            <a:r>
              <a:rPr kumimoji="1" lang="en-US" altLang="ja-JP" dirty="0"/>
              <a:t>12</a:t>
            </a:r>
            <a:r>
              <a:rPr kumimoji="1" lang="ja-JP" altLang="en-US" dirty="0"/>
              <a:t>の音の生成</a:t>
            </a:r>
          </a:p>
          <a:p>
            <a:r>
              <a:rPr kumimoji="1" lang="ja-JP" altLang="en-US" dirty="0"/>
              <a:t> 戻ってきたオクターブ上のド</a:t>
            </a:r>
          </a:p>
          <a:p>
            <a:pPr marL="0" indent="0">
              <a:buNone/>
            </a:pPr>
            <a:r>
              <a:rPr kumimoji="1" lang="ja-JP" altLang="en-US" dirty="0"/>
              <a:t>が </a:t>
            </a:r>
            <a:r>
              <a:rPr kumimoji="1" lang="en-US" altLang="ja-JP" dirty="0"/>
              <a:t>1:2</a:t>
            </a:r>
            <a:r>
              <a:rPr kumimoji="1" lang="ja-JP" altLang="en-US" dirty="0"/>
              <a:t>でない。→どこかで音を</a:t>
            </a:r>
          </a:p>
          <a:p>
            <a:pPr marL="0" indent="0">
              <a:buNone/>
            </a:pPr>
            <a:r>
              <a:rPr kumimoji="1" lang="ja-JP" altLang="en-US" dirty="0"/>
              <a:t>ごまかす。</a:t>
            </a:r>
            <a:r>
              <a:rPr kumimoji="1" lang="en-US" altLang="ja-JP" dirty="0"/>
              <a:t>5</a:t>
            </a:r>
            <a:r>
              <a:rPr kumimoji="1" lang="ja-JP" altLang="en-US" dirty="0"/>
              <a:t>度と</a:t>
            </a:r>
            <a:r>
              <a:rPr kumimoji="1" lang="en-US" altLang="ja-JP" dirty="0"/>
              <a:t>4</a:t>
            </a:r>
            <a:r>
              <a:rPr kumimoji="1" lang="ja-JP" altLang="en-US" dirty="0"/>
              <a:t>度以外で音を</a:t>
            </a:r>
          </a:p>
          <a:p>
            <a:pPr marL="0" indent="0">
              <a:buNone/>
            </a:pPr>
            <a:r>
              <a:rPr kumimoji="1" lang="ja-JP" altLang="en-US" dirty="0"/>
              <a:t>重ねない音楽の時代に通用</a:t>
            </a:r>
            <a:r>
              <a:rPr kumimoji="1" lang="en-US" altLang="ja-JP" dirty="0"/>
              <a:t>(</a:t>
            </a:r>
            <a:r>
              <a:rPr kumimoji="1" lang="ja-JP" altLang="en-US" dirty="0"/>
              <a:t>ルネ</a:t>
            </a:r>
          </a:p>
          <a:p>
            <a:pPr marL="0" indent="0">
              <a:buNone/>
            </a:pPr>
            <a:r>
              <a:rPr kumimoji="1" lang="ja-JP" altLang="en-US" dirty="0"/>
              <a:t>サンス期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0CB39A-8146-4999-83EF-D3510E85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1528"/>
            <a:ext cx="5916764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9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63AFF1-3113-4D1C-8F7A-DCDC3B04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1" y="881880"/>
            <a:ext cx="9048750" cy="59761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4E600-15C8-42FB-8F86-359FB0FAF63D}"/>
              </a:ext>
            </a:extLst>
          </p:cNvPr>
          <p:cNvSpPr txBox="1"/>
          <p:nvPr/>
        </p:nvSpPr>
        <p:spPr>
          <a:xfrm>
            <a:off x="2095500" y="323850"/>
            <a:ext cx="340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ピタゴラス音律</a:t>
            </a:r>
          </a:p>
        </p:txBody>
      </p:sp>
    </p:spTree>
    <p:extLst>
      <p:ext uri="{BB962C8B-B14F-4D97-AF65-F5344CB8AC3E}">
        <p14:creationId xmlns:p14="http://schemas.microsoft.com/office/powerpoint/2010/main" val="324361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5FA7F9-F2BC-4306-8F35-045D119D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音階・音律</a:t>
            </a:r>
            <a:r>
              <a:rPr kumimoji="1" lang="en-US" altLang="ja-JP" dirty="0"/>
              <a:t>3(</a:t>
            </a:r>
            <a:r>
              <a:rPr kumimoji="1" lang="ja-JP" altLang="en-US" dirty="0"/>
              <a:t>ハーモニーのための音階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CA5FF7-85D6-48DC-8644-5142AC646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ルネサンス以降、</a:t>
            </a:r>
            <a:r>
              <a:rPr kumimoji="1" lang="en-US" altLang="ja-JP" dirty="0"/>
              <a:t>3</a:t>
            </a:r>
            <a:r>
              <a:rPr kumimoji="1" lang="ja-JP" altLang="en-US" dirty="0"/>
              <a:t>度・</a:t>
            </a:r>
            <a:r>
              <a:rPr kumimoji="1" lang="en-US" altLang="ja-JP" dirty="0"/>
              <a:t>6</a:t>
            </a:r>
            <a:r>
              <a:rPr kumimoji="1" lang="ja-JP" altLang="en-US" dirty="0"/>
              <a:t>度を使用するようになると、</a:t>
            </a:r>
            <a:r>
              <a:rPr kumimoji="1" lang="en-US" altLang="ja-JP" dirty="0"/>
              <a:t>3</a:t>
            </a:r>
            <a:r>
              <a:rPr kumimoji="1" lang="ja-JP" altLang="en-US" dirty="0"/>
              <a:t>度を協和させる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純正にする</a:t>
            </a:r>
            <a:r>
              <a:rPr kumimoji="1" lang="en-US" altLang="ja-JP" dirty="0"/>
              <a:t>)</a:t>
            </a:r>
            <a:r>
              <a:rPr kumimoji="1" lang="ja-JP" altLang="en-US" dirty="0"/>
              <a:t>中全音律</a:t>
            </a:r>
            <a:r>
              <a:rPr kumimoji="1" lang="en-US" altLang="ja-JP" dirty="0"/>
              <a:t>(</a:t>
            </a:r>
            <a:r>
              <a:rPr kumimoji="1" lang="ja-JP" altLang="en-US" dirty="0"/>
              <a:t>ミーントーン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が成立。他にも、様々な音律が試みられた。</a:t>
            </a:r>
          </a:p>
          <a:p>
            <a:r>
              <a:rPr kumimoji="1" lang="ja-JP" altLang="en-US" dirty="0"/>
              <a:t>五線譜が確立し、複雑な曲が作られるようになった。</a:t>
            </a:r>
          </a:p>
          <a:p>
            <a:r>
              <a:rPr kumimoji="1" lang="ja-JP" altLang="en-US" dirty="0"/>
              <a:t>鍵盤楽器が発明されると、音律の問題が大きくなった。</a:t>
            </a:r>
          </a:p>
          <a:p>
            <a:pPr lvl="1"/>
            <a:r>
              <a:rPr kumimoji="1" lang="ja-JP" altLang="en-US" dirty="0"/>
              <a:t>多数の音を同時に出せるのでハーモニーが重要に</a:t>
            </a:r>
          </a:p>
          <a:p>
            <a:pPr lvl="1"/>
            <a:r>
              <a:rPr kumimoji="1" lang="ja-JP" altLang="en-US" dirty="0"/>
              <a:t>転調の問題</a:t>
            </a:r>
          </a:p>
          <a:p>
            <a:r>
              <a:rPr kumimoji="1" lang="ja-JP" altLang="en-US" dirty="0"/>
              <a:t>純正律を</a:t>
            </a:r>
            <a:r>
              <a:rPr kumimoji="1" lang="en-US" altLang="ja-JP" dirty="0"/>
              <a:t>12</a:t>
            </a:r>
            <a:r>
              <a:rPr kumimoji="1" lang="ja-JP" altLang="en-US" dirty="0"/>
              <a:t>の調性で実現するためには、オクターブで</a:t>
            </a:r>
            <a:r>
              <a:rPr kumimoji="1" lang="en-US" altLang="ja-JP" dirty="0"/>
              <a:t>100</a:t>
            </a:r>
            <a:r>
              <a:rPr kumimoji="1" lang="ja-JP" altLang="en-US" dirty="0"/>
              <a:t>以上の鍵盤が必要→不可能</a:t>
            </a:r>
          </a:p>
        </p:txBody>
      </p:sp>
    </p:spTree>
    <p:extLst>
      <p:ext uri="{BB962C8B-B14F-4D97-AF65-F5344CB8AC3E}">
        <p14:creationId xmlns:p14="http://schemas.microsoft.com/office/powerpoint/2010/main" val="385834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1872B4-A611-4F08-BF70-B9D428AE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62" y="1238250"/>
            <a:ext cx="9057875" cy="56197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8E888D-F00A-4AD3-985D-5AEC778AAE58}"/>
              </a:ext>
            </a:extLst>
          </p:cNvPr>
          <p:cNvSpPr txBox="1"/>
          <p:nvPr/>
        </p:nvSpPr>
        <p:spPr>
          <a:xfrm>
            <a:off x="2549236" y="360218"/>
            <a:ext cx="440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純正律</a:t>
            </a:r>
          </a:p>
        </p:txBody>
      </p:sp>
    </p:spTree>
    <p:extLst>
      <p:ext uri="{BB962C8B-B14F-4D97-AF65-F5344CB8AC3E}">
        <p14:creationId xmlns:p14="http://schemas.microsoft.com/office/powerpoint/2010/main" val="93715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6EF4F-8754-4D30-9B45-FF54B78E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音階・音律</a:t>
            </a:r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2DEF4-6F38-476D-A135-1A551C029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平均律 オクターブを等分した音階 </a:t>
            </a:r>
            <a:r>
              <a:rPr kumimoji="1" lang="en-US" altLang="ja-JP" dirty="0"/>
              <a:t>(</a:t>
            </a:r>
            <a:r>
              <a:rPr kumimoji="1" lang="ja-JP" altLang="en-US" dirty="0"/>
              <a:t>前の音の周波数に、</a:t>
            </a:r>
            <a:r>
              <a:rPr kumimoji="1" lang="en-US" altLang="ja-JP" dirty="0"/>
              <a:t>2</a:t>
            </a:r>
            <a:r>
              <a:rPr kumimoji="1" lang="ja-JP" altLang="en-US" dirty="0"/>
              <a:t>の</a:t>
            </a:r>
            <a:r>
              <a:rPr kumimoji="1" lang="en-US" altLang="ja-JP" dirty="0"/>
              <a:t>12</a:t>
            </a:r>
            <a:r>
              <a:rPr kumimoji="1" lang="ja-JP" altLang="en-US" dirty="0"/>
              <a:t>乗根をかけた音が半音高い音になる。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1AB2AE6-E722-4EDD-A009-9D8FE7F6C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14" y="2708238"/>
            <a:ext cx="9741936" cy="36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3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2FCA5-3211-4E1F-8AF4-8D3EAED2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楽器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BB7B3-3C80-4730-B9E8-CE9002F4E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ピタゴラス音律、純正律、平均律は、すべて中国でも考案されていた。しかし、西欧のみで発展したのは、楽器の改良、特に鍵盤楽器の進歩による。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中国は理論に留まった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ヨーロッパの楽器は絶えず改良 複雑な奏法をより易しく安定的に。正確な音程の確保</a:t>
            </a:r>
          </a:p>
          <a:p>
            <a:r>
              <a:rPr kumimoji="1" lang="ja-JP" altLang="en-US" dirty="0"/>
              <a:t>日本の楽器 あまり変化なし</a:t>
            </a:r>
          </a:p>
          <a:p>
            <a:pPr lvl="1"/>
            <a:r>
              <a:rPr kumimoji="1" lang="ja-JP" altLang="en-US" dirty="0"/>
              <a:t>琴 平安期の絵画の琴は現在の琴とほぼ同じ。</a:t>
            </a:r>
          </a:p>
          <a:p>
            <a:pPr lvl="1"/>
            <a:r>
              <a:rPr kumimoji="1" lang="ja-JP" altLang="en-US" dirty="0"/>
              <a:t>尺八 </a:t>
            </a:r>
            <a:r>
              <a:rPr kumimoji="1" lang="en-US" altLang="ja-JP" dirty="0"/>
              <a:t>7</a:t>
            </a:r>
            <a:r>
              <a:rPr kumimoji="1" lang="ja-JP" altLang="en-US" dirty="0"/>
              <a:t>世紀に唐から伝来、改良は明治</a:t>
            </a:r>
          </a:p>
          <a:p>
            <a:pPr lvl="1"/>
            <a:r>
              <a:rPr kumimoji="1" lang="ja-JP" altLang="en-US" dirty="0"/>
              <a:t>篠笛 </a:t>
            </a:r>
            <a:r>
              <a:rPr kumimoji="1" lang="en-US" altLang="ja-JP" dirty="0"/>
              <a:t>7</a:t>
            </a:r>
            <a:r>
              <a:rPr kumimoji="1" lang="ja-JP" altLang="en-US" dirty="0"/>
              <a:t>世紀くらいに伝来。発祥はインドらしい。</a:t>
            </a:r>
          </a:p>
          <a:p>
            <a:r>
              <a:rPr kumimoji="1" lang="ja-JP" altLang="en-US" dirty="0"/>
              <a:t>ピアノ </a:t>
            </a:r>
            <a:r>
              <a:rPr lang="nl-NL" altLang="ja-JP" dirty="0"/>
              <a:t>https://www.piano-navi-start.com/feature/piano-rekishi-kantan/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155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981A04-C8CA-4A32-8DAE-E88681EE7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4537"/>
            <a:ext cx="6155171" cy="40624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0AFF5A8-6CE4-4369-A5E7-345BD4C4C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0" y="2068495"/>
            <a:ext cx="6036831" cy="40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E326F1-298F-4FCE-967A-1E70B1F6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国際化している文化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170942-2B1C-4EA0-8D4A-FD4F4C678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不十分な国際化</a:t>
            </a:r>
            <a:r>
              <a:rPr kumimoji="1" lang="en-US" altLang="ja-JP" dirty="0"/>
              <a:t>(</a:t>
            </a:r>
            <a:r>
              <a:rPr kumimoji="1" lang="ja-JP" altLang="en-US" dirty="0"/>
              <a:t>形を変えての受け入れ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文学→翻訳で広まる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正確な理解、伝達は可能か</a:t>
            </a:r>
            <a:r>
              <a:rPr kumimoji="1" lang="en-US" altLang="ja-JP" dirty="0"/>
              <a:t>?)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絵画→手法を取り入れる。再生文化ではないので、そのままの移転は不可能</a:t>
            </a:r>
          </a:p>
          <a:p>
            <a:pPr lvl="1"/>
            <a:r>
              <a:rPr kumimoji="1" lang="ja-JP" altLang="en-US" dirty="0"/>
              <a:t>演劇→翻訳</a:t>
            </a:r>
          </a:p>
          <a:p>
            <a:r>
              <a:rPr kumimoji="1" lang="ja-JP" altLang="en-US" dirty="0"/>
              <a:t>そのままの国際化</a:t>
            </a:r>
            <a:r>
              <a:rPr kumimoji="1" lang="en-US" altLang="ja-JP" dirty="0"/>
              <a:t>(</a:t>
            </a:r>
            <a:r>
              <a:rPr kumimoji="1" lang="ja-JP" altLang="en-US" dirty="0"/>
              <a:t>ジャンルで相違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音楽</a:t>
            </a:r>
          </a:p>
          <a:p>
            <a:pPr lvl="1"/>
            <a:r>
              <a:rPr kumimoji="1" lang="ja-JP" altLang="en-US" dirty="0"/>
              <a:t>舞踊  最も他文化に移転しやすい</a:t>
            </a:r>
            <a:r>
              <a:rPr kumimoji="1" lang="en-US" altLang="ja-JP" dirty="0"/>
              <a:t>(</a:t>
            </a:r>
            <a:r>
              <a:rPr kumimoji="1" lang="ja-JP" altLang="en-US" dirty="0"/>
              <a:t>特に映像文化が発達した時代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ja-JP" altLang="en-US" dirty="0"/>
              <a:t>ソ連時代最も亡命しやすかったのがクラシック・バレエのダンサー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考えてみよう サッカー</a:t>
            </a:r>
            <a:r>
              <a:rPr kumimoji="1" lang="en-US" altLang="ja-JP" dirty="0"/>
              <a:t>vs</a:t>
            </a:r>
            <a:r>
              <a:rPr kumimoji="1" lang="ja-JP" altLang="en-US" dirty="0"/>
              <a:t>野球、柔道</a:t>
            </a:r>
            <a:r>
              <a:rPr kumimoji="1" lang="en-US" altLang="ja-JP" dirty="0"/>
              <a:t>vs</a:t>
            </a:r>
            <a:r>
              <a:rPr kumimoji="1" lang="ja-JP" altLang="en-US" dirty="0"/>
              <a:t>相撲</a:t>
            </a:r>
          </a:p>
        </p:txBody>
      </p:sp>
    </p:spTree>
    <p:extLst>
      <p:ext uri="{BB962C8B-B14F-4D97-AF65-F5344CB8AC3E}">
        <p14:creationId xmlns:p14="http://schemas.microsoft.com/office/powerpoint/2010/main" val="2699281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8D69F2-5586-4AD9-AC18-6EA165B80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1021" cy="36766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33684FC-A743-4697-AF48-310CA6D97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0"/>
            <a:ext cx="5197290" cy="38979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E1F3AF-9812-435D-94EB-75D4D3F58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676650"/>
            <a:ext cx="7315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3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5EFDE0-36EA-4BCC-B2F8-F38416732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96065"/>
            <a:ext cx="8548985" cy="61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9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450EA-DB93-4612-8B05-30D1D7C1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録音技術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26DB62-8FAE-4708-9A1B-278884429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エジソンは、声を録音する機械の発明→音楽にも利用可能</a:t>
            </a:r>
          </a:p>
          <a:p>
            <a:r>
              <a:rPr kumimoji="1" lang="ja-JP" altLang="en-US" dirty="0"/>
              <a:t>録音技術の発達</a:t>
            </a:r>
          </a:p>
          <a:p>
            <a:pPr lvl="1"/>
            <a:r>
              <a:rPr kumimoji="1" lang="ja-JP" altLang="en-US" dirty="0"/>
              <a:t>大きなラッパ状の集音器に向けて演奏し、直接音の波形として盤に刻む。針でトレースして音を出す。</a:t>
            </a:r>
          </a:p>
          <a:p>
            <a:pPr lvl="1"/>
            <a:r>
              <a:rPr kumimoji="1" lang="ja-JP" altLang="en-US" dirty="0"/>
              <a:t>映画の発明。→無声から有声へ。</a:t>
            </a:r>
          </a:p>
          <a:p>
            <a:pPr lvl="1"/>
            <a:r>
              <a:rPr kumimoji="1" lang="ja-JP" altLang="en-US" dirty="0"/>
              <a:t>マイクロフォンの発明。多数のマイクの使用で、大人数が可能</a:t>
            </a:r>
          </a:p>
          <a:p>
            <a:pPr lvl="1"/>
            <a:r>
              <a:rPr kumimoji="1" lang="ja-JP" altLang="en-US" dirty="0"/>
              <a:t>テープの発明。取り直し、編集が可能に。</a:t>
            </a:r>
          </a:p>
          <a:p>
            <a:pPr lvl="1"/>
            <a:r>
              <a:rPr kumimoji="1" lang="ja-JP" altLang="en-US" dirty="0"/>
              <a:t>デジタル録音の発明。原音に近い鮮明な録音と、劣化しない複製が可能に。</a:t>
            </a:r>
          </a:p>
          <a:p>
            <a:pPr lvl="1"/>
            <a:r>
              <a:rPr kumimoji="1" lang="ja-JP" altLang="en-US" dirty="0"/>
              <a:t>ラジオ→テレビ→インターネット</a:t>
            </a:r>
            <a:r>
              <a:rPr kumimoji="1" lang="en-US" altLang="ja-JP" dirty="0"/>
              <a:t>(</a:t>
            </a:r>
            <a:r>
              <a:rPr kumimoji="1" lang="ja-JP" altLang="en-US" dirty="0"/>
              <a:t>メディアの融合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83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85104-8523-4FDE-863A-8531A59F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クラシック音楽の拡大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439B64-03D8-4C2B-91B5-DA0DA1B3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16-18</a:t>
            </a:r>
            <a:r>
              <a:rPr kumimoji="1" lang="ja-JP" altLang="en-US" dirty="0"/>
              <a:t>世紀にかけてヨーロッパ内部で試行錯誤的発展</a:t>
            </a:r>
          </a:p>
          <a:p>
            <a:pPr lvl="1"/>
            <a:r>
              <a:rPr kumimoji="1" lang="ja-JP" altLang="en-US" dirty="0"/>
              <a:t>萌芽的な経済の発展・市民層の形成・科学の誕生と発展</a:t>
            </a:r>
          </a:p>
          <a:p>
            <a:r>
              <a:rPr kumimoji="1" lang="en-US" altLang="ja-JP" dirty="0"/>
              <a:t>19</a:t>
            </a:r>
            <a:r>
              <a:rPr kumimoji="1" lang="ja-JP" altLang="en-US" dirty="0"/>
              <a:t>世紀産業革命と市民革命で開花→植民地で世界に</a:t>
            </a:r>
          </a:p>
          <a:p>
            <a:pPr lvl="1"/>
            <a:r>
              <a:rPr kumimoji="1" lang="ja-JP" altLang="en-US" dirty="0"/>
              <a:t>楽譜印刷の普及・ピアノ・オーケストラの成立・コンサートホール</a:t>
            </a:r>
          </a:p>
          <a:p>
            <a:r>
              <a:rPr kumimoji="1" lang="ja-JP" altLang="en-US" dirty="0"/>
              <a:t>拡大した要因</a:t>
            </a:r>
          </a:p>
          <a:p>
            <a:pPr lvl="1"/>
            <a:r>
              <a:rPr kumimoji="1" lang="ja-JP" altLang="en-US" dirty="0"/>
              <a:t>科学・数学との結合→合理的システムの構築</a:t>
            </a:r>
          </a:p>
          <a:p>
            <a:pPr lvl="1"/>
            <a:r>
              <a:rPr kumimoji="1" lang="ja-JP" altLang="en-US" dirty="0"/>
              <a:t>拡大・大衆化→新たな課題の生成と対応</a:t>
            </a:r>
          </a:p>
          <a:p>
            <a:pPr lvl="1"/>
            <a:r>
              <a:rPr kumimoji="1" lang="ja-JP" altLang="en-US" dirty="0"/>
              <a:t>不断の改良→楽器・演奏会場・録音技術</a:t>
            </a:r>
          </a:p>
          <a:p>
            <a:pPr lvl="1"/>
            <a:r>
              <a:rPr kumimoji="1" lang="ja-JP" altLang="en-US" dirty="0"/>
              <a:t>論争</a:t>
            </a:r>
            <a:r>
              <a:rPr kumimoji="1" lang="en-US" altLang="ja-JP" dirty="0"/>
              <a:t>(</a:t>
            </a:r>
            <a:r>
              <a:rPr kumimoji="1" lang="ja-JP" altLang="en-US" dirty="0"/>
              <a:t>矛盾解決のための模索</a:t>
            </a:r>
            <a:r>
              <a:rPr kumimoji="1" lang="en-US" altLang="ja-JP" dirty="0"/>
              <a:t>):</a:t>
            </a:r>
            <a:r>
              <a:rPr kumimoji="1" lang="ja-JP" altLang="en-US" dirty="0"/>
              <a:t> 音律</a:t>
            </a:r>
            <a:r>
              <a:rPr kumimoji="1" lang="en-US" altLang="ja-JP" dirty="0"/>
              <a:t>(</a:t>
            </a:r>
            <a:r>
              <a:rPr kumimoji="1" lang="ja-JP" altLang="en-US" dirty="0"/>
              <a:t>純正律と平均律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・調性</a:t>
            </a:r>
            <a:r>
              <a:rPr kumimoji="1" lang="en-US" altLang="ja-JP" dirty="0"/>
              <a:t>(</a:t>
            </a:r>
            <a:r>
              <a:rPr kumimoji="1" lang="ja-JP" altLang="en-US" dirty="0"/>
              <a:t>調性維持と調性破壊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99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C0AD763-A76D-40F5-95E5-84C72D119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1" y="67303"/>
            <a:ext cx="7934694" cy="654304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83652A-8EB5-4AFF-938F-3D1CCDE58F3E}"/>
              </a:ext>
            </a:extLst>
          </p:cNvPr>
          <p:cNvSpPr txBox="1"/>
          <p:nvPr/>
        </p:nvSpPr>
        <p:spPr>
          <a:xfrm>
            <a:off x="10306050" y="2895600"/>
            <a:ext cx="43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 中野好夫訳</a:t>
            </a:r>
          </a:p>
        </p:txBody>
      </p:sp>
    </p:spTree>
    <p:extLst>
      <p:ext uri="{BB962C8B-B14F-4D97-AF65-F5344CB8AC3E}">
        <p14:creationId xmlns:p14="http://schemas.microsoft.com/office/powerpoint/2010/main" val="13236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005465-0ABB-49D3-ACB9-2ECEC4578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55467"/>
            <a:ext cx="5723570" cy="68025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0CA894-9119-4F72-A5D4-D8962382A564}"/>
              </a:ext>
            </a:extLst>
          </p:cNvPr>
          <p:cNvSpPr txBox="1"/>
          <p:nvPr/>
        </p:nvSpPr>
        <p:spPr>
          <a:xfrm>
            <a:off x="10477500" y="3086100"/>
            <a:ext cx="30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河合祥一郎</a:t>
            </a:r>
          </a:p>
        </p:txBody>
      </p:sp>
    </p:spTree>
    <p:extLst>
      <p:ext uri="{BB962C8B-B14F-4D97-AF65-F5344CB8AC3E}">
        <p14:creationId xmlns:p14="http://schemas.microsoft.com/office/powerpoint/2010/main" val="260638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DE0BA9-40EC-4692-B060-D1C40C01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何故音楽は国際的に似ているのか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EA54A1-EBA4-42B0-97A8-E35F31D8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音楽は、民族的を超えて、人類の遺伝的要素である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バーンスタイン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音律 </a:t>
            </a:r>
          </a:p>
          <a:p>
            <a:pPr lvl="1"/>
            <a:r>
              <a:rPr kumimoji="1" lang="ja-JP" altLang="en-US" dirty="0"/>
              <a:t>倍音を基に 角笛</a:t>
            </a:r>
          </a:p>
          <a:p>
            <a:pPr lvl="1"/>
            <a:r>
              <a:rPr kumimoji="1" lang="ja-JP" altLang="en-US" dirty="0"/>
              <a:t>音の高さとリズムの組み合わせ</a:t>
            </a:r>
          </a:p>
          <a:p>
            <a:r>
              <a:rPr kumimoji="1" lang="ja-JP" altLang="en-US" dirty="0"/>
              <a:t>どの民族・文化においても、まつりごと、労働のなかに、音楽があり、それが娯楽としても発展していた。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490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DF2351-6DC9-4CF1-B5CF-770BED9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何故クラシック音楽が、国際化したのか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5EF7D-1723-404A-9C78-2C8FC0D0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クラシック音楽とは</a:t>
            </a:r>
            <a:r>
              <a:rPr kumimoji="1" lang="en-US" altLang="ja-JP" dirty="0"/>
              <a:t>?</a:t>
            </a:r>
            <a:endParaRPr kumimoji="1" lang="ja-JP" altLang="en-US" dirty="0"/>
          </a:p>
          <a:p>
            <a:r>
              <a:rPr kumimoji="1" lang="ja-JP" altLang="en-US" dirty="0"/>
              <a:t>世界のほとんどの音楽が、クラシック音楽の手法を基礎に</a:t>
            </a:r>
          </a:p>
          <a:p>
            <a:r>
              <a:rPr kumimoji="1" lang="ja-JP" altLang="en-US" dirty="0"/>
              <a:t>五線譜で記譜</a:t>
            </a:r>
          </a:p>
          <a:p>
            <a:r>
              <a:rPr kumimoji="1" lang="ja-JP" altLang="en-US" dirty="0"/>
              <a:t>ピアノを使う</a:t>
            </a:r>
          </a:p>
          <a:p>
            <a:r>
              <a:rPr kumimoji="1" lang="ja-JP" altLang="en-US" dirty="0"/>
              <a:t>民族楽器の音楽がクラシック音楽の楽器でも演奏</a:t>
            </a:r>
            <a:r>
              <a:rPr kumimoji="1" lang="en-US" altLang="ja-JP" dirty="0"/>
              <a:t>(or </a:t>
            </a:r>
            <a:r>
              <a:rPr kumimoji="1" lang="ja-JP" altLang="en-US" dirty="0"/>
              <a:t>編曲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lang="ja-JP" altLang="en-US" dirty="0"/>
              <a:t>越天楽 </a:t>
            </a:r>
            <a:r>
              <a:rPr lang="nl-NL" altLang="ja-JP" dirty="0">
                <a:hlinkClick r:id="rId2"/>
              </a:rPr>
              <a:t>https://www.youtube.com/watch?v=BZ0lcZKFQ5M</a:t>
            </a:r>
            <a:endParaRPr lang="ja-JP" altLang="en-US" dirty="0"/>
          </a:p>
          <a:p>
            <a:pPr marL="457200" lvl="1" indent="0">
              <a:buNone/>
            </a:pPr>
            <a:r>
              <a:rPr lang="ja-JP" altLang="en-US" dirty="0">
                <a:hlinkClick r:id="rId3"/>
              </a:rPr>
              <a:t>              </a:t>
            </a:r>
            <a:r>
              <a:rPr lang="nl-NL" altLang="ja-JP" dirty="0">
                <a:hlinkClick r:id="rId3"/>
              </a:rPr>
              <a:t>https://www.youtube.com/watch?v=eHToH9t8G2c</a:t>
            </a:r>
            <a:endParaRPr lang="ja-JP" altLang="en-US" dirty="0"/>
          </a:p>
          <a:p>
            <a:pPr lvl="1"/>
            <a:r>
              <a:rPr lang="ja-JP" altLang="en-US" dirty="0"/>
              <a:t>春の海 </a:t>
            </a:r>
            <a:r>
              <a:rPr lang="nl-NL" altLang="ja-JP" dirty="0">
                <a:hlinkClick r:id="rId4"/>
              </a:rPr>
              <a:t>https://www.youtube.com/watch?v=29WgFkhv62w</a:t>
            </a:r>
            <a:endParaRPr lang="ja-JP" altLang="en-US" dirty="0"/>
          </a:p>
          <a:p>
            <a:pPr marL="457200" lvl="1" indent="0">
              <a:buNone/>
            </a:pPr>
            <a:r>
              <a:rPr lang="ja-JP" altLang="en-US" dirty="0"/>
              <a:t>              </a:t>
            </a:r>
            <a:r>
              <a:rPr lang="nl-NL" altLang="ja-JP" dirty="0"/>
              <a:t>https://www.youtube.com/watch?v=SbPGYZ_IEgU</a:t>
            </a:r>
            <a:endParaRPr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10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9CD8B-EC18-4829-B67B-C2DFF81C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音楽を変えた</a:t>
            </a:r>
            <a:r>
              <a:rPr kumimoji="1" lang="en-US" altLang="ja-JP" dirty="0"/>
              <a:t>5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発明</a:t>
            </a:r>
            <a:br>
              <a:rPr kumimoji="1" lang="ja-JP" altLang="en-US" dirty="0"/>
            </a:br>
            <a:r>
              <a:rPr kumimoji="1" lang="ja-JP" altLang="en-US" dirty="0"/>
              <a:t>               </a:t>
            </a:r>
            <a:r>
              <a:rPr kumimoji="1" lang="en-US" altLang="ja-JP" sz="3600" dirty="0"/>
              <a:t>(</a:t>
            </a:r>
            <a:r>
              <a:rPr kumimoji="1" lang="ja-JP" altLang="en-US" sz="3600" dirty="0"/>
              <a:t>ハワード・グッドール</a:t>
            </a:r>
            <a:r>
              <a:rPr kumimoji="1" lang="en-US" altLang="ja-JP" sz="3600" dirty="0"/>
              <a:t>)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8F6A30-439B-4CDF-B7D9-074A9ABE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記譜法</a:t>
            </a:r>
          </a:p>
          <a:p>
            <a:r>
              <a:rPr kumimoji="1" lang="ja-JP" altLang="en-US" dirty="0"/>
              <a:t>歌劇</a:t>
            </a:r>
            <a:r>
              <a:rPr kumimoji="1" lang="en-US" altLang="ja-JP" dirty="0"/>
              <a:t>(</a:t>
            </a:r>
            <a:r>
              <a:rPr kumimoji="1" lang="ja-JP" altLang="en-US" dirty="0"/>
              <a:t>オペラ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平均律</a:t>
            </a:r>
          </a:p>
          <a:p>
            <a:r>
              <a:rPr kumimoji="1" lang="ja-JP" altLang="en-US" dirty="0"/>
              <a:t>ピアノ</a:t>
            </a:r>
          </a:p>
          <a:p>
            <a:r>
              <a:rPr kumimoji="1" lang="ja-JP" altLang="en-US" dirty="0"/>
              <a:t>録音技術</a:t>
            </a:r>
          </a:p>
        </p:txBody>
      </p:sp>
    </p:spTree>
    <p:extLst>
      <p:ext uri="{BB962C8B-B14F-4D97-AF65-F5344CB8AC3E}">
        <p14:creationId xmlns:p14="http://schemas.microsoft.com/office/powerpoint/2010/main" val="2787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FCE40-AEE2-484A-B5E7-75187882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記譜法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8D70F-5D1D-4EF7-B0F6-1A60229EF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音の高さ・長さ・強さを正確に記譜できる。</a:t>
            </a:r>
          </a:p>
          <a:p>
            <a:r>
              <a:rPr kumimoji="1" lang="ja-JP" altLang="en-US" dirty="0"/>
              <a:t>西欧の五線譜はすべて可能。グウィード・ダレッツォが発明</a:t>
            </a:r>
          </a:p>
          <a:p>
            <a:r>
              <a:rPr kumimoji="1" lang="ja-JP" altLang="en-US" dirty="0"/>
              <a:t>日本 楽器によって記譜法が異なり、楽器の奏し方を記入。</a:t>
            </a:r>
          </a:p>
          <a:p>
            <a:pPr lvl="1"/>
            <a:r>
              <a:rPr kumimoji="1" lang="ja-JP" altLang="en-US" dirty="0"/>
              <a:t>笛</a:t>
            </a:r>
            <a:r>
              <a:rPr kumimoji="1" lang="en-US" altLang="ja-JP" dirty="0"/>
              <a:t>:</a:t>
            </a:r>
            <a:r>
              <a:rPr kumimoji="1" lang="ja-JP" altLang="en-US" dirty="0"/>
              <a:t>抑える穴、琴</a:t>
            </a:r>
            <a:r>
              <a:rPr kumimoji="1" lang="en-US" altLang="ja-JP" dirty="0"/>
              <a:t>:</a:t>
            </a:r>
            <a:r>
              <a:rPr kumimoji="1" lang="ja-JP" altLang="en-US" dirty="0"/>
              <a:t>抑える絃</a:t>
            </a:r>
            <a:r>
              <a:rPr kumimoji="1" lang="en-US" altLang="ja-JP" dirty="0"/>
              <a:t>(</a:t>
            </a:r>
            <a:r>
              <a:rPr kumimoji="1" lang="ja-JP" altLang="en-US" dirty="0"/>
              <a:t>数字</a:t>
            </a:r>
            <a:r>
              <a:rPr kumimoji="1" lang="en-US" altLang="ja-JP" dirty="0"/>
              <a:t>)</a:t>
            </a:r>
            <a:r>
              <a:rPr kumimoji="1" lang="ja-JP" altLang="en-US" dirty="0"/>
              <a:t>と使う指</a:t>
            </a:r>
            <a:r>
              <a:rPr kumimoji="1" lang="en-US" altLang="ja-JP" dirty="0"/>
              <a:t>(</a:t>
            </a:r>
            <a:r>
              <a:rPr kumimoji="1" lang="ja-JP" altLang="en-US" dirty="0"/>
              <a:t>数字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普遍的に使用できる楽譜は生まれなかった</a:t>
            </a:r>
            <a:r>
              <a:rPr kumimoji="1" lang="en-US" altLang="ja-JP" dirty="0"/>
              <a:t>(</a:t>
            </a:r>
            <a:r>
              <a:rPr kumimoji="1" lang="ja-JP" altLang="en-US" dirty="0"/>
              <a:t>流派によっても違う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聖歌隊が歌を覚えさせる 口承→楽譜</a:t>
            </a:r>
          </a:p>
          <a:p>
            <a:pPr lvl="1"/>
            <a:r>
              <a:rPr kumimoji="1" lang="ja-JP" altLang="en-US" dirty="0"/>
              <a:t>当初は音に</a:t>
            </a:r>
            <a:r>
              <a:rPr kumimoji="1" lang="en-US" altLang="ja-JP" dirty="0" err="1"/>
              <a:t>abc</a:t>
            </a:r>
            <a:r>
              <a:rPr kumimoji="1" lang="ja-JP" altLang="en-US" dirty="0"/>
              <a:t>を当てはめた。→五線譜に記すことでリズム</a:t>
            </a:r>
          </a:p>
          <a:p>
            <a:pPr lvl="1"/>
            <a:r>
              <a:rPr kumimoji="1" lang="ja-JP" altLang="en-US" dirty="0"/>
              <a:t>日本の楽譜は絃や穴に数字等を当てはめた。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20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39BD2B-30C9-458C-9622-B11D299E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40125"/>
            <a:ext cx="5757709" cy="6898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5ADDE13-E5B6-476F-94DC-3C4EAC646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21" y="0"/>
            <a:ext cx="48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6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1113</Words>
  <Application>Microsoft Office PowerPoint</Application>
  <PresentationFormat>ワイド画面</PresentationFormat>
  <Paragraphs>97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游ゴシック</vt:lpstr>
      <vt:lpstr>游ゴシック Light</vt:lpstr>
      <vt:lpstr>Arial</vt:lpstr>
      <vt:lpstr>Office テーマ</vt:lpstr>
      <vt:lpstr> 音楽の国際化</vt:lpstr>
      <vt:lpstr>国際化している文化</vt:lpstr>
      <vt:lpstr>PowerPoint プレゼンテーション</vt:lpstr>
      <vt:lpstr>PowerPoint プレゼンテーション</vt:lpstr>
      <vt:lpstr>何故音楽は国際的に似ているのか</vt:lpstr>
      <vt:lpstr>何故クラシック音楽が、国際化したのか</vt:lpstr>
      <vt:lpstr>音楽を変えた5つの発明                (ハワード・グッドール)</vt:lpstr>
      <vt:lpstr>記譜法</vt:lpstr>
      <vt:lpstr>PowerPoint プレゼンテーション</vt:lpstr>
      <vt:lpstr>PowerPoint プレゼンテーション</vt:lpstr>
      <vt:lpstr>五線譜のもたらした影響</vt:lpstr>
      <vt:lpstr>音階・音律1(自然に発生する音階)</vt:lpstr>
      <vt:lpstr>音階・音律2(数学的に構成する音階)</vt:lpstr>
      <vt:lpstr>PowerPoint プレゼンテーション</vt:lpstr>
      <vt:lpstr>音階・音律3(ハーモニーのための音階)</vt:lpstr>
      <vt:lpstr>PowerPoint プレゼンテーション</vt:lpstr>
      <vt:lpstr>音階・音律4</vt:lpstr>
      <vt:lpstr>楽器</vt:lpstr>
      <vt:lpstr>PowerPoint プレゼンテーション</vt:lpstr>
      <vt:lpstr>PowerPoint プレゼンテーション</vt:lpstr>
      <vt:lpstr>PowerPoint プレゼンテーション</vt:lpstr>
      <vt:lpstr>録音技術</vt:lpstr>
      <vt:lpstr>クラシック音楽の拡大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文化の国際化2</dc:title>
  <dc:creator>ota wakei</dc:creator>
  <cp:lastModifiedBy>wakei ota</cp:lastModifiedBy>
  <cp:revision>43</cp:revision>
  <dcterms:created xsi:type="dcterms:W3CDTF">2018-10-30T13:33:34Z</dcterms:created>
  <dcterms:modified xsi:type="dcterms:W3CDTF">2019-12-21T13:38:39Z</dcterms:modified>
</cp:coreProperties>
</file>