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5" r:id="rId4"/>
    <p:sldId id="284" r:id="rId5"/>
    <p:sldId id="280" r:id="rId6"/>
    <p:sldId id="259" r:id="rId7"/>
    <p:sldId id="266" r:id="rId8"/>
    <p:sldId id="281" r:id="rId9"/>
    <p:sldId id="282" r:id="rId10"/>
    <p:sldId id="264" r:id="rId11"/>
    <p:sldId id="265" r:id="rId12"/>
    <p:sldId id="283" r:id="rId13"/>
    <p:sldId id="267" r:id="rId14"/>
    <p:sldId id="268" r:id="rId15"/>
    <p:sldId id="269" r:id="rId16"/>
    <p:sldId id="261" r:id="rId17"/>
    <p:sldId id="279" r:id="rId18"/>
    <p:sldId id="262" r:id="rId19"/>
    <p:sldId id="270" r:id="rId20"/>
    <p:sldId id="271" r:id="rId21"/>
    <p:sldId id="272" r:id="rId22"/>
    <p:sldId id="273" r:id="rId23"/>
    <p:sldId id="274" r:id="rId24"/>
    <p:sldId id="275" r:id="rId25"/>
    <p:sldId id="276" r:id="rId26"/>
    <p:sldId id="277" r:id="rId27"/>
    <p:sldId id="278" r:id="rId2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D3E505F-3880-43D8-8FB6-C12DB52824F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42447C-B666-42F0-A7D9-61E44CED4AB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A6B2149-FA49-4D6A-AA9F-BEA9B0BF934F}"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502620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7" name="Title 6"/>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14798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1883086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extLst>
      <p:ext uri="{BB962C8B-B14F-4D97-AF65-F5344CB8AC3E}">
        <p14:creationId xmlns:p14="http://schemas.microsoft.com/office/powerpoint/2010/main" val="136365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8" name="Footer Placeholder 7"/>
          <p:cNvSpPr>
            <a:spLocks noGrp="1"/>
          </p:cNvSpPr>
          <p:nvPr>
            <p:ph type="ftr" sz="quarter" idx="11"/>
          </p:nvPr>
        </p:nvSpPr>
        <p:spPr/>
        <p:txBody>
          <a:bodyPr/>
          <a:lstStyle/>
          <a:p>
            <a:endParaRPr lang="ja-JP" altLang="en-US" dirty="0">
              <a:solidFill>
                <a:srgbClr val="073E87"/>
              </a:solidFill>
            </a:endParaRPr>
          </a:p>
        </p:txBody>
      </p:sp>
      <p:sp>
        <p:nvSpPr>
          <p:cNvPr id="9" name="Slide Number Placeholder 8"/>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64995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4" name="Footer Placeholder 3"/>
          <p:cNvSpPr>
            <a:spLocks noGrp="1"/>
          </p:cNvSpPr>
          <p:nvPr>
            <p:ph type="ftr" sz="quarter" idx="11"/>
          </p:nvPr>
        </p:nvSpPr>
        <p:spPr/>
        <p:txBody>
          <a:bodyPr/>
          <a:lstStyle/>
          <a:p>
            <a:endParaRPr lang="ja-JP" altLang="en-US" dirty="0">
              <a:solidFill>
                <a:srgbClr val="073E87"/>
              </a:solidFill>
            </a:endParaRPr>
          </a:p>
        </p:txBody>
      </p:sp>
      <p:sp>
        <p:nvSpPr>
          <p:cNvPr id="5" name="Slide Number Placeholder 4"/>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803745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Date Placeholder 1"/>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3" name="Footer Placeholder 2"/>
          <p:cNvSpPr>
            <a:spLocks noGrp="1"/>
          </p:cNvSpPr>
          <p:nvPr>
            <p:ph type="ftr" sz="quarter" idx="11"/>
          </p:nvPr>
        </p:nvSpPr>
        <p:spPr/>
        <p:txBody>
          <a:bodyPr/>
          <a:lstStyle/>
          <a:p>
            <a:endParaRPr lang="ja-JP" altLang="en-US" dirty="0">
              <a:solidFill>
                <a:srgbClr val="073E87"/>
              </a:solidFill>
            </a:endParaRPr>
          </a:p>
        </p:txBody>
      </p:sp>
      <p:sp>
        <p:nvSpPr>
          <p:cNvPr id="4" name="Slide Number Placeholder 3"/>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0452403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81624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01264D-2C35-4284-B217-0B32F3F47788}"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6" name="Footer Placeholder 5"/>
          <p:cNvSpPr>
            <a:spLocks noGrp="1"/>
          </p:cNvSpPr>
          <p:nvPr>
            <p:ph type="ftr" sz="quarter" idx="11"/>
          </p:nvPr>
        </p:nvSpPr>
        <p:spPr/>
        <p:txBody>
          <a:bodyPr/>
          <a:lstStyle/>
          <a:p>
            <a:endParaRPr lang="ja-JP" altLang="en-US" dirty="0">
              <a:solidFill>
                <a:srgbClr val="073E87"/>
              </a:solidFill>
            </a:endParaRPr>
          </a:p>
        </p:txBody>
      </p:sp>
      <p:sp>
        <p:nvSpPr>
          <p:cNvPr id="7" name="Slide Number Placeholder 6"/>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Tree>
    <p:extLst>
      <p:ext uri="{BB962C8B-B14F-4D97-AF65-F5344CB8AC3E}">
        <p14:creationId xmlns:p14="http://schemas.microsoft.com/office/powerpoint/2010/main" val="2241214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spTree>
    <p:extLst>
      <p:ext uri="{BB962C8B-B14F-4D97-AF65-F5344CB8AC3E}">
        <p14:creationId xmlns:p14="http://schemas.microsoft.com/office/powerpoint/2010/main" val="2234567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4" name="Date Placeholder 3"/>
          <p:cNvSpPr>
            <a:spLocks noGrp="1"/>
          </p:cNvSpPr>
          <p:nvPr>
            <p:ph type="dt" sz="half" idx="10"/>
          </p:nvPr>
        </p:nvSpPr>
        <p:spPr/>
        <p:txBody>
          <a:bodyPr/>
          <a:lstStyle/>
          <a:p>
            <a:fld id="{0B20D2BC-ACD5-46AB-8744-C19FCBA4BDDC}" type="datetimeFigureOut">
              <a:rPr lang="ja-JP" altLang="en-US" smtClean="0">
                <a:solidFill>
                  <a:srgbClr val="073E87"/>
                </a:solidFill>
              </a:rPr>
              <a:pPr/>
              <a:t>2019/12/8</a:t>
            </a:fld>
            <a:endParaRPr lang="ja-JP" altLang="en-US" dirty="0">
              <a:solidFill>
                <a:srgbClr val="073E87"/>
              </a:solidFill>
            </a:endParaRPr>
          </a:p>
        </p:txBody>
      </p:sp>
      <p:sp>
        <p:nvSpPr>
          <p:cNvPr id="5" name="Footer Placeholder 4"/>
          <p:cNvSpPr>
            <a:spLocks noGrp="1"/>
          </p:cNvSpPr>
          <p:nvPr>
            <p:ph type="ftr" sz="quarter" idx="11"/>
          </p:nvPr>
        </p:nvSpPr>
        <p:spPr/>
        <p:txBody>
          <a:bodyPr/>
          <a:lstStyle/>
          <a:p>
            <a:endParaRPr lang="ja-JP" altLang="en-US" dirty="0">
              <a:solidFill>
                <a:srgbClr val="073E87"/>
              </a:solidFill>
            </a:endParaRPr>
          </a:p>
        </p:txBody>
      </p:sp>
      <p:sp>
        <p:nvSpPr>
          <p:cNvPr id="6" name="Slide Number Placeholder 5"/>
          <p:cNvSpPr>
            <a:spLocks noGrp="1"/>
          </p:cNvSpPr>
          <p:nvPr>
            <p:ph type="sldNum" sz="quarter" idx="12"/>
          </p:nvPr>
        </p:nvSpPr>
        <p:spPr/>
        <p:txBody>
          <a:bodyPr/>
          <a:lstStyle/>
          <a:p>
            <a:fld id="{A682926C-07D6-4F6E-8F02-EF61AB7E9326}" type="slidenum">
              <a:rPr lang="ja-JP" altLang="en-US" smtClean="0">
                <a:solidFill>
                  <a:srgbClr val="073E87"/>
                </a:solidFill>
              </a:rPr>
              <a:pPr/>
              <a:t>‹#›</a:t>
            </a:fld>
            <a:endParaRPr lang="ja-JP" alt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7806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63F846-581F-409A-89FF-C1EAEEDF678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633040-336C-4E89-B7AC-80BFC71C899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47F99CD-1477-4BCF-B71A-C2DF4F470F3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03A8C40-6E95-4DE9-AAFB-AC570F0511F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E0C8757-243C-4398-8016-EFDA7A94881D}"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EBD4C1A-D4AE-47B6-A918-1384F6C489C1}"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2D47D9D-C58D-4865-BBFC-EE8A808F4D0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BE3E89A-C3C6-4174-83D1-4592F8B9282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Candara"/>
                <a:ea typeface="+mn-ea"/>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fontAlgn="auto">
              <a:spcBef>
                <a:spcPts val="0"/>
              </a:spcBef>
              <a:spcAft>
                <a:spcPts val="0"/>
              </a:spcAft>
            </a:pPr>
            <a:fld id="{0B20D2BC-ACD5-46AB-8744-C19FCBA4BDDC}" type="datetimeFigureOut">
              <a:rPr lang="ja-JP" altLang="en-US" smtClean="0">
                <a:solidFill>
                  <a:srgbClr val="073E87"/>
                </a:solidFill>
                <a:latin typeface="Candara"/>
                <a:ea typeface="HGP明朝E" panose="02020900000000000000" pitchFamily="18" charset="-128"/>
              </a:rPr>
              <a:pPr fontAlgn="auto">
                <a:spcBef>
                  <a:spcPts val="0"/>
                </a:spcBef>
                <a:spcAft>
                  <a:spcPts val="0"/>
                </a:spcAft>
              </a:pPr>
              <a:t>2019/12/8</a:t>
            </a:fld>
            <a:endParaRPr lang="ja-JP" altLang="en-US" dirty="0">
              <a:solidFill>
                <a:srgbClr val="073E87"/>
              </a:solidFill>
              <a:latin typeface="Candara"/>
              <a:ea typeface="HGP明朝E" panose="02020900000000000000" pitchFamily="18" charset="-128"/>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fontAlgn="auto">
              <a:spcBef>
                <a:spcPts val="0"/>
              </a:spcBef>
              <a:spcAft>
                <a:spcPts val="0"/>
              </a:spcAft>
            </a:pPr>
            <a:endParaRPr lang="ja-JP" altLang="en-US" dirty="0">
              <a:solidFill>
                <a:srgbClr val="073E87"/>
              </a:solidFill>
              <a:latin typeface="Candara"/>
              <a:ea typeface="HGP明朝E" panose="02020900000000000000" pitchFamily="18" charset="-128"/>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fontAlgn="auto">
              <a:spcBef>
                <a:spcPts val="0"/>
              </a:spcBef>
              <a:spcAft>
                <a:spcPts val="0"/>
              </a:spcAft>
            </a:pPr>
            <a:fld id="{A682926C-07D6-4F6E-8F02-EF61AB7E9326}" type="slidenum">
              <a:rPr lang="ja-JP" altLang="en-US" smtClean="0">
                <a:solidFill>
                  <a:srgbClr val="073E87"/>
                </a:solidFill>
                <a:latin typeface="Candara"/>
                <a:ea typeface="HGP明朝E" panose="02020900000000000000" pitchFamily="18" charset="-128"/>
              </a:rPr>
              <a:pPr fontAlgn="auto">
                <a:spcBef>
                  <a:spcPts val="0"/>
                </a:spcBef>
                <a:spcAft>
                  <a:spcPts val="0"/>
                </a:spcAft>
              </a:pPr>
              <a:t>‹#›</a:t>
            </a:fld>
            <a:endParaRPr lang="ja-JP" altLang="en-US" dirty="0">
              <a:solidFill>
                <a:srgbClr val="073E87"/>
              </a:solidFill>
              <a:latin typeface="Candara"/>
              <a:ea typeface="HGP明朝E" panose="02020900000000000000" pitchFamily="18" charset="-128"/>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531545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言語の問題</a:t>
            </a:r>
          </a:p>
        </p:txBody>
      </p:sp>
      <p:sp>
        <p:nvSpPr>
          <p:cNvPr id="2051" name="Rectangle 3"/>
          <p:cNvSpPr>
            <a:spLocks noGrp="1" noChangeArrowheads="1"/>
          </p:cNvSpPr>
          <p:nvPr>
            <p:ph type="subTitle" idx="1"/>
          </p:nvPr>
        </p:nvSpPr>
        <p:spPr/>
        <p:txBody>
          <a:bodyPr/>
          <a:lstStyle/>
          <a:p>
            <a:pPr eaLnBrk="1" hangingPunct="1"/>
            <a:r>
              <a:rPr lang="ja-JP" altLang="en-US"/>
              <a:t>母語・母国語・公用語・国際語</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国家言語の発生</a:t>
            </a:r>
          </a:p>
        </p:txBody>
      </p:sp>
      <p:sp>
        <p:nvSpPr>
          <p:cNvPr id="3" name="コンテンツ プレースホルダ 2"/>
          <p:cNvSpPr>
            <a:spLocks noGrp="1"/>
          </p:cNvSpPr>
          <p:nvPr>
            <p:ph idx="1"/>
          </p:nvPr>
        </p:nvSpPr>
        <p:spPr/>
        <p:txBody>
          <a:bodyPr/>
          <a:lstStyle/>
          <a:p>
            <a:r>
              <a:rPr kumimoji="1" lang="en-US" altLang="ja-JP" dirty="0"/>
              <a:t>6000(?)</a:t>
            </a:r>
            <a:r>
              <a:rPr kumimoji="1" lang="ja-JP" altLang="en-US" dirty="0"/>
              <a:t>言語の多くは無文字</a:t>
            </a:r>
            <a:r>
              <a:rPr kumimoji="1" lang="en-US" altLang="ja-JP" dirty="0"/>
              <a:t>(</a:t>
            </a:r>
            <a:r>
              <a:rPr kumimoji="1" lang="ja-JP" altLang="en-US" dirty="0"/>
              <a:t>文字体系は</a:t>
            </a:r>
            <a:r>
              <a:rPr kumimoji="1" lang="en-US" altLang="ja-JP" dirty="0"/>
              <a:t>30)</a:t>
            </a:r>
            <a:endParaRPr kumimoji="1" lang="ja-JP" altLang="en-US" dirty="0"/>
          </a:p>
          <a:p>
            <a:r>
              <a:rPr kumimoji="1" lang="ja-JP" altLang="en-US" dirty="0"/>
              <a:t>国家による認定言語が発生</a:t>
            </a:r>
          </a:p>
          <a:p>
            <a:r>
              <a:rPr lang="ja-JP" altLang="en-US" dirty="0"/>
              <a:t>強大な帝国が支配的言語を形成　ラテン語、漢語、アラビア語、英語</a:t>
            </a:r>
          </a:p>
          <a:p>
            <a:r>
              <a:rPr kumimoji="1" lang="ja-JP" altLang="en-US" dirty="0"/>
              <a:t>民族国家が成立し、民族語が「国語」となって分化（イタリア語、ドイツ語、フランス語、英語）：ヨーロッパではルネサンスと宗教改革の影響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日本の「国語」の成立</a:t>
            </a:r>
          </a:p>
        </p:txBody>
      </p:sp>
      <p:sp>
        <p:nvSpPr>
          <p:cNvPr id="3" name="コンテンツ プレースホルダー 2"/>
          <p:cNvSpPr>
            <a:spLocks noGrp="1"/>
          </p:cNvSpPr>
          <p:nvPr>
            <p:ph idx="1"/>
          </p:nvPr>
        </p:nvSpPr>
        <p:spPr/>
        <p:txBody>
          <a:bodyPr/>
          <a:lstStyle/>
          <a:p>
            <a:r>
              <a:rPr kumimoji="1" lang="ja-JP" altLang="en-US" dirty="0"/>
              <a:t> 「国語」は日本独特の言い方</a:t>
            </a:r>
            <a:r>
              <a:rPr kumimoji="1" lang="en-US" altLang="ja-JP" dirty="0"/>
              <a:t>:</a:t>
            </a:r>
            <a:r>
              <a:rPr kumimoji="1" lang="ja-JP" altLang="en-US" dirty="0"/>
              <a:t>明治政府の国家形成の一環として登場</a:t>
            </a:r>
            <a:r>
              <a:rPr kumimoji="1" lang="en-US" altLang="ja-JP" dirty="0"/>
              <a:t>(</a:t>
            </a:r>
            <a:r>
              <a:rPr kumimoji="1" lang="ja-JP" altLang="en-US" dirty="0"/>
              <a:t>徴兵制</a:t>
            </a:r>
            <a:r>
              <a:rPr kumimoji="1" lang="en-US" altLang="ja-JP" dirty="0"/>
              <a:t>)</a:t>
            </a:r>
            <a:endParaRPr kumimoji="1" lang="ja-JP" altLang="en-US" dirty="0"/>
          </a:p>
          <a:p>
            <a:r>
              <a:rPr lang="ja-JP" altLang="en-US" dirty="0"/>
              <a:t>明治初期の言語状況</a:t>
            </a:r>
            <a:r>
              <a:rPr lang="en-US" altLang="ja-JP" dirty="0"/>
              <a:t>(</a:t>
            </a:r>
            <a:r>
              <a:rPr lang="ja-JP" altLang="en-US" dirty="0"/>
              <a:t>山の手言葉、下町の江戸弁、上方の言葉、各地の方言</a:t>
            </a:r>
            <a:r>
              <a:rPr lang="en-US" altLang="ja-JP" dirty="0"/>
              <a:t>)</a:t>
            </a:r>
            <a:r>
              <a:rPr lang="ja-JP" altLang="en-US" dirty="0"/>
              <a:t>→標準語をつくりだす政策的努力 </a:t>
            </a:r>
            <a:r>
              <a:rPr lang="en-US" altLang="ja-JP" dirty="0" err="1"/>
              <a:t>cf</a:t>
            </a:r>
            <a:r>
              <a:rPr lang="ja-JP" altLang="en-US" dirty="0"/>
              <a:t>  「国語元年」</a:t>
            </a:r>
          </a:p>
          <a:p>
            <a:pPr lvl="1"/>
            <a:r>
              <a:rPr lang="ja-JP" altLang="en-US" dirty="0"/>
              <a:t>江戸時代までの公文書は「漢文」 →言文一致の努力</a:t>
            </a:r>
          </a:p>
          <a:p>
            <a:r>
              <a:rPr lang="ja-JP" altLang="en-US" dirty="0"/>
              <a:t>国定教科書、ラジオ、新聞</a:t>
            </a:r>
            <a:r>
              <a:rPr lang="en-US" altLang="ja-JP" dirty="0"/>
              <a:t>(</a:t>
            </a:r>
            <a:r>
              <a:rPr lang="ja-JP" altLang="en-US" dirty="0"/>
              <a:t>あまり効果なし</a:t>
            </a:r>
            <a:r>
              <a:rPr lang="en-US" altLang="ja-JP" dirty="0"/>
              <a:t>)</a:t>
            </a:r>
            <a:endParaRPr lang="ja-JP" altLang="en-US" dirty="0"/>
          </a:p>
          <a:p>
            <a:r>
              <a:rPr lang="ja-JP" altLang="en-US" dirty="0"/>
              <a:t>戦時体制と戦後のテレビ</a:t>
            </a:r>
            <a:r>
              <a:rPr lang="en-US" altLang="ja-JP" dirty="0"/>
              <a:t>(</a:t>
            </a:r>
            <a:r>
              <a:rPr lang="ja-JP" altLang="en-US" dirty="0"/>
              <a:t>共通語の浸透</a:t>
            </a:r>
            <a:r>
              <a:rPr lang="en-US" altLang="ja-JP" dirty="0"/>
              <a:t>)</a:t>
            </a:r>
            <a:endParaRPr lang="ja-JP" altLang="en-US" dirty="0"/>
          </a:p>
        </p:txBody>
      </p:sp>
    </p:spTree>
    <p:extLst>
      <p:ext uri="{BB962C8B-B14F-4D97-AF65-F5344CB8AC3E}">
        <p14:creationId xmlns:p14="http://schemas.microsoft.com/office/powerpoint/2010/main" val="197636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国家言語をもてない社会１</a:t>
            </a:r>
          </a:p>
        </p:txBody>
      </p:sp>
      <p:sp>
        <p:nvSpPr>
          <p:cNvPr id="3" name="コンテンツ プレースホルダ 2"/>
          <p:cNvSpPr>
            <a:spLocks noGrp="1"/>
          </p:cNvSpPr>
          <p:nvPr>
            <p:ph idx="1"/>
          </p:nvPr>
        </p:nvSpPr>
        <p:spPr/>
        <p:txBody>
          <a:bodyPr/>
          <a:lstStyle/>
          <a:p>
            <a:r>
              <a:rPr lang="ja-JP" altLang="en-US" dirty="0"/>
              <a:t>民族国家による国語形成以前はすべて「方言」（強大な国家では支配的言語は存在）</a:t>
            </a:r>
          </a:p>
          <a:p>
            <a:r>
              <a:rPr lang="ja-JP" altLang="en-US" dirty="0"/>
              <a:t>植民地化されると</a:t>
            </a:r>
          </a:p>
          <a:p>
            <a:pPr lvl="1"/>
            <a:r>
              <a:rPr lang="ja-JP" altLang="en-US" dirty="0"/>
              <a:t>本国の言語が支配言語となり、少数の本国言語による学校（現地エリートも許可）</a:t>
            </a:r>
          </a:p>
          <a:p>
            <a:pPr lvl="1"/>
            <a:r>
              <a:rPr lang="ja-JP" altLang="en-US" dirty="0"/>
              <a:t>既存の学校があれば通常禁止</a:t>
            </a:r>
          </a:p>
          <a:p>
            <a:pPr lvl="1"/>
            <a:r>
              <a:rPr lang="ja-JP" altLang="en-US" dirty="0"/>
              <a:t>支配的言語が形成されない</a:t>
            </a:r>
          </a:p>
          <a:p>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国家言語をもてない社会２</a:t>
            </a:r>
          </a:p>
        </p:txBody>
      </p:sp>
      <p:sp>
        <p:nvSpPr>
          <p:cNvPr id="3" name="コンテンツ プレースホルダ 2"/>
          <p:cNvSpPr>
            <a:spLocks noGrp="1"/>
          </p:cNvSpPr>
          <p:nvPr>
            <p:ph idx="1"/>
          </p:nvPr>
        </p:nvSpPr>
        <p:spPr/>
        <p:txBody>
          <a:bodyPr/>
          <a:lstStyle/>
          <a:p>
            <a:r>
              <a:rPr kumimoji="1" lang="ja-JP" altLang="en-US" dirty="0"/>
              <a:t>日本の朝鮮統治の特質（言語面）</a:t>
            </a:r>
          </a:p>
          <a:p>
            <a:pPr lvl="1"/>
            <a:r>
              <a:rPr lang="ja-JP" altLang="en-US" dirty="0"/>
              <a:t>義務教育を施行（学校設立）</a:t>
            </a:r>
          </a:p>
          <a:p>
            <a:pPr lvl="1"/>
            <a:r>
              <a:rPr lang="ja-JP" altLang="en-US" dirty="0"/>
              <a:t>朝鮮語を教えつつ、日本語を教育言語として増大</a:t>
            </a:r>
          </a:p>
          <a:p>
            <a:pPr lvl="1"/>
            <a:r>
              <a:rPr lang="ja-JP" altLang="en-US" dirty="0"/>
              <a:t>ハングル使用は諸説（日本統治で教えるようになったｖｓ以前から教えていた。漢字・ハングル混じり文は日本が導入したとされる）</a:t>
            </a:r>
          </a:p>
          <a:p>
            <a:endParaRPr lang="ja-JP" altLang="en-US" dirty="0"/>
          </a:p>
          <a:p>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国語をもてない社会３</a:t>
            </a:r>
          </a:p>
        </p:txBody>
      </p:sp>
      <p:sp>
        <p:nvSpPr>
          <p:cNvPr id="3" name="コンテンツ プレースホルダ 2"/>
          <p:cNvSpPr>
            <a:spLocks noGrp="1"/>
          </p:cNvSpPr>
          <p:nvPr>
            <p:ph idx="1"/>
          </p:nvPr>
        </p:nvSpPr>
        <p:spPr/>
        <p:txBody>
          <a:bodyPr/>
          <a:lstStyle/>
          <a:p>
            <a:r>
              <a:rPr kumimoji="1" lang="ja-JP" altLang="en-US" dirty="0"/>
              <a:t>独立後</a:t>
            </a:r>
          </a:p>
          <a:p>
            <a:pPr lvl="1"/>
            <a:r>
              <a:rPr lang="ja-JP" altLang="en-US" dirty="0"/>
              <a:t>国語を形成（インドネシア・ベトナム）</a:t>
            </a:r>
          </a:p>
          <a:p>
            <a:pPr lvl="1"/>
            <a:r>
              <a:rPr kumimoji="1" lang="ja-JP" altLang="en-US" dirty="0"/>
              <a:t>かつての植民地本国の言語を事実上の公用語に（インド・フィリピン・パキスタン　両国とも国語形成の努力）</a:t>
            </a:r>
          </a:p>
          <a:p>
            <a:pPr lvl="1"/>
            <a:r>
              <a:rPr lang="ja-JP" altLang="en-US" dirty="0"/>
              <a:t>植民地以前の支配言語を国語に（韓国・北朝鮮）</a:t>
            </a:r>
          </a:p>
          <a:p>
            <a:pPr lvl="1"/>
            <a:r>
              <a:rPr kumimoji="1" lang="ja-JP" altLang="en-US" dirty="0"/>
              <a:t>言語紛争（スリランカ）</a:t>
            </a:r>
          </a:p>
          <a:p>
            <a:pPr lvl="1"/>
            <a:r>
              <a:rPr lang="ja-JP" altLang="en-US" dirty="0"/>
              <a:t>複数言語主義で対立回避</a:t>
            </a:r>
            <a:r>
              <a:rPr lang="en-US" altLang="ja-JP" dirty="0"/>
              <a:t>(</a:t>
            </a:r>
            <a:r>
              <a:rPr lang="ja-JP" altLang="en-US" dirty="0"/>
              <a:t>シンガポール</a:t>
            </a:r>
            <a:r>
              <a:rPr lang="en-US" altLang="ja-JP" dirty="0"/>
              <a:t>)</a:t>
            </a:r>
            <a:endParaRPr kumimoji="1" lang="ja-JP" altLang="en-US" dirty="0"/>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a:t>先進国の言語政策</a:t>
            </a:r>
          </a:p>
        </p:txBody>
      </p:sp>
      <p:sp>
        <p:nvSpPr>
          <p:cNvPr id="7171" name="Rectangle 3"/>
          <p:cNvSpPr>
            <a:spLocks noGrp="1" noChangeArrowheads="1"/>
          </p:cNvSpPr>
          <p:nvPr>
            <p:ph type="body" idx="1"/>
          </p:nvPr>
        </p:nvSpPr>
        <p:spPr/>
        <p:txBody>
          <a:bodyPr/>
          <a:lstStyle/>
          <a:p>
            <a:pPr eaLnBrk="1" hangingPunct="1"/>
            <a:r>
              <a:rPr lang="ja-JP" altLang="en-US" dirty="0"/>
              <a:t>フランス型　ひとつの公用語を国民全体に</a:t>
            </a:r>
          </a:p>
          <a:p>
            <a:pPr eaLnBrk="1" hangingPunct="1"/>
            <a:r>
              <a:rPr lang="ja-JP" altLang="en-US" dirty="0"/>
              <a:t>ソ連型　公用語をもたない。言語の平等</a:t>
            </a:r>
          </a:p>
          <a:p>
            <a:pPr lvl="1" eaLnBrk="1" hangingPunct="1"/>
            <a:r>
              <a:rPr lang="ja-JP" altLang="en-US" dirty="0"/>
              <a:t>ＥＵの言語政策に影響</a:t>
            </a:r>
            <a:r>
              <a:rPr lang="en-US" altLang="ja-JP" dirty="0"/>
              <a:t>(</a:t>
            </a:r>
            <a:r>
              <a:rPr lang="ja-JP" altLang="en-US" dirty="0"/>
              <a:t>建前と実態の分離</a:t>
            </a:r>
            <a:r>
              <a:rPr lang="en-US" altLang="ja-JP" dirty="0"/>
              <a:t>)</a:t>
            </a:r>
            <a:endParaRPr lang="ja-JP" altLang="en-US" dirty="0"/>
          </a:p>
          <a:p>
            <a:pPr lvl="1" eaLnBrk="1" hangingPunct="1"/>
            <a:r>
              <a:rPr lang="ja-JP" altLang="en-US" dirty="0"/>
              <a:t>英国の離脱は言語的にも興味深い現象となる</a:t>
            </a:r>
          </a:p>
          <a:p>
            <a:pPr eaLnBrk="1" hangingPunct="1"/>
            <a:r>
              <a:rPr lang="ja-JP" altLang="en-US" dirty="0"/>
              <a:t>バイリンガリズムの問題</a:t>
            </a:r>
          </a:p>
          <a:p>
            <a:pPr eaLnBrk="1" hangingPunct="1">
              <a:buFontTx/>
              <a:buNone/>
            </a:pPr>
            <a:r>
              <a:rPr lang="ja-JP" altLang="en-US" dirty="0"/>
              <a:t>　　アメリカとヨーロッパ</a:t>
            </a:r>
          </a:p>
          <a:p>
            <a:pPr eaLnBrk="1" hangingPunct="1"/>
            <a:r>
              <a:rPr lang="ja-JP" altLang="en-US" dirty="0"/>
              <a:t>言語と平等（マイフェア・レディ、リタと教授）</a:t>
            </a:r>
          </a:p>
          <a:p>
            <a:pPr marL="0" indent="0" eaLnBrk="1" hangingPunct="1">
              <a:buNone/>
            </a:pPr>
            <a:r>
              <a:rPr lang="ja-JP" altLang="en-US" dirty="0"/>
              <a:t>　　</a:t>
            </a:r>
            <a:r>
              <a:rPr lang="en-US" altLang="ja-JP" dirty="0"/>
              <a:t>EU</a:t>
            </a:r>
            <a:r>
              <a:rPr lang="ja-JP" altLang="en-US" dirty="0"/>
              <a:t>の平等主義と実際的運用</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国際語の変遷</a:t>
            </a:r>
          </a:p>
        </p:txBody>
      </p:sp>
      <p:sp>
        <p:nvSpPr>
          <p:cNvPr id="3" name="コンテンツ プレースホルダー 2"/>
          <p:cNvSpPr>
            <a:spLocks noGrp="1"/>
          </p:cNvSpPr>
          <p:nvPr>
            <p:ph idx="1"/>
          </p:nvPr>
        </p:nvSpPr>
        <p:spPr/>
        <p:txBody>
          <a:bodyPr/>
          <a:lstStyle/>
          <a:p>
            <a:r>
              <a:rPr kumimoji="1" lang="ja-JP" altLang="en-US" dirty="0"/>
              <a:t>中世ラテン語　大学での教育言語</a:t>
            </a:r>
          </a:p>
          <a:p>
            <a:r>
              <a:rPr lang="en-US" altLang="ja-JP" dirty="0"/>
              <a:t>19</a:t>
            </a:r>
            <a:r>
              <a:rPr lang="ja-JP" altLang="en-US" dirty="0"/>
              <a:t>世紀フランス語　外交言語</a:t>
            </a:r>
          </a:p>
          <a:p>
            <a:r>
              <a:rPr kumimoji="1" lang="en-US" altLang="ja-JP" dirty="0"/>
              <a:t>19</a:t>
            </a:r>
            <a:r>
              <a:rPr kumimoji="1" lang="ja-JP" altLang="en-US" dirty="0"/>
              <a:t>－</a:t>
            </a:r>
            <a:r>
              <a:rPr kumimoji="1" lang="en-US" altLang="ja-JP" dirty="0"/>
              <a:t>20</a:t>
            </a:r>
            <a:r>
              <a:rPr kumimoji="1" lang="ja-JP" altLang="en-US" dirty="0"/>
              <a:t>世紀英語　貿易言語・国際組織の言語</a:t>
            </a:r>
          </a:p>
          <a:p>
            <a:r>
              <a:rPr lang="ja-JP" altLang="en-US" dirty="0"/>
              <a:t>人工語 エスペラント</a:t>
            </a:r>
            <a:endParaRPr kumimoji="1" lang="ja-JP" altLang="en-US" dirty="0"/>
          </a:p>
        </p:txBody>
      </p:sp>
    </p:spTree>
    <p:extLst>
      <p:ext uri="{BB962C8B-B14F-4D97-AF65-F5344CB8AC3E}">
        <p14:creationId xmlns:p14="http://schemas.microsoft.com/office/powerpoint/2010/main" val="1739825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a:t>国際的コミュニケーションは</a:t>
            </a:r>
          </a:p>
        </p:txBody>
      </p:sp>
      <p:sp>
        <p:nvSpPr>
          <p:cNvPr id="8195" name="Rectangle 3"/>
          <p:cNvSpPr>
            <a:spLocks noGrp="1" noChangeArrowheads="1"/>
          </p:cNvSpPr>
          <p:nvPr>
            <p:ph type="body" idx="1"/>
          </p:nvPr>
        </p:nvSpPr>
        <p:spPr/>
        <p:txBody>
          <a:bodyPr/>
          <a:lstStyle/>
          <a:p>
            <a:pPr eaLnBrk="1" hangingPunct="1"/>
            <a:r>
              <a:rPr lang="ja-JP" altLang="en-US" dirty="0"/>
              <a:t>国際語としての英語　小</a:t>
            </a:r>
            <a:r>
              <a:rPr lang="en-US" altLang="ja-JP" dirty="0"/>
              <a:t>1</a:t>
            </a:r>
            <a:r>
              <a:rPr lang="ja-JP" altLang="en-US"/>
              <a:t>から学ぶ国家</a:t>
            </a:r>
            <a:endParaRPr lang="ja-JP" altLang="en-US" dirty="0"/>
          </a:p>
          <a:p>
            <a:pPr eaLnBrk="1" hangingPunct="1"/>
            <a:r>
              <a:rPr lang="ja-JP" altLang="en-US" dirty="0"/>
              <a:t>英語以外の言語を学ぶ意味は</a:t>
            </a:r>
          </a:p>
          <a:p>
            <a:pPr eaLnBrk="1" hangingPunct="1"/>
            <a:r>
              <a:rPr lang="ja-JP" altLang="en-US" dirty="0"/>
              <a:t>新たなバイリンガリズムの登場</a:t>
            </a:r>
          </a:p>
          <a:p>
            <a:pPr lvl="1" eaLnBrk="1" hangingPunct="1"/>
            <a:r>
              <a:rPr lang="ja-JP" altLang="en-US" dirty="0"/>
              <a:t>複数言語を修得することを原則とする</a:t>
            </a:r>
          </a:p>
          <a:p>
            <a:pPr lvl="1" eaLnBrk="1" hangingPunct="1"/>
            <a:r>
              <a:rPr lang="ja-JP" altLang="en-US" dirty="0"/>
              <a:t>シンガポール・ＥＵ　北欧も実態</a:t>
            </a:r>
          </a:p>
          <a:p>
            <a:pPr eaLnBrk="1" hangingPunct="1"/>
            <a:r>
              <a:rPr lang="ja-JP" altLang="en-US" dirty="0"/>
              <a:t>インターネットは世界の言語をどう変えるか</a:t>
            </a:r>
          </a:p>
          <a:p>
            <a:pPr lvl="1" eaLnBrk="1" hangingPunct="1"/>
            <a:r>
              <a:rPr lang="ja-JP" altLang="en-US" dirty="0"/>
              <a:t>英語の普及</a:t>
            </a:r>
          </a:p>
          <a:p>
            <a:pPr lvl="1" eaLnBrk="1" hangingPunct="1"/>
            <a:r>
              <a:rPr lang="ja-JP" altLang="en-US" dirty="0"/>
              <a:t>マイナー言語の存続・強化</a:t>
            </a:r>
          </a:p>
          <a:p>
            <a:pPr eaLnBrk="1" hangingPunct="1">
              <a:buNone/>
            </a:pP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4377297"/>
            <a:ext cx="2781300" cy="1857375"/>
          </a:xfrm>
          <a:prstGeom prst="rect">
            <a:avLst/>
          </a:prstGeom>
        </p:spPr>
      </p:pic>
      <p:sp>
        <p:nvSpPr>
          <p:cNvPr id="2" name="コンテンツ プレースホルダー 1"/>
          <p:cNvSpPr>
            <a:spLocks noGrp="1"/>
          </p:cNvSpPr>
          <p:nvPr>
            <p:ph idx="1"/>
          </p:nvPr>
        </p:nvSpPr>
        <p:spPr>
          <a:xfrm>
            <a:off x="872067" y="2132857"/>
            <a:ext cx="7732381" cy="4176464"/>
          </a:xfrm>
        </p:spPr>
        <p:txBody>
          <a:bodyPr>
            <a:normAutofit/>
          </a:bodyPr>
          <a:lstStyle/>
          <a:p>
            <a:pPr marL="0" indent="0">
              <a:buNone/>
            </a:pPr>
            <a:r>
              <a:rPr kumimoji="1" lang="ja-JP" altLang="en-US" dirty="0"/>
              <a:t>☆自由・平等・平和をめざす橋渡し言語</a:t>
            </a:r>
            <a:endParaRPr kumimoji="1" lang="en-US" altLang="ja-JP" dirty="0"/>
          </a:p>
          <a:p>
            <a:pPr marL="0" indent="0">
              <a:buNone/>
            </a:pPr>
            <a:r>
              <a:rPr lang="ja-JP" altLang="en-US" dirty="0"/>
              <a:t>☆ポーランド人ザメンホフが発案した人工語</a:t>
            </a:r>
          </a:p>
          <a:p>
            <a:pPr marL="0" indent="0">
              <a:buNone/>
            </a:pPr>
            <a:r>
              <a:rPr lang="ja-JP" altLang="en-US" dirty="0"/>
              <a:t>→１８８７年に誕生し、今年で１２８年目</a:t>
            </a:r>
            <a:endParaRPr lang="en-US" altLang="ja-JP" dirty="0"/>
          </a:p>
          <a:p>
            <a:pPr marL="0" indent="0">
              <a:buNone/>
            </a:pPr>
            <a:r>
              <a:rPr lang="ja-JP" altLang="en-US" dirty="0"/>
              <a:t>☆世界で話されている</a:t>
            </a:r>
            <a:endParaRPr lang="en-US" altLang="ja-JP" dirty="0"/>
          </a:p>
          <a:p>
            <a:pPr marL="0" indent="0">
              <a:buNone/>
            </a:pPr>
            <a:r>
              <a:rPr lang="ja-JP" altLang="en-US" dirty="0"/>
              <a:t>→約１００万人もの話者がいる（日本では１万人）</a:t>
            </a:r>
            <a:endParaRPr lang="en-US" altLang="ja-JP" dirty="0"/>
          </a:p>
          <a:p>
            <a:pPr marL="0" indent="0">
              <a:buNone/>
            </a:pPr>
            <a:r>
              <a:rPr lang="ja-JP" altLang="en-US" dirty="0"/>
              <a:t>→世界中にエスペラント団体がある</a:t>
            </a:r>
            <a:endParaRPr lang="en-US" altLang="ja-JP" dirty="0"/>
          </a:p>
          <a:p>
            <a:pPr marL="0" indent="0">
              <a:buNone/>
            </a:pPr>
            <a:r>
              <a:rPr lang="en-US" altLang="ja-JP" b="1" dirty="0" err="1"/>
              <a:t>Bonveno</a:t>
            </a:r>
            <a:r>
              <a:rPr lang="en-US" altLang="ja-JP" b="1" dirty="0"/>
              <a:t>!! al la Esperanto de la </a:t>
            </a:r>
            <a:r>
              <a:rPr lang="en-US" altLang="ja-JP" b="1" dirty="0" err="1"/>
              <a:t>mondo</a:t>
            </a:r>
            <a:r>
              <a:rPr lang="en-US" altLang="ja-JP" b="1" dirty="0"/>
              <a:t>!!</a:t>
            </a:r>
          </a:p>
        </p:txBody>
      </p:sp>
      <p:sp>
        <p:nvSpPr>
          <p:cNvPr id="3" name="タイトル 2"/>
          <p:cNvSpPr>
            <a:spLocks noGrp="1"/>
          </p:cNvSpPr>
          <p:nvPr>
            <p:ph type="title"/>
          </p:nvPr>
        </p:nvSpPr>
        <p:spPr>
          <a:xfrm>
            <a:off x="457200" y="338328"/>
            <a:ext cx="8229600" cy="1074448"/>
          </a:xfrm>
        </p:spPr>
        <p:txBody>
          <a:bodyPr/>
          <a:lstStyle/>
          <a:p>
            <a:r>
              <a:rPr kumimoji="1" lang="ja-JP" altLang="en-US" dirty="0"/>
              <a:t>エスペラントとは？</a:t>
            </a:r>
          </a:p>
        </p:txBody>
      </p:sp>
      <p:sp>
        <p:nvSpPr>
          <p:cNvPr id="8" name="円形吹き出し 7"/>
          <p:cNvSpPr/>
          <p:nvPr/>
        </p:nvSpPr>
        <p:spPr>
          <a:xfrm>
            <a:off x="611560" y="5305984"/>
            <a:ext cx="5040560" cy="1291368"/>
          </a:xfrm>
          <a:prstGeom prst="wedgeEllipseCallout">
            <a:avLst>
              <a:gd name="adj1" fmla="val 77600"/>
              <a:gd name="adj2" fmla="val -5877"/>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dirty="0">
                <a:solidFill>
                  <a:prstClr val="black"/>
                </a:solidFill>
              </a:rPr>
              <a:t>緑は希望を、白は平和と中立を、五芒星は五大陸を表す</a:t>
            </a:r>
          </a:p>
        </p:txBody>
      </p:sp>
    </p:spTree>
    <p:extLst>
      <p:ext uri="{BB962C8B-B14F-4D97-AF65-F5344CB8AC3E}">
        <p14:creationId xmlns:p14="http://schemas.microsoft.com/office/powerpoint/2010/main" val="375959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形吹き出し 4"/>
          <p:cNvSpPr/>
          <p:nvPr/>
        </p:nvSpPr>
        <p:spPr>
          <a:xfrm>
            <a:off x="384314" y="5373216"/>
            <a:ext cx="4320480" cy="1296144"/>
          </a:xfrm>
          <a:prstGeom prst="wedgeEllipseCallout">
            <a:avLst>
              <a:gd name="adj1" fmla="val 53626"/>
              <a:gd name="adj2" fmla="val -102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dirty="0">
                <a:solidFill>
                  <a:srgbClr val="FF0000"/>
                </a:solidFill>
              </a:rPr>
              <a:t>私はあなたを愛しています</a:t>
            </a:r>
            <a:endParaRPr lang="en-US" altLang="ja-JP" dirty="0">
              <a:solidFill>
                <a:srgbClr val="FF0000"/>
              </a:solidFill>
            </a:endParaRPr>
          </a:p>
          <a:p>
            <a:pPr algn="ctr" fontAlgn="auto">
              <a:spcBef>
                <a:spcPts val="0"/>
              </a:spcBef>
              <a:spcAft>
                <a:spcPts val="0"/>
              </a:spcAft>
            </a:pPr>
            <a:r>
              <a:rPr lang="ja-JP" altLang="en-US" dirty="0">
                <a:solidFill>
                  <a:srgbClr val="FF0000"/>
                </a:solidFill>
              </a:rPr>
              <a:t>私はあなたを愛していました</a:t>
            </a:r>
            <a:endParaRPr lang="en-US" altLang="ja-JP" dirty="0">
              <a:solidFill>
                <a:srgbClr val="FF0000"/>
              </a:solidFill>
            </a:endParaRPr>
          </a:p>
          <a:p>
            <a:pPr algn="ctr" fontAlgn="auto">
              <a:spcBef>
                <a:spcPts val="0"/>
              </a:spcBef>
              <a:spcAft>
                <a:spcPts val="0"/>
              </a:spcAft>
            </a:pPr>
            <a:r>
              <a:rPr lang="ja-JP" altLang="en-US" dirty="0">
                <a:solidFill>
                  <a:srgbClr val="FF0000"/>
                </a:solidFill>
              </a:rPr>
              <a:t>エスペラントは簡単です</a:t>
            </a:r>
          </a:p>
        </p:txBody>
      </p:sp>
      <p:sp>
        <p:nvSpPr>
          <p:cNvPr id="2" name="タイトル 1"/>
          <p:cNvSpPr>
            <a:spLocks noGrp="1"/>
          </p:cNvSpPr>
          <p:nvPr>
            <p:ph type="title"/>
          </p:nvPr>
        </p:nvSpPr>
        <p:spPr/>
        <p:txBody>
          <a:bodyPr/>
          <a:lstStyle/>
          <a:p>
            <a:r>
              <a:rPr lang="ja-JP" altLang="en-US" dirty="0"/>
              <a:t>エスペラントがやさしい理由</a:t>
            </a:r>
            <a:endParaRPr kumimoji="1" lang="ja-JP" altLang="en-US" dirty="0"/>
          </a:p>
        </p:txBody>
      </p:sp>
      <p:sp>
        <p:nvSpPr>
          <p:cNvPr id="3" name="コンテンツ プレースホルダー 2"/>
          <p:cNvSpPr>
            <a:spLocks noGrp="1"/>
          </p:cNvSpPr>
          <p:nvPr>
            <p:ph sz="quarter" idx="13"/>
          </p:nvPr>
        </p:nvSpPr>
        <p:spPr>
          <a:xfrm>
            <a:off x="676655" y="2060848"/>
            <a:ext cx="3822192" cy="4065632"/>
          </a:xfrm>
        </p:spPr>
        <p:txBody>
          <a:bodyPr>
            <a:normAutofit/>
          </a:bodyPr>
          <a:lstStyle/>
          <a:p>
            <a:r>
              <a:rPr kumimoji="1" lang="ja-JP" altLang="en-US" dirty="0"/>
              <a:t>その２　</a:t>
            </a:r>
            <a:endParaRPr kumimoji="1" lang="en-US" altLang="ja-JP" dirty="0"/>
          </a:p>
          <a:p>
            <a:pPr marL="0" indent="0">
              <a:buNone/>
            </a:pPr>
            <a:r>
              <a:rPr kumimoji="1" lang="ja-JP" altLang="en-US" dirty="0"/>
              <a:t>少し覚えて何倍にも使える</a:t>
            </a:r>
            <a:endParaRPr kumimoji="1" lang="en-US" altLang="ja-JP" dirty="0"/>
          </a:p>
          <a:p>
            <a:pPr marL="0" indent="0">
              <a:buNone/>
            </a:pPr>
            <a:r>
              <a:rPr lang="ja-JP" altLang="en-US" dirty="0"/>
              <a:t>名詞はＯ　　　　　　　　　</a:t>
            </a:r>
            <a:r>
              <a:rPr kumimoji="1" lang="en-US" altLang="ja-JP" dirty="0" err="1"/>
              <a:t>amo</a:t>
            </a:r>
            <a:r>
              <a:rPr kumimoji="1" lang="en-US" altLang="ja-JP" dirty="0"/>
              <a:t> </a:t>
            </a:r>
          </a:p>
          <a:p>
            <a:pPr marL="0" indent="0">
              <a:buNone/>
            </a:pPr>
            <a:r>
              <a:rPr lang="ja-JP" altLang="en-US" dirty="0"/>
              <a:t>形容詞はＡ　　　　　　　</a:t>
            </a:r>
            <a:r>
              <a:rPr lang="en-US" altLang="ja-JP" dirty="0" err="1"/>
              <a:t>ama</a:t>
            </a:r>
            <a:endParaRPr lang="en-US" altLang="ja-JP" dirty="0"/>
          </a:p>
          <a:p>
            <a:pPr marL="0" indent="0">
              <a:buNone/>
            </a:pPr>
            <a:r>
              <a:rPr lang="ja-JP" altLang="en-US" dirty="0"/>
              <a:t>動詞の現在形ＡＳ　　</a:t>
            </a:r>
            <a:r>
              <a:rPr lang="en-US" altLang="ja-JP" dirty="0" err="1"/>
              <a:t>amasa</a:t>
            </a:r>
            <a:endParaRPr lang="en-US" altLang="ja-JP" dirty="0"/>
          </a:p>
          <a:p>
            <a:pPr marL="0" indent="0">
              <a:buNone/>
            </a:pPr>
            <a:r>
              <a:rPr lang="ja-JP" altLang="en-US" dirty="0"/>
              <a:t>動詞の過去形ＩＳ　　　</a:t>
            </a:r>
            <a:r>
              <a:rPr lang="en-US" altLang="ja-JP" dirty="0" err="1"/>
              <a:t>amis</a:t>
            </a:r>
            <a:r>
              <a:rPr lang="en-US" altLang="ja-JP" dirty="0"/>
              <a:t> </a:t>
            </a:r>
          </a:p>
          <a:p>
            <a:pPr marL="0" indent="0">
              <a:buNone/>
            </a:pPr>
            <a:r>
              <a:rPr lang="ja-JP" altLang="en-US" dirty="0"/>
              <a:t>動詞の未来形ＯＳ　　　</a:t>
            </a:r>
            <a:r>
              <a:rPr lang="en-US" altLang="ja-JP" dirty="0" err="1"/>
              <a:t>amos</a:t>
            </a:r>
            <a:endParaRPr lang="en-US" altLang="ja-JP" dirty="0"/>
          </a:p>
        </p:txBody>
      </p:sp>
      <p:sp>
        <p:nvSpPr>
          <p:cNvPr id="4" name="コンテンツ プレースホルダー 3"/>
          <p:cNvSpPr>
            <a:spLocks noGrp="1"/>
          </p:cNvSpPr>
          <p:nvPr>
            <p:ph sz="quarter" idx="14"/>
          </p:nvPr>
        </p:nvSpPr>
        <p:spPr>
          <a:xfrm>
            <a:off x="4645152" y="1916832"/>
            <a:ext cx="3822192" cy="4209648"/>
          </a:xfrm>
        </p:spPr>
        <p:txBody>
          <a:bodyPr/>
          <a:lstStyle/>
          <a:p>
            <a:r>
              <a:rPr kumimoji="1" lang="ja-JP" altLang="en-US" dirty="0"/>
              <a:t>その３　</a:t>
            </a:r>
            <a:endParaRPr kumimoji="1" lang="en-US" altLang="ja-JP" dirty="0"/>
          </a:p>
          <a:p>
            <a:r>
              <a:rPr kumimoji="1" lang="ja-JP" altLang="en-US" dirty="0"/>
              <a:t>文法は規則的で例外がない　</a:t>
            </a:r>
            <a:endParaRPr kumimoji="1" lang="en-US" altLang="ja-JP" dirty="0"/>
          </a:p>
          <a:p>
            <a:pPr marL="0" indent="0">
              <a:buNone/>
            </a:pPr>
            <a:r>
              <a:rPr lang="ja-JP" altLang="en-US" dirty="0"/>
              <a:t>エスペラントの文法の決まりには不規則や例外はない。　</a:t>
            </a:r>
            <a:endParaRPr lang="en-US" altLang="ja-JP" dirty="0"/>
          </a:p>
          <a:p>
            <a:pPr marL="0" indent="0">
              <a:buNone/>
            </a:pPr>
            <a:endParaRPr kumimoji="1" lang="en-US" altLang="ja-JP" dirty="0"/>
          </a:p>
          <a:p>
            <a:pPr marL="0" indent="0">
              <a:buNone/>
            </a:pPr>
            <a:r>
              <a:rPr lang="en-US" altLang="ja-JP" dirty="0" err="1"/>
              <a:t>Mi</a:t>
            </a:r>
            <a:r>
              <a:rPr lang="en-US" altLang="ja-JP" dirty="0"/>
              <a:t> </a:t>
            </a:r>
            <a:r>
              <a:rPr lang="en-US" altLang="ja-JP" dirty="0" err="1"/>
              <a:t>amas</a:t>
            </a:r>
            <a:r>
              <a:rPr lang="en-US" altLang="ja-JP" dirty="0"/>
              <a:t> vin </a:t>
            </a:r>
          </a:p>
          <a:p>
            <a:pPr marL="0" indent="0">
              <a:buNone/>
            </a:pPr>
            <a:r>
              <a:rPr lang="en-US" altLang="ja-JP" dirty="0" err="1"/>
              <a:t>Mi</a:t>
            </a:r>
            <a:r>
              <a:rPr lang="en-US" altLang="ja-JP" dirty="0"/>
              <a:t> </a:t>
            </a:r>
            <a:r>
              <a:rPr lang="en-US" altLang="ja-JP" dirty="0" err="1"/>
              <a:t>amis</a:t>
            </a:r>
            <a:r>
              <a:rPr lang="en-US" altLang="ja-JP" dirty="0"/>
              <a:t>  vin</a:t>
            </a:r>
          </a:p>
          <a:p>
            <a:pPr marL="0" indent="0">
              <a:buNone/>
            </a:pPr>
            <a:r>
              <a:rPr lang="en-US" altLang="ja-JP" dirty="0"/>
              <a:t>Esperanto </a:t>
            </a:r>
            <a:r>
              <a:rPr lang="en-US" altLang="ja-JP" dirty="0" err="1"/>
              <a:t>estas</a:t>
            </a:r>
            <a:r>
              <a:rPr lang="en-US" altLang="ja-JP" dirty="0"/>
              <a:t> </a:t>
            </a:r>
            <a:r>
              <a:rPr lang="en-US" altLang="ja-JP" dirty="0" err="1"/>
              <a:t>facila</a:t>
            </a:r>
            <a:r>
              <a:rPr lang="en-US" altLang="ja-JP" dirty="0"/>
              <a:t>!!</a:t>
            </a:r>
            <a:endParaRPr kumimoji="1" lang="ja-JP" altLang="en-US" dirty="0"/>
          </a:p>
        </p:txBody>
      </p:sp>
    </p:spTree>
    <p:extLst>
      <p:ext uri="{BB962C8B-B14F-4D97-AF65-F5344CB8AC3E}">
        <p14:creationId xmlns:p14="http://schemas.microsoft.com/office/powerpoint/2010/main" val="65643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barn(inVertical)">
                                      <p:cBhvr>
                                        <p:cTn id="56" dur="500"/>
                                        <p:tgtEl>
                                          <p:spTgt spid="4">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Effect transition="in" filter="barn(inVertical)">
                                      <p:cBhvr>
                                        <p:cTn id="61" dur="500"/>
                                        <p:tgtEl>
                                          <p:spTgt spid="4">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4">
                                            <p:txEl>
                                              <p:pRg st="2" end="2"/>
                                            </p:txEl>
                                          </p:spTgt>
                                        </p:tgtEl>
                                        <p:attrNameLst>
                                          <p:attrName>style.visibility</p:attrName>
                                        </p:attrNameLst>
                                      </p:cBhvr>
                                      <p:to>
                                        <p:strVal val="visible"/>
                                      </p:to>
                                    </p:set>
                                    <p:animEffect transition="in" filter="barn(inVertical)">
                                      <p:cBhvr>
                                        <p:cTn id="66" dur="500"/>
                                        <p:tgtEl>
                                          <p:spTgt spid="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4">
                                            <p:txEl>
                                              <p:pRg st="4" end="4"/>
                                            </p:txEl>
                                          </p:spTgt>
                                        </p:tgtEl>
                                        <p:attrNameLst>
                                          <p:attrName>style.visibility</p:attrName>
                                        </p:attrNameLst>
                                      </p:cBhvr>
                                      <p:to>
                                        <p:strVal val="visible"/>
                                      </p:to>
                                    </p:set>
                                    <p:animEffect transition="in" filter="barn(inVertical)">
                                      <p:cBhvr>
                                        <p:cTn id="71" dur="5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6" presetClass="entr" presetSubtype="21" fill="hold" grpId="0" nodeType="click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barn(inVertical)">
                                      <p:cBhvr>
                                        <p:cTn id="76" dur="500"/>
                                        <p:tgtEl>
                                          <p:spTgt spid="4">
                                            <p:txEl>
                                              <p:pRg st="5" end="5"/>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txEl>
                                              <p:pRg st="6" end="6"/>
                                            </p:txEl>
                                          </p:spTgt>
                                        </p:tgtEl>
                                        <p:attrNameLst>
                                          <p:attrName>style.visibility</p:attrName>
                                        </p:attrNameLst>
                                      </p:cBhvr>
                                      <p:to>
                                        <p:strVal val="visible"/>
                                      </p:to>
                                    </p:set>
                                    <p:animEffect transition="in" filter="barn(inVertical)">
                                      <p:cBhvr>
                                        <p:cTn id="81" dur="500"/>
                                        <p:tgtEl>
                                          <p:spTgt spid="4">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5"/>
                                        </p:tgtEl>
                                        <p:attrNameLst>
                                          <p:attrName>style.visibility</p:attrName>
                                        </p:attrNameLst>
                                      </p:cBhvr>
                                      <p:to>
                                        <p:strVal val="visible"/>
                                      </p:to>
                                    </p:set>
                                    <p:anim calcmode="lin" valueType="num">
                                      <p:cBhvr>
                                        <p:cTn id="86" dur="1000" fill="hold"/>
                                        <p:tgtEl>
                                          <p:spTgt spid="5"/>
                                        </p:tgtEl>
                                        <p:attrNameLst>
                                          <p:attrName>ppt_w</p:attrName>
                                        </p:attrNameLst>
                                      </p:cBhvr>
                                      <p:tavLst>
                                        <p:tav tm="0">
                                          <p:val>
                                            <p:fltVal val="0"/>
                                          </p:val>
                                        </p:tav>
                                        <p:tav tm="100000">
                                          <p:val>
                                            <p:strVal val="#ppt_w"/>
                                          </p:val>
                                        </p:tav>
                                      </p:tavLst>
                                    </p:anim>
                                    <p:anim calcmode="lin" valueType="num">
                                      <p:cBhvr>
                                        <p:cTn id="87" dur="1000" fill="hold"/>
                                        <p:tgtEl>
                                          <p:spTgt spid="5"/>
                                        </p:tgtEl>
                                        <p:attrNameLst>
                                          <p:attrName>ppt_h</p:attrName>
                                        </p:attrNameLst>
                                      </p:cBhvr>
                                      <p:tavLst>
                                        <p:tav tm="0">
                                          <p:val>
                                            <p:fltVal val="0"/>
                                          </p:val>
                                        </p:tav>
                                        <p:tav tm="100000">
                                          <p:val>
                                            <p:strVal val="#ppt_h"/>
                                          </p:val>
                                        </p:tav>
                                      </p:tavLst>
                                    </p:anim>
                                    <p:anim calcmode="lin" valueType="num">
                                      <p:cBhvr>
                                        <p:cTn id="88" dur="1000" fill="hold"/>
                                        <p:tgtEl>
                                          <p:spTgt spid="5"/>
                                        </p:tgtEl>
                                        <p:attrNameLst>
                                          <p:attrName>style.rotation</p:attrName>
                                        </p:attrNameLst>
                                      </p:cBhvr>
                                      <p:tavLst>
                                        <p:tav tm="0">
                                          <p:val>
                                            <p:fltVal val="90"/>
                                          </p:val>
                                        </p:tav>
                                        <p:tav tm="100000">
                                          <p:val>
                                            <p:fltVal val="0"/>
                                          </p:val>
                                        </p:tav>
                                      </p:tavLst>
                                    </p:anim>
                                    <p:animEffect transition="in" filter="fade">
                                      <p:cBhvr>
                                        <p:cTn id="8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1BE607-0665-4ADA-806C-AE5B4ACD1DCC}"/>
              </a:ext>
            </a:extLst>
          </p:cNvPr>
          <p:cNvSpPr>
            <a:spLocks noGrp="1"/>
          </p:cNvSpPr>
          <p:nvPr>
            <p:ph type="title"/>
          </p:nvPr>
        </p:nvSpPr>
        <p:spPr/>
        <p:txBody>
          <a:bodyPr/>
          <a:lstStyle/>
          <a:p>
            <a:r>
              <a:rPr kumimoji="1" lang="ja-JP" altLang="en-US" dirty="0"/>
              <a:t>今日の予定</a:t>
            </a:r>
          </a:p>
        </p:txBody>
      </p:sp>
      <p:sp>
        <p:nvSpPr>
          <p:cNvPr id="3" name="コンテンツ プレースホルダー 2">
            <a:extLst>
              <a:ext uri="{FF2B5EF4-FFF2-40B4-BE49-F238E27FC236}">
                <a16:creationId xmlns:a16="http://schemas.microsoft.com/office/drawing/2014/main" id="{1840D62F-48EE-4099-B63C-7CA3A1E89C1B}"/>
              </a:ext>
            </a:extLst>
          </p:cNvPr>
          <p:cNvSpPr>
            <a:spLocks noGrp="1"/>
          </p:cNvSpPr>
          <p:nvPr>
            <p:ph idx="1"/>
          </p:nvPr>
        </p:nvSpPr>
        <p:spPr/>
        <p:txBody>
          <a:bodyPr/>
          <a:lstStyle/>
          <a:p>
            <a:r>
              <a:rPr kumimoji="1" lang="ja-JP" altLang="en-US" dirty="0"/>
              <a:t>言語をめぐる紛争状況</a:t>
            </a:r>
          </a:p>
          <a:p>
            <a:r>
              <a:rPr kumimoji="1" lang="ja-JP" altLang="en-US" dirty="0"/>
              <a:t>言語の発生と国家語の形成</a:t>
            </a:r>
          </a:p>
          <a:p>
            <a:r>
              <a:rPr kumimoji="1" lang="ja-JP" altLang="en-US" dirty="0"/>
              <a:t>旧植民地と先進国の言語政策</a:t>
            </a:r>
          </a:p>
          <a:p>
            <a:r>
              <a:rPr kumimoji="1" lang="ja-JP" altLang="en-US" dirty="0"/>
              <a:t>国際語</a:t>
            </a:r>
          </a:p>
        </p:txBody>
      </p:sp>
    </p:spTree>
    <p:extLst>
      <p:ext uri="{BB962C8B-B14F-4D97-AF65-F5344CB8AC3E}">
        <p14:creationId xmlns:p14="http://schemas.microsoft.com/office/powerpoint/2010/main" val="3507546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1916832"/>
            <a:ext cx="3024336" cy="2232248"/>
          </a:xfrm>
          <a:prstGeom prst="rect">
            <a:avLst/>
          </a:prstGeom>
        </p:spPr>
      </p:pic>
      <p:sp>
        <p:nvSpPr>
          <p:cNvPr id="2" name="コンテンツ プレースホルダー 1"/>
          <p:cNvSpPr>
            <a:spLocks noGrp="1"/>
          </p:cNvSpPr>
          <p:nvPr>
            <p:ph idx="1"/>
          </p:nvPr>
        </p:nvSpPr>
        <p:spPr>
          <a:xfrm>
            <a:off x="323528" y="2348880"/>
            <a:ext cx="7984397" cy="4320480"/>
          </a:xfrm>
        </p:spPr>
        <p:txBody>
          <a:bodyPr>
            <a:normAutofit lnSpcReduction="10000"/>
          </a:bodyPr>
          <a:lstStyle/>
          <a:p>
            <a:r>
              <a:rPr kumimoji="1" lang="ja-JP" altLang="en-US" dirty="0"/>
              <a:t>ルドヴィコ・ラザル・ザメンホフについて</a:t>
            </a:r>
            <a:endParaRPr kumimoji="1" lang="en-US" altLang="ja-JP" dirty="0"/>
          </a:p>
          <a:p>
            <a:r>
              <a:rPr kumimoji="1" lang="ja-JP" altLang="en-US" dirty="0"/>
              <a:t>・１８９５年生まれ（今から１２０年前）</a:t>
            </a:r>
            <a:endParaRPr kumimoji="1" lang="en-US" altLang="ja-JP" dirty="0"/>
          </a:p>
          <a:p>
            <a:pPr marL="0" indent="0">
              <a:buNone/>
            </a:pPr>
            <a:r>
              <a:rPr kumimoji="1" lang="ja-JP" altLang="en-US" dirty="0"/>
              <a:t>・ポーランドのビャウイストク出身</a:t>
            </a:r>
            <a:endParaRPr kumimoji="1" lang="en-US" altLang="ja-JP" dirty="0"/>
          </a:p>
          <a:p>
            <a:pPr marL="0" indent="0">
              <a:buNone/>
            </a:pPr>
            <a:r>
              <a:rPr lang="ja-JP" altLang="en-US" dirty="0"/>
              <a:t>→当時のポーランドはロシアに占領されていた</a:t>
            </a:r>
            <a:endParaRPr lang="en-US" altLang="ja-JP" dirty="0"/>
          </a:p>
          <a:p>
            <a:pPr marL="0" indent="0">
              <a:buNone/>
            </a:pPr>
            <a:r>
              <a:rPr lang="ja-JP" altLang="en-US" dirty="0"/>
              <a:t>→人種のるつぼ。ユダヤ人、ドイツ人、ロシア人、ポーランド人が同じ地域に住んでいた。</a:t>
            </a:r>
            <a:endParaRPr lang="en-US" altLang="ja-JP" dirty="0"/>
          </a:p>
          <a:p>
            <a:pPr marL="0" indent="0">
              <a:buNone/>
            </a:pPr>
            <a:r>
              <a:rPr lang="ja-JP" altLang="en-US" dirty="0"/>
              <a:t>・ユダヤ人</a:t>
            </a:r>
            <a:endParaRPr lang="en-US" altLang="ja-JP" dirty="0"/>
          </a:p>
          <a:p>
            <a:pPr marL="0" indent="0">
              <a:buNone/>
            </a:pPr>
            <a:r>
              <a:rPr lang="ja-JP" altLang="en-US" dirty="0"/>
              <a:t>→生まれながら差別され生きていた</a:t>
            </a:r>
            <a:endParaRPr lang="en-US" altLang="ja-JP" dirty="0"/>
          </a:p>
          <a:p>
            <a:pPr marL="0" indent="0">
              <a:buNone/>
            </a:pPr>
            <a:r>
              <a:rPr kumimoji="1" lang="ja-JP" altLang="en-US" dirty="0"/>
              <a:t>・語学が得意なまじめな学生</a:t>
            </a:r>
            <a:endParaRPr kumimoji="1" lang="en-US" altLang="ja-JP" dirty="0"/>
          </a:p>
          <a:p>
            <a:pPr marL="0" indent="0">
              <a:buNone/>
            </a:pPr>
            <a:r>
              <a:rPr lang="ja-JP" altLang="en-US" dirty="0"/>
              <a:t>→祖父も父も語学が堪能</a:t>
            </a:r>
            <a:endParaRPr kumimoji="1" lang="en-US" altLang="ja-JP" dirty="0"/>
          </a:p>
        </p:txBody>
      </p:sp>
      <p:sp>
        <p:nvSpPr>
          <p:cNvPr id="3" name="タイトル 2"/>
          <p:cNvSpPr>
            <a:spLocks noGrp="1"/>
          </p:cNvSpPr>
          <p:nvPr>
            <p:ph type="title"/>
          </p:nvPr>
        </p:nvSpPr>
        <p:spPr/>
        <p:txBody>
          <a:bodyPr>
            <a:normAutofit fontScale="90000"/>
          </a:bodyPr>
          <a:lstStyle/>
          <a:p>
            <a:r>
              <a:rPr kumimoji="1" lang="ja-JP" altLang="en-US" dirty="0"/>
              <a:t>エスペラントの歴史～ザメンホフがエスペラントを発案するまで～</a:t>
            </a: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4509120"/>
            <a:ext cx="2602552" cy="2160240"/>
          </a:xfrm>
          <a:prstGeom prst="rect">
            <a:avLst/>
          </a:prstGeom>
        </p:spPr>
      </p:pic>
    </p:spTree>
    <p:extLst>
      <p:ext uri="{BB962C8B-B14F-4D97-AF65-F5344CB8AC3E}">
        <p14:creationId xmlns:p14="http://schemas.microsoft.com/office/powerpoint/2010/main" val="139720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2276872"/>
            <a:ext cx="7200800" cy="4137323"/>
          </a:xfrm>
        </p:spPr>
        <p:txBody>
          <a:bodyPr/>
          <a:lstStyle/>
          <a:p>
            <a:r>
              <a:rPr kumimoji="1" lang="ja-JP" altLang="en-US" dirty="0"/>
              <a:t>１４歳で人工語を作ろうと決意</a:t>
            </a:r>
            <a:endParaRPr kumimoji="1" lang="en-US" altLang="ja-JP" dirty="0"/>
          </a:p>
          <a:p>
            <a:pPr marL="0" indent="0">
              <a:buNone/>
            </a:pPr>
            <a:r>
              <a:rPr lang="ja-JP" altLang="en-US" dirty="0"/>
              <a:t>→世界中の言葉で言葉作りの実験を始める。</a:t>
            </a:r>
            <a:endParaRPr lang="en-US" altLang="ja-JP" dirty="0"/>
          </a:p>
          <a:p>
            <a:pPr marL="0" indent="0">
              <a:buNone/>
            </a:pPr>
            <a:r>
              <a:rPr kumimoji="1" lang="ja-JP" altLang="en-US" dirty="0"/>
              <a:t>・１７歳で「リングべ・ウニベルサーラ」完成</a:t>
            </a:r>
            <a:endParaRPr kumimoji="1" lang="en-US" altLang="ja-JP" dirty="0"/>
          </a:p>
          <a:p>
            <a:pPr marL="0" indent="0">
              <a:buNone/>
            </a:pPr>
            <a:r>
              <a:rPr lang="ja-JP" altLang="en-US" dirty="0"/>
              <a:t>→父親に反対され出版を断念</a:t>
            </a:r>
            <a:endParaRPr kumimoji="1" lang="en-US" altLang="ja-JP" dirty="0"/>
          </a:p>
          <a:p>
            <a:pPr marL="0" indent="0">
              <a:buNone/>
            </a:pPr>
            <a:r>
              <a:rPr lang="ja-JP" altLang="en-US" dirty="0"/>
              <a:t>・モスクワ大学卒業後、１８８７年同誌を出版</a:t>
            </a:r>
            <a:endParaRPr lang="en-US" altLang="ja-JP" dirty="0"/>
          </a:p>
          <a:p>
            <a:pPr marL="0" indent="0">
              <a:buNone/>
            </a:pPr>
            <a:r>
              <a:rPr kumimoji="1" lang="ja-JP" altLang="en-US" dirty="0"/>
              <a:t>・眼科医を続けながら、エスペラントを広める</a:t>
            </a:r>
          </a:p>
        </p:txBody>
      </p:sp>
      <p:sp>
        <p:nvSpPr>
          <p:cNvPr id="3" name="タイトル 2"/>
          <p:cNvSpPr>
            <a:spLocks noGrp="1"/>
          </p:cNvSpPr>
          <p:nvPr>
            <p:ph type="title"/>
          </p:nvPr>
        </p:nvSpPr>
        <p:spPr>
          <a:xfrm>
            <a:off x="107504" y="338328"/>
            <a:ext cx="8579296" cy="1252728"/>
          </a:xfrm>
        </p:spPr>
        <p:txBody>
          <a:bodyPr>
            <a:normAutofit/>
          </a:bodyPr>
          <a:lstStyle/>
          <a:p>
            <a:r>
              <a:rPr kumimoji="1" lang="ja-JP" altLang="en-US" sz="3200" dirty="0"/>
              <a:t>ザメンホフ</a:t>
            </a:r>
            <a:r>
              <a:rPr lang="ja-JP" altLang="en-US" sz="3200" dirty="0"/>
              <a:t>が</a:t>
            </a:r>
            <a:r>
              <a:rPr kumimoji="1" lang="ja-JP" altLang="en-US" sz="3200" dirty="0"/>
              <a:t>エスペラントを</a:t>
            </a:r>
            <a:r>
              <a:rPr kumimoji="1" lang="ja-JP" altLang="en-US" dirty="0"/>
              <a:t>発案するまで</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9050" y="3212976"/>
            <a:ext cx="2645438" cy="2437312"/>
          </a:xfrm>
          <a:prstGeom prst="rect">
            <a:avLst/>
          </a:prstGeom>
        </p:spPr>
      </p:pic>
      <p:sp>
        <p:nvSpPr>
          <p:cNvPr id="5" name="円形吹き出し 4"/>
          <p:cNvSpPr/>
          <p:nvPr/>
        </p:nvSpPr>
        <p:spPr>
          <a:xfrm>
            <a:off x="827584" y="5157192"/>
            <a:ext cx="5112568" cy="1368152"/>
          </a:xfrm>
          <a:prstGeom prst="wedgeEllipseCallout">
            <a:avLst>
              <a:gd name="adj1" fmla="val 69969"/>
              <a:gd name="adj2" fmla="val -50810"/>
            </a:avLst>
          </a:prstGeom>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r>
              <a:rPr lang="ja-JP" altLang="en-US" sz="2800" dirty="0">
                <a:solidFill>
                  <a:prstClr val="black"/>
                </a:solidFill>
              </a:rPr>
              <a:t>文法１６カ条と９１８単語と例文だけ</a:t>
            </a:r>
            <a:endParaRPr lang="en-US" altLang="ja-JP" sz="2800" dirty="0">
              <a:solidFill>
                <a:prstClr val="black"/>
              </a:solidFill>
            </a:endParaRPr>
          </a:p>
          <a:p>
            <a:pPr algn="ctr" fontAlgn="auto">
              <a:spcBef>
                <a:spcPts val="0"/>
              </a:spcBef>
              <a:spcAft>
                <a:spcPts val="0"/>
              </a:spcAft>
            </a:pPr>
            <a:r>
              <a:rPr lang="ja-JP" altLang="en-US" sz="2800" dirty="0">
                <a:solidFill>
                  <a:prstClr val="black"/>
                </a:solidFill>
              </a:rPr>
              <a:t>とっても薄い本！！</a:t>
            </a:r>
          </a:p>
        </p:txBody>
      </p:sp>
    </p:spTree>
    <p:extLst>
      <p:ext uri="{BB962C8B-B14F-4D97-AF65-F5344CB8AC3E}">
        <p14:creationId xmlns:p14="http://schemas.microsoft.com/office/powerpoint/2010/main" val="316067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0" indent="0" algn="ctr">
              <a:buNone/>
            </a:pPr>
            <a:r>
              <a:rPr kumimoji="1" lang="ja-JP" altLang="en-US" sz="3200" dirty="0"/>
              <a:t>・彼の生い立ちから</a:t>
            </a:r>
            <a:endParaRPr kumimoji="1" lang="en-US" altLang="ja-JP" sz="3200" dirty="0"/>
          </a:p>
          <a:p>
            <a:pPr marL="0" indent="0" algn="ctr">
              <a:buNone/>
            </a:pPr>
            <a:r>
              <a:rPr lang="ja-JP" altLang="en-US" sz="3200" dirty="0"/>
              <a:t>→</a:t>
            </a:r>
            <a:r>
              <a:rPr kumimoji="1" lang="ja-JP" altLang="en-US" sz="3200" dirty="0"/>
              <a:t>民族同士の争いが絶えなかった</a:t>
            </a:r>
            <a:endParaRPr kumimoji="1" lang="en-US" altLang="ja-JP" sz="3200" dirty="0"/>
          </a:p>
          <a:p>
            <a:pPr marL="0" indent="0" algn="ctr">
              <a:buNone/>
            </a:pPr>
            <a:r>
              <a:rPr lang="ja-JP" altLang="en-US" sz="3200" dirty="0"/>
              <a:t>・ユダヤ人差別への開放</a:t>
            </a:r>
            <a:endParaRPr lang="en-US" altLang="ja-JP" sz="3200" dirty="0"/>
          </a:p>
          <a:p>
            <a:pPr marL="0" indent="0" algn="ctr">
              <a:buNone/>
            </a:pPr>
            <a:r>
              <a:rPr kumimoji="1" lang="ja-JP" altLang="en-US" sz="3200" dirty="0"/>
              <a:t>・世界平和のため</a:t>
            </a:r>
            <a:endParaRPr kumimoji="1" lang="en-US" altLang="ja-JP" sz="3200" dirty="0"/>
          </a:p>
          <a:p>
            <a:pPr marL="0" indent="0" algn="ctr">
              <a:buNone/>
            </a:pPr>
            <a:r>
              <a:rPr lang="ja-JP" altLang="en-US" sz="3200" dirty="0"/>
              <a:t>・民族主義を世界主義にするため</a:t>
            </a:r>
            <a:endParaRPr lang="en-US" altLang="ja-JP" sz="3200" dirty="0"/>
          </a:p>
          <a:p>
            <a:pPr marL="0" indent="0" algn="ctr">
              <a:buNone/>
            </a:pPr>
            <a:r>
              <a:rPr kumimoji="1" lang="ja-JP" altLang="en-US" sz="3200" dirty="0"/>
              <a:t>・平等な世界を築くため</a:t>
            </a:r>
          </a:p>
        </p:txBody>
      </p:sp>
      <p:sp>
        <p:nvSpPr>
          <p:cNvPr id="3" name="タイトル 2"/>
          <p:cNvSpPr>
            <a:spLocks noGrp="1"/>
          </p:cNvSpPr>
          <p:nvPr>
            <p:ph type="title"/>
          </p:nvPr>
        </p:nvSpPr>
        <p:spPr/>
        <p:txBody>
          <a:bodyPr>
            <a:normAutofit fontScale="90000"/>
          </a:bodyPr>
          <a:lstStyle/>
          <a:p>
            <a:r>
              <a:rPr kumimoji="1" lang="ja-JP" altLang="en-US" dirty="0"/>
              <a:t>ザメンホフがエスペラントを創案した理由</a:t>
            </a:r>
          </a:p>
        </p:txBody>
      </p:sp>
    </p:spTree>
    <p:extLst>
      <p:ext uri="{BB962C8B-B14F-4D97-AF65-F5344CB8AC3E}">
        <p14:creationId xmlns:p14="http://schemas.microsoft.com/office/powerpoint/2010/main" val="107832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7584" y="2420888"/>
            <a:ext cx="7408333" cy="3450696"/>
          </a:xfrm>
        </p:spPr>
        <p:txBody>
          <a:bodyPr/>
          <a:lstStyle/>
          <a:p>
            <a:r>
              <a:rPr kumimoji="1" lang="ja-JP" altLang="en-US" dirty="0"/>
              <a:t>１、遊び半分でもマスターできるほどやさしいこと</a:t>
            </a:r>
            <a:endParaRPr kumimoji="1" lang="en-US" altLang="ja-JP" dirty="0"/>
          </a:p>
          <a:p>
            <a:r>
              <a:rPr lang="ja-JP" altLang="en-US" dirty="0"/>
              <a:t>２、世界中の国がこの言葉を受け入れること。また、国際交流の道具になること</a:t>
            </a:r>
            <a:endParaRPr lang="en-US" altLang="ja-JP" dirty="0"/>
          </a:p>
          <a:p>
            <a:r>
              <a:rPr kumimoji="1" lang="ja-JP" altLang="en-US" dirty="0"/>
              <a:t>３　世界が国際語に無関心ではいられなくようにすること。</a:t>
            </a:r>
            <a:endParaRPr kumimoji="1" lang="en-US" altLang="ja-JP" dirty="0"/>
          </a:p>
          <a:p>
            <a:endParaRPr lang="en-US" altLang="ja-JP" dirty="0"/>
          </a:p>
          <a:p>
            <a:r>
              <a:rPr kumimoji="1" lang="ja-JP" altLang="en-US" dirty="0"/>
              <a:t>この３つをザメンホフは掲げエスペラントを広めていった。</a:t>
            </a:r>
          </a:p>
        </p:txBody>
      </p:sp>
      <p:sp>
        <p:nvSpPr>
          <p:cNvPr id="3" name="タイトル 2"/>
          <p:cNvSpPr>
            <a:spLocks noGrp="1"/>
          </p:cNvSpPr>
          <p:nvPr>
            <p:ph type="title"/>
          </p:nvPr>
        </p:nvSpPr>
        <p:spPr/>
        <p:txBody>
          <a:bodyPr/>
          <a:lstStyle/>
          <a:p>
            <a:r>
              <a:rPr lang="ja-JP" altLang="en-US" dirty="0"/>
              <a:t>エスペラント</a:t>
            </a:r>
            <a:r>
              <a:rPr kumimoji="1" lang="ja-JP" altLang="en-US" dirty="0"/>
              <a:t>が広まるためには</a:t>
            </a:r>
          </a:p>
        </p:txBody>
      </p:sp>
    </p:spTree>
    <p:extLst>
      <p:ext uri="{BB962C8B-B14F-4D97-AF65-F5344CB8AC3E}">
        <p14:creationId xmlns:p14="http://schemas.microsoft.com/office/powerpoint/2010/main" val="233933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1000"/>
                                        <p:tgtEl>
                                          <p:spTgt spid="2">
                                            <p:txEl>
                                              <p:pRg st="2" end="2"/>
                                            </p:txEl>
                                          </p:spTgt>
                                        </p:tgtEl>
                                      </p:cBhvr>
                                    </p:animEffect>
                                    <p:anim calcmode="lin" valueType="num">
                                      <p:cBhvr>
                                        <p:cTn id="27"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fade">
                                      <p:cBhvr>
                                        <p:cTn id="33" dur="1000"/>
                                        <p:tgtEl>
                                          <p:spTgt spid="2">
                                            <p:txEl>
                                              <p:pRg st="4" end="4"/>
                                            </p:txEl>
                                          </p:spTgt>
                                        </p:tgtEl>
                                      </p:cBhvr>
                                    </p:animEffect>
                                    <p:anim calcmode="lin" valueType="num">
                                      <p:cBhvr>
                                        <p:cTn id="3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72067" y="2276872"/>
            <a:ext cx="7408333" cy="4248472"/>
          </a:xfrm>
        </p:spPr>
        <p:txBody>
          <a:bodyPr>
            <a:normAutofit/>
          </a:bodyPr>
          <a:lstStyle/>
          <a:p>
            <a:pPr marL="0" indent="0">
              <a:buNone/>
            </a:pPr>
            <a:r>
              <a:rPr kumimoji="1" lang="ja-JP" altLang="en-US" dirty="0"/>
              <a:t>・第一次対戦後、急激に広まる。</a:t>
            </a:r>
            <a:endParaRPr kumimoji="1" lang="en-US" altLang="ja-JP" dirty="0"/>
          </a:p>
          <a:p>
            <a:pPr marL="0" indent="0">
              <a:buNone/>
            </a:pPr>
            <a:r>
              <a:rPr kumimoji="1" lang="ja-JP" altLang="en-US" dirty="0"/>
              <a:t>→国際連盟が発足したことによる国際語の意識</a:t>
            </a:r>
            <a:endParaRPr kumimoji="1" lang="en-US" altLang="ja-JP" dirty="0"/>
          </a:p>
          <a:p>
            <a:pPr marL="0" indent="0">
              <a:buNone/>
            </a:pPr>
            <a:r>
              <a:rPr lang="ja-JP" altLang="en-US" dirty="0"/>
              <a:t>・国際連盟で公用語へ？</a:t>
            </a:r>
            <a:endParaRPr lang="en-US" altLang="ja-JP" dirty="0"/>
          </a:p>
          <a:p>
            <a:pPr marL="0" indent="0">
              <a:buNone/>
            </a:pPr>
            <a:r>
              <a:rPr kumimoji="1" lang="ja-JP" altLang="en-US" dirty="0"/>
              <a:t>→フランスの反対により否決</a:t>
            </a:r>
            <a:endParaRPr lang="en-US" altLang="ja-JP" dirty="0"/>
          </a:p>
          <a:p>
            <a:pPr marL="0" indent="0">
              <a:buNone/>
            </a:pPr>
            <a:r>
              <a:rPr lang="ja-JP" altLang="en-US" dirty="0"/>
              <a:t>・</a:t>
            </a:r>
            <a:r>
              <a:rPr kumimoji="1" lang="ja-JP" altLang="en-US" dirty="0"/>
              <a:t>ヒトラーによる弾圧</a:t>
            </a:r>
            <a:endParaRPr kumimoji="1" lang="en-US" altLang="ja-JP" dirty="0"/>
          </a:p>
          <a:p>
            <a:pPr marL="0" indent="0">
              <a:buNone/>
            </a:pPr>
            <a:r>
              <a:rPr lang="ja-JP" altLang="en-US" dirty="0"/>
              <a:t>→ザメンホフの子どもは強制収容所へ</a:t>
            </a:r>
            <a:endParaRPr kumimoji="1" lang="en-US" altLang="ja-JP" dirty="0"/>
          </a:p>
          <a:p>
            <a:pPr marL="0" indent="0">
              <a:buNone/>
            </a:pPr>
            <a:r>
              <a:rPr lang="ja-JP" altLang="en-US" dirty="0"/>
              <a:t>・スターリンによる弾圧</a:t>
            </a:r>
            <a:endParaRPr lang="en-US" altLang="ja-JP" dirty="0"/>
          </a:p>
          <a:p>
            <a:pPr marL="0" indent="0">
              <a:buNone/>
            </a:pPr>
            <a:r>
              <a:rPr lang="ja-JP" altLang="en-US" dirty="0"/>
              <a:t>・第二次世界大戦後ドイツで運動が盛んになる</a:t>
            </a:r>
            <a:endParaRPr lang="en-US" altLang="ja-JP" dirty="0"/>
          </a:p>
          <a:p>
            <a:pPr marL="0" indent="0">
              <a:buNone/>
            </a:pPr>
            <a:r>
              <a:rPr lang="ja-JP" altLang="en-US" dirty="0"/>
              <a:t>・１９６５年、日本で第５０回大会が行われる</a:t>
            </a:r>
            <a:endParaRPr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3" name="タイトル 2"/>
          <p:cNvSpPr>
            <a:spLocks noGrp="1"/>
          </p:cNvSpPr>
          <p:nvPr>
            <p:ph type="title"/>
          </p:nvPr>
        </p:nvSpPr>
        <p:spPr/>
        <p:txBody>
          <a:bodyPr/>
          <a:lstStyle/>
          <a:p>
            <a:r>
              <a:rPr kumimoji="1" lang="ja-JP" altLang="en-US" dirty="0"/>
              <a:t>ザメンホフの死後</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3309849"/>
            <a:ext cx="2581275" cy="1771650"/>
          </a:xfrm>
          <a:prstGeom prst="rect">
            <a:avLst/>
          </a:prstGeom>
        </p:spPr>
      </p:pic>
    </p:spTree>
    <p:extLst>
      <p:ext uri="{BB962C8B-B14F-4D97-AF65-F5344CB8AC3E}">
        <p14:creationId xmlns:p14="http://schemas.microsoft.com/office/powerpoint/2010/main" val="21745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Effect transition="in" filter="fade">
                                      <p:cBhvr>
                                        <p:cTn id="63" dur="1000"/>
                                        <p:tgtEl>
                                          <p:spTgt spid="2">
                                            <p:txEl>
                                              <p:pRg st="7" end="7"/>
                                            </p:txEl>
                                          </p:spTgt>
                                        </p:tgtEl>
                                      </p:cBhvr>
                                    </p:animEffect>
                                    <p:anim calcmode="lin" valueType="num">
                                      <p:cBhvr>
                                        <p:cTn id="64"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8" end="8"/>
                                            </p:txEl>
                                          </p:spTgt>
                                        </p:tgtEl>
                                        <p:attrNameLst>
                                          <p:attrName>style.visibility</p:attrName>
                                        </p:attrNameLst>
                                      </p:cBhvr>
                                      <p:to>
                                        <p:strVal val="visible"/>
                                      </p:to>
                                    </p:set>
                                    <p:animEffect transition="in" filter="fade">
                                      <p:cBhvr>
                                        <p:cTn id="70" dur="1000"/>
                                        <p:tgtEl>
                                          <p:spTgt spid="2">
                                            <p:txEl>
                                              <p:pRg st="8" end="8"/>
                                            </p:txEl>
                                          </p:spTgt>
                                        </p:tgtEl>
                                      </p:cBhvr>
                                    </p:animEffect>
                                    <p:anim calcmode="lin" valueType="num">
                                      <p:cBhvr>
                                        <p:cTn id="7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t>日本のエスペラント運動</a:t>
            </a:r>
          </a:p>
        </p:txBody>
      </p:sp>
      <p:sp>
        <p:nvSpPr>
          <p:cNvPr id="5" name="コンテンツ プレースホルダー 4"/>
          <p:cNvSpPr>
            <a:spLocks noGrp="1"/>
          </p:cNvSpPr>
          <p:nvPr>
            <p:ph sz="quarter" idx="13"/>
          </p:nvPr>
        </p:nvSpPr>
        <p:spPr>
          <a:xfrm>
            <a:off x="676655" y="2276872"/>
            <a:ext cx="3822192" cy="4104456"/>
          </a:xfrm>
        </p:spPr>
        <p:txBody>
          <a:bodyPr/>
          <a:lstStyle/>
          <a:p>
            <a:pPr marL="0" indent="0">
              <a:buNone/>
            </a:pPr>
            <a:r>
              <a:rPr lang="ja-JP" altLang="en-US" dirty="0"/>
              <a:t>１８８９年日本人で初めてエスペラントを学んだ丘浅次郎</a:t>
            </a:r>
            <a:endParaRPr lang="en-US" altLang="ja-JP" dirty="0"/>
          </a:p>
          <a:p>
            <a:pPr marL="0" indent="0">
              <a:buNone/>
            </a:pPr>
            <a:r>
              <a:rPr lang="ja-JP" altLang="en-US" dirty="0"/>
              <a:t>１９０６年　二葉亭四迷の世界語が出版される</a:t>
            </a:r>
            <a:endParaRPr lang="en-US" altLang="ja-JP" dirty="0"/>
          </a:p>
          <a:p>
            <a:pPr marL="0" indent="0">
              <a:buNone/>
            </a:pPr>
            <a:r>
              <a:rPr lang="ja-JP" altLang="en-US" dirty="0"/>
              <a:t>→エスペラント広まる</a:t>
            </a:r>
            <a:endParaRPr lang="en-US" altLang="ja-JP" dirty="0"/>
          </a:p>
          <a:p>
            <a:pPr marL="0" indent="0">
              <a:buNone/>
            </a:pPr>
            <a:r>
              <a:rPr lang="ja-JP" altLang="en-US" dirty="0"/>
              <a:t>１９０６年　日本エスペラント学会が設立</a:t>
            </a:r>
            <a:endParaRPr lang="en-US" altLang="ja-JP" dirty="0"/>
          </a:p>
          <a:p>
            <a:pPr marL="0" indent="0">
              <a:buNone/>
            </a:pPr>
            <a:r>
              <a:rPr lang="en-US" altLang="ja-JP" dirty="0"/>
              <a:t>※</a:t>
            </a:r>
            <a:r>
              <a:rPr lang="ja-JP" altLang="en-US" dirty="0"/>
              <a:t>毎年日本エスペラント学会が主催する日本エスペラント大会が行われている</a:t>
            </a:r>
            <a:endParaRPr lang="en-US" altLang="ja-JP" dirty="0"/>
          </a:p>
        </p:txBody>
      </p:sp>
      <p:sp>
        <p:nvSpPr>
          <p:cNvPr id="6" name="コンテンツ プレースホルダー 5"/>
          <p:cNvSpPr>
            <a:spLocks noGrp="1"/>
          </p:cNvSpPr>
          <p:nvPr>
            <p:ph sz="quarter" idx="14"/>
          </p:nvPr>
        </p:nvSpPr>
        <p:spPr>
          <a:xfrm>
            <a:off x="4645152" y="2276872"/>
            <a:ext cx="3822192" cy="3849608"/>
          </a:xfrm>
        </p:spPr>
        <p:txBody>
          <a:bodyPr>
            <a:normAutofit lnSpcReduction="10000"/>
          </a:bodyPr>
          <a:lstStyle/>
          <a:p>
            <a:r>
              <a:rPr lang="ja-JP" altLang="en-US" dirty="0"/>
              <a:t>著名なエスペランティスト</a:t>
            </a:r>
            <a:endParaRPr lang="en-US" altLang="ja-JP" dirty="0"/>
          </a:p>
          <a:p>
            <a:r>
              <a:rPr kumimoji="1" lang="ja-JP" altLang="en-US" dirty="0"/>
              <a:t>新渡戸稲造</a:t>
            </a:r>
            <a:endParaRPr kumimoji="1" lang="en-US" altLang="ja-JP" dirty="0"/>
          </a:p>
          <a:p>
            <a:pPr marL="0" indent="0">
              <a:buNone/>
            </a:pPr>
            <a:r>
              <a:rPr lang="ja-JP" altLang="en-US" dirty="0"/>
              <a:t>→教育者、国連事務次長</a:t>
            </a:r>
            <a:endParaRPr lang="en-US" altLang="ja-JP" dirty="0"/>
          </a:p>
          <a:p>
            <a:pPr marL="0" indent="0">
              <a:buNone/>
            </a:pPr>
            <a:r>
              <a:rPr kumimoji="1" lang="ja-JP" altLang="en-US" dirty="0"/>
              <a:t>・吉野作造</a:t>
            </a:r>
            <a:endParaRPr lang="en-US" altLang="ja-JP" dirty="0"/>
          </a:p>
          <a:p>
            <a:pPr marL="0" indent="0">
              <a:buNone/>
            </a:pPr>
            <a:r>
              <a:rPr kumimoji="1" lang="ja-JP" altLang="en-US" dirty="0"/>
              <a:t>→民本主義者</a:t>
            </a:r>
            <a:endParaRPr kumimoji="1" lang="en-US" altLang="ja-JP" dirty="0"/>
          </a:p>
          <a:p>
            <a:pPr marL="0" indent="0">
              <a:buNone/>
            </a:pPr>
            <a:r>
              <a:rPr lang="ja-JP" altLang="en-US" dirty="0"/>
              <a:t>・山田耕作</a:t>
            </a:r>
            <a:endParaRPr lang="en-US" altLang="ja-JP" dirty="0"/>
          </a:p>
          <a:p>
            <a:pPr marL="0" indent="0">
              <a:buNone/>
            </a:pPr>
            <a:r>
              <a:rPr lang="ja-JP" altLang="en-US" dirty="0"/>
              <a:t>→音楽家</a:t>
            </a:r>
            <a:endParaRPr lang="en-US" altLang="ja-JP" dirty="0"/>
          </a:p>
          <a:p>
            <a:pPr marL="0" indent="0">
              <a:buNone/>
            </a:pPr>
            <a:r>
              <a:rPr lang="ja-JP" altLang="en-US" dirty="0"/>
              <a:t>・宮沢賢治</a:t>
            </a:r>
            <a:endParaRPr lang="en-US" altLang="ja-JP" dirty="0"/>
          </a:p>
          <a:p>
            <a:pPr marL="0" indent="0">
              <a:buNone/>
            </a:pPr>
            <a:r>
              <a:rPr lang="ja-JP" altLang="en-US" dirty="0"/>
              <a:t>→作家</a:t>
            </a:r>
            <a:endParaRPr lang="en-US" altLang="ja-JP"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4581128"/>
            <a:ext cx="1563638" cy="2084851"/>
          </a:xfrm>
          <a:prstGeom prst="rect">
            <a:avLst/>
          </a:prstGeom>
        </p:spPr>
      </p:pic>
    </p:spTree>
    <p:extLst>
      <p:ext uri="{BB962C8B-B14F-4D97-AF65-F5344CB8AC3E}">
        <p14:creationId xmlns:p14="http://schemas.microsoft.com/office/powerpoint/2010/main" val="480930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Effect transition="in" filter="barn(inVertical)">
                                      <p:cBhvr>
                                        <p:cTn id="49" dur="500"/>
                                        <p:tgtEl>
                                          <p:spTgt spid="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animEffect transition="in" filter="barn(inVertical)">
                                      <p:cBhvr>
                                        <p:cTn id="54" dur="500"/>
                                        <p:tgtEl>
                                          <p:spTgt spid="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6">
                                            <p:txEl>
                                              <p:pRg st="2" end="2"/>
                                            </p:txEl>
                                          </p:spTgt>
                                        </p:tgtEl>
                                        <p:attrNameLst>
                                          <p:attrName>style.visibility</p:attrName>
                                        </p:attrNameLst>
                                      </p:cBhvr>
                                      <p:to>
                                        <p:strVal val="visible"/>
                                      </p:to>
                                    </p:set>
                                    <p:animEffect transition="in" filter="barn(inVertical)">
                                      <p:cBhvr>
                                        <p:cTn id="59" dur="500"/>
                                        <p:tgtEl>
                                          <p:spTgt spid="6">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6">
                                            <p:txEl>
                                              <p:pRg st="3" end="3"/>
                                            </p:txEl>
                                          </p:spTgt>
                                        </p:tgtEl>
                                        <p:attrNameLst>
                                          <p:attrName>style.visibility</p:attrName>
                                        </p:attrNameLst>
                                      </p:cBhvr>
                                      <p:to>
                                        <p:strVal val="visible"/>
                                      </p:to>
                                    </p:set>
                                    <p:animEffect transition="in" filter="barn(inVertical)">
                                      <p:cBhvr>
                                        <p:cTn id="64" dur="500"/>
                                        <p:tgtEl>
                                          <p:spTgt spid="6">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6">
                                            <p:txEl>
                                              <p:pRg st="4" end="4"/>
                                            </p:txEl>
                                          </p:spTgt>
                                        </p:tgtEl>
                                        <p:attrNameLst>
                                          <p:attrName>style.visibility</p:attrName>
                                        </p:attrNameLst>
                                      </p:cBhvr>
                                      <p:to>
                                        <p:strVal val="visible"/>
                                      </p:to>
                                    </p:set>
                                    <p:animEffect transition="in" filter="barn(inVertical)">
                                      <p:cBhvr>
                                        <p:cTn id="69" dur="500"/>
                                        <p:tgtEl>
                                          <p:spTgt spid="6">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grpId="0" nodeType="clickEffect">
                                  <p:stCondLst>
                                    <p:cond delay="0"/>
                                  </p:stCondLst>
                                  <p:childTnLst>
                                    <p:set>
                                      <p:cBhvr>
                                        <p:cTn id="73" dur="1" fill="hold">
                                          <p:stCondLst>
                                            <p:cond delay="0"/>
                                          </p:stCondLst>
                                        </p:cTn>
                                        <p:tgtEl>
                                          <p:spTgt spid="6">
                                            <p:txEl>
                                              <p:pRg st="5" end="5"/>
                                            </p:txEl>
                                          </p:spTgt>
                                        </p:tgtEl>
                                        <p:attrNameLst>
                                          <p:attrName>style.visibility</p:attrName>
                                        </p:attrNameLst>
                                      </p:cBhvr>
                                      <p:to>
                                        <p:strVal val="visible"/>
                                      </p:to>
                                    </p:set>
                                    <p:animEffect transition="in" filter="barn(inVertical)">
                                      <p:cBhvr>
                                        <p:cTn id="74" dur="500"/>
                                        <p:tgtEl>
                                          <p:spTgt spid="6">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6">
                                            <p:txEl>
                                              <p:pRg st="6" end="6"/>
                                            </p:txEl>
                                          </p:spTgt>
                                        </p:tgtEl>
                                        <p:attrNameLst>
                                          <p:attrName>style.visibility</p:attrName>
                                        </p:attrNameLst>
                                      </p:cBhvr>
                                      <p:to>
                                        <p:strVal val="visible"/>
                                      </p:to>
                                    </p:set>
                                    <p:animEffect transition="in" filter="barn(inVertical)">
                                      <p:cBhvr>
                                        <p:cTn id="79" dur="500"/>
                                        <p:tgtEl>
                                          <p:spTgt spid="6">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barn(inVertical)">
                                      <p:cBhvr>
                                        <p:cTn id="84" dur="500"/>
                                        <p:tgtEl>
                                          <p:spTgt spid="6">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animEffect transition="in" filter="barn(inVertical)">
                                      <p:cBhvr>
                                        <p:cTn id="89"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宮沢賢治とエスペラント</a:t>
            </a:r>
          </a:p>
        </p:txBody>
      </p:sp>
      <p:sp>
        <p:nvSpPr>
          <p:cNvPr id="3" name="コンテンツ プレースホルダー 2"/>
          <p:cNvSpPr>
            <a:spLocks noGrp="1"/>
          </p:cNvSpPr>
          <p:nvPr>
            <p:ph sz="quarter" idx="13"/>
          </p:nvPr>
        </p:nvSpPr>
        <p:spPr/>
        <p:txBody>
          <a:bodyPr/>
          <a:lstStyle/>
          <a:p>
            <a:pPr marL="0" indent="0">
              <a:buNone/>
            </a:pPr>
            <a:r>
              <a:rPr lang="ja-JP" altLang="en-US" dirty="0"/>
              <a:t>・宮沢賢治１９歳、宮城新聞でエスペラントを知る</a:t>
            </a:r>
            <a:endParaRPr lang="en-US" altLang="ja-JP" dirty="0"/>
          </a:p>
          <a:p>
            <a:pPr marL="0" indent="0">
              <a:buNone/>
            </a:pPr>
            <a:r>
              <a:rPr lang="ja-JP" altLang="en-US" dirty="0"/>
              <a:t>・エスペラントに興味を持ち、独学と講習会に出る</a:t>
            </a:r>
            <a:endParaRPr lang="en-US" altLang="ja-JP" dirty="0"/>
          </a:p>
          <a:p>
            <a:pPr marL="0" indent="0">
              <a:buNone/>
            </a:pPr>
            <a:r>
              <a:rPr lang="ja-JP" altLang="en-US" dirty="0"/>
              <a:t>・エスペラントを使った作品を執筆</a:t>
            </a:r>
            <a:endParaRPr lang="en-US" altLang="ja-JP" dirty="0"/>
          </a:p>
          <a:p>
            <a:pPr marL="0" indent="0">
              <a:buNone/>
            </a:pPr>
            <a:r>
              <a:rPr lang="ja-JP" altLang="en-US" dirty="0"/>
              <a:t>→イーハトーブ、貝の火、ポラーノ広場</a:t>
            </a:r>
            <a:endParaRPr lang="en-US" altLang="ja-JP" dirty="0"/>
          </a:p>
        </p:txBody>
      </p:sp>
      <p:pic>
        <p:nvPicPr>
          <p:cNvPr id="5" name="コンテンツ プレースホルダー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423291" y="2679700"/>
            <a:ext cx="2749109" cy="3446463"/>
          </a:xfrm>
        </p:spPr>
      </p:pic>
    </p:spTree>
    <p:extLst>
      <p:ext uri="{BB962C8B-B14F-4D97-AF65-F5344CB8AC3E}">
        <p14:creationId xmlns:p14="http://schemas.microsoft.com/office/powerpoint/2010/main" val="10385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028161-73E6-4087-B37E-73AC648F8BEF}"/>
              </a:ext>
            </a:extLst>
          </p:cNvPr>
          <p:cNvSpPr>
            <a:spLocks noGrp="1"/>
          </p:cNvSpPr>
          <p:nvPr>
            <p:ph type="title"/>
          </p:nvPr>
        </p:nvSpPr>
        <p:spPr/>
        <p:txBody>
          <a:bodyPr/>
          <a:lstStyle/>
          <a:p>
            <a:r>
              <a:rPr kumimoji="1" lang="ja-JP" altLang="en-US" dirty="0"/>
              <a:t>国際社会の言語問題の変遷</a:t>
            </a:r>
          </a:p>
        </p:txBody>
      </p:sp>
      <p:sp>
        <p:nvSpPr>
          <p:cNvPr id="3" name="コンテンツ プレースホルダー 2">
            <a:extLst>
              <a:ext uri="{FF2B5EF4-FFF2-40B4-BE49-F238E27FC236}">
                <a16:creationId xmlns:a16="http://schemas.microsoft.com/office/drawing/2014/main" id="{95571793-A1B8-494B-944B-723BF655ABDD}"/>
              </a:ext>
            </a:extLst>
          </p:cNvPr>
          <p:cNvSpPr>
            <a:spLocks noGrp="1"/>
          </p:cNvSpPr>
          <p:nvPr>
            <p:ph idx="1"/>
          </p:nvPr>
        </p:nvSpPr>
        <p:spPr/>
        <p:txBody>
          <a:bodyPr/>
          <a:lstStyle/>
          <a:p>
            <a:r>
              <a:rPr kumimoji="1" lang="ja-JP" altLang="en-US" dirty="0"/>
              <a:t>言語紛争が多発→鎮静化</a:t>
            </a:r>
          </a:p>
          <a:p>
            <a:r>
              <a:rPr kumimoji="1" lang="ja-JP" altLang="en-US" dirty="0"/>
              <a:t>国際語としての英語の確立</a:t>
            </a:r>
          </a:p>
          <a:p>
            <a:r>
              <a:rPr kumimoji="1" lang="ja-JP" altLang="en-US" dirty="0"/>
              <a:t>インターネットによる少数言語の安定</a:t>
            </a:r>
          </a:p>
          <a:p>
            <a:r>
              <a:rPr kumimoji="1" lang="ja-JP" altLang="en-US" dirty="0"/>
              <a:t>移民・難民対応での言語教育の深刻化</a:t>
            </a:r>
          </a:p>
          <a:p>
            <a:r>
              <a:rPr kumimoji="1" lang="ja-JP" altLang="en-US" dirty="0"/>
              <a:t>ＡＩ発展による「通訳」の変化</a:t>
            </a:r>
          </a:p>
          <a:p>
            <a:r>
              <a:rPr kumimoji="1" lang="ja-JP" altLang="en-US" dirty="0"/>
              <a:t>ｃｆ　音声言語→文字言語→国家言語→国際語</a:t>
            </a:r>
          </a:p>
          <a:p>
            <a:endParaRPr kumimoji="1" lang="ja-JP" altLang="en-US" dirty="0"/>
          </a:p>
        </p:txBody>
      </p:sp>
    </p:spTree>
    <p:extLst>
      <p:ext uri="{BB962C8B-B14F-4D97-AF65-F5344CB8AC3E}">
        <p14:creationId xmlns:p14="http://schemas.microsoft.com/office/powerpoint/2010/main" val="1473103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国際社会と言語問題</a:t>
            </a:r>
          </a:p>
        </p:txBody>
      </p:sp>
      <p:sp>
        <p:nvSpPr>
          <p:cNvPr id="3" name="コンテンツ プレースホルダー 2"/>
          <p:cNvSpPr>
            <a:spLocks noGrp="1"/>
          </p:cNvSpPr>
          <p:nvPr>
            <p:ph idx="1"/>
          </p:nvPr>
        </p:nvSpPr>
        <p:spPr/>
        <p:txBody>
          <a:bodyPr/>
          <a:lstStyle/>
          <a:p>
            <a:r>
              <a:rPr kumimoji="1" lang="ja-JP" altLang="en-US" dirty="0"/>
              <a:t>言語が国際紛争の原因となる</a:t>
            </a:r>
          </a:p>
          <a:p>
            <a:pPr lvl="1"/>
            <a:r>
              <a:rPr lang="ja-JP" altLang="en-US" dirty="0"/>
              <a:t>カナダのケベック、ベルギー公用語、スリランカ</a:t>
            </a:r>
            <a:endParaRPr kumimoji="1" lang="ja-JP" altLang="en-US" dirty="0"/>
          </a:p>
          <a:p>
            <a:r>
              <a:rPr lang="ja-JP" altLang="en-US" dirty="0"/>
              <a:t>移民増加によるバイリンガリズム（多言語教育）</a:t>
            </a:r>
          </a:p>
          <a:p>
            <a:r>
              <a:rPr lang="ja-JP" altLang="en-US" dirty="0"/>
              <a:t>植民地化の後遺症</a:t>
            </a:r>
          </a:p>
          <a:p>
            <a:r>
              <a:rPr kumimoji="1" lang="ja-JP" altLang="en-US" dirty="0"/>
              <a:t>言語の平等性</a:t>
            </a:r>
            <a:r>
              <a:rPr kumimoji="1" lang="en-US" altLang="ja-JP" dirty="0"/>
              <a:t>(</a:t>
            </a:r>
            <a:r>
              <a:rPr kumimoji="1" lang="ja-JP" altLang="en-US"/>
              <a:t>英語と各国語・標準語と方言</a:t>
            </a:r>
            <a:r>
              <a:rPr kumimoji="1" lang="en-US" altLang="ja-JP" dirty="0"/>
              <a:t>)</a:t>
            </a:r>
          </a:p>
          <a:p>
            <a:r>
              <a:rPr kumimoji="1" lang="ja-JP" altLang="en-US" dirty="0"/>
              <a:t>国際語</a:t>
            </a:r>
            <a:r>
              <a:rPr lang="ja-JP" altLang="en-US" dirty="0"/>
              <a:t>・言語の多様性</a:t>
            </a:r>
            <a:r>
              <a:rPr lang="en-US" altLang="ja-JP" dirty="0"/>
              <a:t>(</a:t>
            </a:r>
            <a:r>
              <a:rPr lang="ja-JP" altLang="en-US" dirty="0"/>
              <a:t>ＥＵの実験</a:t>
            </a:r>
            <a:r>
              <a:rPr lang="en-US" altLang="ja-JP" dirty="0"/>
              <a:t>)</a:t>
            </a:r>
            <a:endParaRPr lang="ja-JP" altLang="en-US" dirty="0"/>
          </a:p>
          <a:p>
            <a:pPr lvl="1"/>
            <a:r>
              <a:rPr kumimoji="1" lang="ja-JP" altLang="en-US" dirty="0"/>
              <a:t>ＥＵの地域独立運動は言語承認とも結合・自分たちの言語を公的に認めよ</a:t>
            </a:r>
          </a:p>
        </p:txBody>
      </p:sp>
    </p:spTree>
    <p:extLst>
      <p:ext uri="{BB962C8B-B14F-4D97-AF65-F5344CB8AC3E}">
        <p14:creationId xmlns:p14="http://schemas.microsoft.com/office/powerpoint/2010/main" val="172334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a:t>バベルの話</a:t>
            </a:r>
          </a:p>
        </p:txBody>
      </p:sp>
      <p:sp>
        <p:nvSpPr>
          <p:cNvPr id="3075" name="Rectangle 3"/>
          <p:cNvSpPr>
            <a:spLocks noGrp="1" noChangeArrowheads="1"/>
          </p:cNvSpPr>
          <p:nvPr>
            <p:ph type="body" idx="1"/>
          </p:nvPr>
        </p:nvSpPr>
        <p:spPr/>
        <p:txBody>
          <a:bodyPr/>
          <a:lstStyle/>
          <a:p>
            <a:pPr eaLnBrk="1" hangingPunct="1">
              <a:lnSpc>
                <a:spcPct val="80000"/>
              </a:lnSpc>
            </a:pPr>
            <a:r>
              <a:rPr lang="en-US" altLang="ja-JP" sz="1800"/>
              <a:t>1 </a:t>
            </a:r>
            <a:r>
              <a:rPr lang="ja-JP" altLang="en-US" sz="1800"/>
              <a:t>世界中は同じ言葉を使って、同じように話していた。</a:t>
            </a:r>
            <a:br>
              <a:rPr lang="ja-JP" altLang="en-US" sz="1800"/>
            </a:br>
            <a:r>
              <a:rPr lang="en-US" altLang="ja-JP" sz="1800"/>
              <a:t>2 </a:t>
            </a:r>
            <a:r>
              <a:rPr lang="ja-JP" altLang="en-US" sz="1800"/>
              <a:t>東の方から移動してきた人々は、シンアルの地に平野を見つけ、そこに住み着いた。</a:t>
            </a:r>
            <a:br>
              <a:rPr lang="ja-JP" altLang="en-US" sz="1800"/>
            </a:br>
            <a:r>
              <a:rPr lang="en-US" altLang="ja-JP" sz="1800"/>
              <a:t>3 </a:t>
            </a:r>
            <a:r>
              <a:rPr lang="ja-JP" altLang="en-US" sz="1800"/>
              <a:t>彼らは「れんがを作り、それをよく焼こう」と話し合った。石の代わりにれんがを、しっくいの代わりにアスファルトを用いた。</a:t>
            </a:r>
            <a:br>
              <a:rPr lang="ja-JP" altLang="en-US" sz="1800"/>
            </a:br>
            <a:r>
              <a:rPr lang="en-US" altLang="ja-JP" sz="1800"/>
              <a:t>4 </a:t>
            </a:r>
            <a:r>
              <a:rPr lang="ja-JP" altLang="en-US" sz="1800"/>
              <a:t>彼らは、「さあ、天まで届く塔のある町を建て、有名になろう。そして、全地に散らされることのないようにしよう」と言った。</a:t>
            </a:r>
            <a:br>
              <a:rPr lang="ja-JP" altLang="en-US" sz="1800"/>
            </a:br>
            <a:r>
              <a:rPr lang="en-US" altLang="ja-JP" sz="1800"/>
              <a:t>5 </a:t>
            </a:r>
            <a:r>
              <a:rPr lang="ja-JP" altLang="en-US" sz="1800"/>
              <a:t>主は降ってきて、人の子らが建てた、塔のあるこの町を見て、</a:t>
            </a:r>
            <a:br>
              <a:rPr lang="ja-JP" altLang="en-US" sz="1800"/>
            </a:br>
            <a:r>
              <a:rPr lang="en-US" altLang="ja-JP" sz="1800"/>
              <a:t>6 </a:t>
            </a:r>
            <a:r>
              <a:rPr lang="ja-JP" altLang="en-US" sz="1800"/>
              <a:t>言われた。「彼らは一つの民で、皆一つの言葉を話しているから、このようなことをし始めたのだ。これでは、彼らが何を企てても、妨げることはできない。</a:t>
            </a:r>
            <a:br>
              <a:rPr lang="ja-JP" altLang="en-US" sz="1800"/>
            </a:br>
            <a:r>
              <a:rPr lang="en-US" altLang="ja-JP" sz="1800"/>
              <a:t>7 </a:t>
            </a:r>
            <a:r>
              <a:rPr lang="ja-JP" altLang="en-US" sz="1800"/>
              <a:t>我々は降って行って、直ちに彼らの言葉を混乱させ、互いの言葉が聞き分けられぬようにしてしまおう。」</a:t>
            </a:r>
            <a:br>
              <a:rPr lang="ja-JP" altLang="en-US" sz="1800"/>
            </a:br>
            <a:r>
              <a:rPr lang="en-US" altLang="ja-JP" sz="1800"/>
              <a:t>8 </a:t>
            </a:r>
            <a:r>
              <a:rPr lang="ja-JP" altLang="en-US" sz="1800"/>
              <a:t>主は彼らをそこから全地に散らされたので、彼らはこの町の建設をやめた。</a:t>
            </a:r>
            <a:br>
              <a:rPr lang="ja-JP" altLang="en-US" sz="1800"/>
            </a:br>
            <a:r>
              <a:rPr lang="en-US" altLang="ja-JP" sz="1800"/>
              <a:t>9 </a:t>
            </a:r>
            <a:r>
              <a:rPr lang="ja-JP" altLang="en-US" sz="1800"/>
              <a:t>こういうわけで、この町の名前はバベルと呼ばれた。主がそこで全地の言葉を混乱（バラル）させ、また、主がそこから彼らを全地に散らされたからである。</a:t>
            </a:r>
            <a:br>
              <a:rPr lang="ja-JP" altLang="en-US" sz="1800"/>
            </a:br>
            <a:r>
              <a:rPr lang="en-US" altLang="ja-JP" sz="1800"/>
              <a:t>(</a:t>
            </a:r>
            <a:r>
              <a:rPr lang="ja-JP" altLang="en-US" sz="1800"/>
              <a:t>「新共同訳聖書」　創世記</a:t>
            </a:r>
            <a:r>
              <a:rPr lang="en-US" altLang="ja-JP" sz="1800"/>
              <a:t>11.1-8)</a:t>
            </a:r>
          </a:p>
          <a:p>
            <a:pPr eaLnBrk="1" hangingPunct="1">
              <a:lnSpc>
                <a:spcPct val="80000"/>
              </a:lnSpc>
            </a:pPr>
            <a:endParaRPr lang="en-US" altLang="ja-JP"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言語に関わる紛争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カナダ　ケベック州の独立運動　１９６０年代</a:t>
            </a:r>
          </a:p>
          <a:p>
            <a:r>
              <a:rPr lang="ja-JP" altLang="en-US" dirty="0"/>
              <a:t>ベルギー　</a:t>
            </a:r>
          </a:p>
          <a:p>
            <a:pPr lvl="1"/>
            <a:r>
              <a:rPr lang="ja-JP" altLang="en-US" dirty="0"/>
              <a:t>北部（オランダ語）と南部（フランス語）の対立　北部の独立志向</a:t>
            </a:r>
          </a:p>
          <a:p>
            <a:pPr lvl="1"/>
            <a:r>
              <a:rPr lang="ja-JP" altLang="en-US" dirty="0"/>
              <a:t>移民によるアラビア語公用語要求</a:t>
            </a:r>
          </a:p>
          <a:p>
            <a:r>
              <a:rPr lang="ja-JP" altLang="en-US" dirty="0"/>
              <a:t>スリランカ　１９８３年から２００９年まで内戦</a:t>
            </a:r>
          </a:p>
          <a:p>
            <a:pPr lvl="1"/>
            <a:r>
              <a:rPr lang="ja-JP" altLang="en-US" dirty="0"/>
              <a:t>イギリスから独立後、シンハラ人とタミル人の対立→シンハラ語を公用語にしてタミル人を排除</a:t>
            </a:r>
          </a:p>
          <a:p>
            <a:r>
              <a:rPr lang="ja-JP" altLang="en-US" dirty="0"/>
              <a:t>複数言語習得政策で対立回避シンガポール</a:t>
            </a:r>
          </a:p>
          <a:p>
            <a:endParaRPr lang="ja-JP" altLang="en-US"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928" y="0"/>
            <a:ext cx="6831943" cy="6741368"/>
          </a:xfrm>
          <a:prstGeom prst="rect">
            <a:avLst/>
          </a:prstGeom>
        </p:spPr>
      </p:pic>
    </p:spTree>
    <p:extLst>
      <p:ext uri="{BB962C8B-B14F-4D97-AF65-F5344CB8AC3E}">
        <p14:creationId xmlns:p14="http://schemas.microsoft.com/office/powerpoint/2010/main" val="151357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869" y="260649"/>
            <a:ext cx="8784131" cy="6607396"/>
          </a:xfrm>
          <a:prstGeom prst="rect">
            <a:avLst/>
          </a:prstGeom>
        </p:spPr>
      </p:pic>
    </p:spTree>
    <p:extLst>
      <p:ext uri="{BB962C8B-B14F-4D97-AF65-F5344CB8AC3E}">
        <p14:creationId xmlns:p14="http://schemas.microsoft.com/office/powerpoint/2010/main" val="33083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言葉の発生と分化</a:t>
            </a:r>
          </a:p>
        </p:txBody>
      </p:sp>
      <p:sp>
        <p:nvSpPr>
          <p:cNvPr id="3" name="コンテンツ プレースホルダ 2"/>
          <p:cNvSpPr>
            <a:spLocks noGrp="1"/>
          </p:cNvSpPr>
          <p:nvPr>
            <p:ph idx="1"/>
          </p:nvPr>
        </p:nvSpPr>
        <p:spPr/>
        <p:txBody>
          <a:bodyPr/>
          <a:lstStyle/>
          <a:p>
            <a:r>
              <a:rPr kumimoji="1" lang="ja-JP" altLang="en-US" dirty="0"/>
              <a:t>言葉は人類７００万年の歴史のなかで、極最近になって発生した。（起源については、科学的究明がほとんど不可能。連続説、不連続説、文化社会説等）</a:t>
            </a:r>
          </a:p>
          <a:p>
            <a:r>
              <a:rPr lang="ja-JP" altLang="en-US" dirty="0"/>
              <a:t>あらゆる言語は音声のみの形態から出発</a:t>
            </a:r>
          </a:p>
          <a:p>
            <a:r>
              <a:rPr kumimoji="1" lang="ja-JP" altLang="en-US" dirty="0"/>
              <a:t>ある文明の段階で文字が考案される（ウィキペディアによると３０程度の系統の文字）</a:t>
            </a:r>
          </a:p>
          <a:p>
            <a:r>
              <a:rPr lang="ja-JP" altLang="en-US" dirty="0"/>
              <a:t>文字をもった言語ともたない言語に分化</a:t>
            </a:r>
            <a:endParaRPr kumimoji="1" lang="ja-JP" alt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TotalTime>
  <Words>1743</Words>
  <Application>Microsoft Office PowerPoint</Application>
  <PresentationFormat>画面に合わせる (4:3)</PresentationFormat>
  <Paragraphs>179</Paragraphs>
  <Slides>26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26</vt:i4>
      </vt:variant>
    </vt:vector>
  </HeadingPairs>
  <TitlesOfParts>
    <vt:vector size="31" baseType="lpstr">
      <vt:lpstr>Arial</vt:lpstr>
      <vt:lpstr>Candara</vt:lpstr>
      <vt:lpstr>Symbol</vt:lpstr>
      <vt:lpstr>標準デザイン</vt:lpstr>
      <vt:lpstr>ウェーブ</vt:lpstr>
      <vt:lpstr>言語の問題</vt:lpstr>
      <vt:lpstr>今日の予定</vt:lpstr>
      <vt:lpstr>国際社会の言語問題の変遷</vt:lpstr>
      <vt:lpstr>国際社会と言語問題</vt:lpstr>
      <vt:lpstr>バベルの話</vt:lpstr>
      <vt:lpstr>言語に関わる紛争</vt:lpstr>
      <vt:lpstr>PowerPoint プレゼンテーション</vt:lpstr>
      <vt:lpstr>PowerPoint プレゼンテーション</vt:lpstr>
      <vt:lpstr>言葉の発生と分化</vt:lpstr>
      <vt:lpstr>国家言語の発生</vt:lpstr>
      <vt:lpstr>日本の「国語」の成立</vt:lpstr>
      <vt:lpstr>国家言語をもてない社会１</vt:lpstr>
      <vt:lpstr>国家言語をもてない社会２</vt:lpstr>
      <vt:lpstr>国語をもてない社会３</vt:lpstr>
      <vt:lpstr>先進国の言語政策</vt:lpstr>
      <vt:lpstr>国際語の変遷</vt:lpstr>
      <vt:lpstr>国際的コミュニケーションは</vt:lpstr>
      <vt:lpstr>エスペラントとは？</vt:lpstr>
      <vt:lpstr>エスペラントがやさしい理由</vt:lpstr>
      <vt:lpstr>エスペラントの歴史～ザメンホフがエスペラントを発案するまで～</vt:lpstr>
      <vt:lpstr>ザメンホフがエスペラントを発案するまで</vt:lpstr>
      <vt:lpstr>ザメンホフがエスペラントを創案した理由</vt:lpstr>
      <vt:lpstr>エスペラントが広まるためには</vt:lpstr>
      <vt:lpstr>ザメンホフの死後</vt:lpstr>
      <vt:lpstr>日本のエスペラント運動</vt:lpstr>
      <vt:lpstr>宮沢賢治とエスペラント</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言語の問題</dc:title>
  <dc:creator>wakei</dc:creator>
  <cp:lastModifiedBy>wakei ota</cp:lastModifiedBy>
  <cp:revision>35</cp:revision>
  <dcterms:created xsi:type="dcterms:W3CDTF">2008-06-01T12:32:47Z</dcterms:created>
  <dcterms:modified xsi:type="dcterms:W3CDTF">2019-12-07T22:17:56Z</dcterms:modified>
</cp:coreProperties>
</file>