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99" r:id="rId3"/>
    <p:sldId id="278" r:id="rId4"/>
    <p:sldId id="289" r:id="rId5"/>
    <p:sldId id="279" r:id="rId6"/>
    <p:sldId id="275" r:id="rId7"/>
    <p:sldId id="304" r:id="rId8"/>
    <p:sldId id="307" r:id="rId9"/>
    <p:sldId id="308" r:id="rId10"/>
    <p:sldId id="264" r:id="rId11"/>
    <p:sldId id="305" r:id="rId12"/>
    <p:sldId id="272" r:id="rId13"/>
    <p:sldId id="306" r:id="rId14"/>
    <p:sldId id="296" r:id="rId15"/>
    <p:sldId id="297" r:id="rId16"/>
    <p:sldId id="290" r:id="rId17"/>
    <p:sldId id="309" r:id="rId18"/>
    <p:sldId id="310" r:id="rId19"/>
    <p:sldId id="291" r:id="rId20"/>
    <p:sldId id="292" r:id="rId21"/>
    <p:sldId id="280" r:id="rId22"/>
    <p:sldId id="284" r:id="rId23"/>
    <p:sldId id="283" r:id="rId24"/>
    <p:sldId id="285" r:id="rId25"/>
    <p:sldId id="286" r:id="rId26"/>
    <p:sldId id="287" r:id="rId27"/>
    <p:sldId id="288" r:id="rId28"/>
    <p:sldId id="293" r:id="rId29"/>
    <p:sldId id="263" r:id="rId30"/>
    <p:sldId id="261" r:id="rId31"/>
    <p:sldId id="260" r:id="rId32"/>
    <p:sldId id="294" r:id="rId33"/>
    <p:sldId id="295" r:id="rId34"/>
    <p:sldId id="266" r:id="rId35"/>
  </p:sldIdLst>
  <p:sldSz cx="12192000" cy="6858000"/>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78" y="31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0B3DA8-21F6-49C6-8515-6A0A0AA28BBC}" type="datetimeFigureOut">
              <a:rPr kumimoji="1" lang="ja-JP" altLang="en-US" smtClean="0"/>
              <a:t>2019/11/23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E5C163-E012-4874-AE79-50126597C961}" type="slidenum">
              <a:rPr kumimoji="1" lang="ja-JP" altLang="en-US" smtClean="0"/>
              <a:t>‹#›</a:t>
            </a:fld>
            <a:endParaRPr kumimoji="1" lang="ja-JP" altLang="en-US"/>
          </a:p>
        </p:txBody>
      </p:sp>
    </p:spTree>
    <p:extLst>
      <p:ext uri="{BB962C8B-B14F-4D97-AF65-F5344CB8AC3E}">
        <p14:creationId xmlns:p14="http://schemas.microsoft.com/office/powerpoint/2010/main" val="2695234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DA207441-CFA9-49AC-ABDE-C4AC65C025C1}"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CB9DCFC8-1EF5-43DA-8537-19946C7C98E0}"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092B89BB-461A-4CED-866F-8AE15B2A1ACD}"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E9964F74-1D0D-4615-A8EF-296B3834F4B5}"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AC2A8C02-0924-4339-83EC-8F813D669FDF}"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80BA1F4F-569B-4818-94E2-61BE992BAFF4}"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26C25A72-A4EB-44AC-B43D-BA07A5867823}"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45970B32-095D-4497-8286-28A8F5FE7A23}"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C0E1AB53-D87E-4100-A170-FE2FE16BF811}"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D7F87BCE-65C2-4CF1-BB78-4E86BECF1362}"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DB4492B1-165F-49EA-9462-C46F0D109787}"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0338D32-7EDA-43A4-9C59-FE2F70DBE4DF}"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pitchFamily="50" charset="-128"/>
        </a:defRPr>
      </a:lvl2pPr>
      <a:lvl3pPr algn="ctr" rtl="0" fontAlgn="base">
        <a:spcBef>
          <a:spcPct val="0"/>
        </a:spcBef>
        <a:spcAft>
          <a:spcPct val="0"/>
        </a:spcAft>
        <a:defRPr kumimoji="1" sz="4400">
          <a:solidFill>
            <a:schemeClr val="tx2"/>
          </a:solidFill>
          <a:latin typeface="Arial" charset="0"/>
          <a:ea typeface="ＭＳ Ｐゴシック" pitchFamily="50" charset="-128"/>
        </a:defRPr>
      </a:lvl3pPr>
      <a:lvl4pPr algn="ctr" rtl="0" fontAlgn="base">
        <a:spcBef>
          <a:spcPct val="0"/>
        </a:spcBef>
        <a:spcAft>
          <a:spcPct val="0"/>
        </a:spcAft>
        <a:defRPr kumimoji="1" sz="4400">
          <a:solidFill>
            <a:schemeClr val="tx2"/>
          </a:solidFill>
          <a:latin typeface="Arial" charset="0"/>
          <a:ea typeface="ＭＳ Ｐゴシック" pitchFamily="50" charset="-128"/>
        </a:defRPr>
      </a:lvl4pPr>
      <a:lvl5pPr algn="ctr" rtl="0" fontAlgn="base">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ja-JP" altLang="en-US" dirty="0"/>
              <a:t>現代のヒトの移動</a:t>
            </a:r>
            <a:r>
              <a:rPr lang="en-US" altLang="ja-JP"/>
              <a:t>2</a:t>
            </a:r>
            <a:endParaRPr lang="ja-JP" altLang="en-US" dirty="0"/>
          </a:p>
        </p:txBody>
      </p:sp>
      <p:sp>
        <p:nvSpPr>
          <p:cNvPr id="2051" name="Rectangle 3"/>
          <p:cNvSpPr>
            <a:spLocks noGrp="1" noChangeArrowheads="1"/>
          </p:cNvSpPr>
          <p:nvPr>
            <p:ph type="subTitle" idx="1"/>
          </p:nvPr>
        </p:nvSpPr>
        <p:spPr/>
        <p:txBody>
          <a:bodyPr/>
          <a:lstStyle/>
          <a:p>
            <a:r>
              <a:rPr lang="ja-JP" altLang="en-US" dirty="0"/>
              <a:t>移民・外国人労働者</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ja-JP" altLang="en-US" dirty="0"/>
              <a:t>ヨーロッパでの経験</a:t>
            </a:r>
            <a:r>
              <a:rPr lang="en-US" altLang="ja-JP" dirty="0"/>
              <a:t>1</a:t>
            </a:r>
            <a:endParaRPr lang="ja-JP" altLang="en-US" dirty="0"/>
          </a:p>
        </p:txBody>
      </p:sp>
      <p:sp>
        <p:nvSpPr>
          <p:cNvPr id="15363" name="Rectangle 3"/>
          <p:cNvSpPr>
            <a:spLocks noGrp="1" noChangeArrowheads="1"/>
          </p:cNvSpPr>
          <p:nvPr>
            <p:ph type="body" idx="1"/>
          </p:nvPr>
        </p:nvSpPr>
        <p:spPr/>
        <p:txBody>
          <a:bodyPr/>
          <a:lstStyle/>
          <a:p>
            <a:r>
              <a:rPr lang="ja-JP" altLang="en-US" dirty="0"/>
              <a:t>ドイツでのガストアルバイター</a:t>
            </a:r>
          </a:p>
          <a:p>
            <a:pPr>
              <a:buFontTx/>
              <a:buNone/>
            </a:pPr>
            <a:r>
              <a:rPr lang="ja-JP" altLang="en-US" dirty="0"/>
              <a:t>    送り出し国</a:t>
            </a:r>
            <a:r>
              <a:rPr lang="en-US" altLang="ja-JP" dirty="0"/>
              <a:t>(</a:t>
            </a:r>
            <a:r>
              <a:rPr lang="ja-JP" altLang="en-US" dirty="0"/>
              <a:t>トルコ</a:t>
            </a:r>
            <a:r>
              <a:rPr lang="en-US" altLang="ja-JP" dirty="0"/>
              <a:t>)</a:t>
            </a:r>
            <a:r>
              <a:rPr lang="ja-JP" altLang="en-US" dirty="0"/>
              <a:t>とドイツの政府間協定</a:t>
            </a:r>
          </a:p>
          <a:p>
            <a:pPr>
              <a:buFontTx/>
              <a:buNone/>
            </a:pPr>
            <a:r>
              <a:rPr lang="ja-JP" altLang="en-US" dirty="0"/>
              <a:t>   </a:t>
            </a:r>
            <a:r>
              <a:rPr lang="en-US" altLang="ja-JP" dirty="0"/>
              <a:t>10</a:t>
            </a:r>
            <a:r>
              <a:rPr lang="ja-JP" altLang="en-US" dirty="0"/>
              <a:t>年間の労働 → その後帰国</a:t>
            </a:r>
          </a:p>
          <a:p>
            <a:r>
              <a:rPr lang="ja-JP" altLang="en-US" dirty="0"/>
              <a:t>帰国パターン → 定住パターンへ</a:t>
            </a:r>
          </a:p>
          <a:p>
            <a:r>
              <a:rPr lang="ja-JP" altLang="en-US" dirty="0"/>
              <a:t>１９７０年代の石油危機で新規受け入れ停止</a:t>
            </a:r>
          </a:p>
        </p:txBody>
      </p:sp>
    </p:spTree>
    <p:extLst>
      <p:ext uri="{BB962C8B-B14F-4D97-AF65-F5344CB8AC3E}">
        <p14:creationId xmlns:p14="http://schemas.microsoft.com/office/powerpoint/2010/main" val="2121255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9212F8-DFF2-41EE-B099-68443FDE59D7}"/>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B3A01F30-F138-4780-8124-5463DA6AE735}"/>
              </a:ext>
            </a:extLst>
          </p:cNvPr>
          <p:cNvSpPr>
            <a:spLocks noGrp="1"/>
          </p:cNvSpPr>
          <p:nvPr>
            <p:ph idx="1"/>
          </p:nvPr>
        </p:nvSpPr>
        <p:spPr/>
        <p:txBody>
          <a:bodyPr/>
          <a:lstStyle/>
          <a:p>
            <a:r>
              <a:rPr lang="ja-JP" altLang="en-US" dirty="0"/>
              <a:t>生じた問題</a:t>
            </a:r>
          </a:p>
          <a:p>
            <a:r>
              <a:rPr lang="ja-JP" altLang="en-US" dirty="0"/>
              <a:t>    家族の呼び寄せ・出産・教育</a:t>
            </a:r>
          </a:p>
          <a:p>
            <a:r>
              <a:rPr lang="ja-JP" altLang="en-US" dirty="0"/>
              <a:t>    マイノリティ問題 さまざまな差別  トルコ人への暴力多発</a:t>
            </a:r>
          </a:p>
          <a:p>
            <a:r>
              <a:rPr lang="ja-JP" altLang="en-US" dirty="0"/>
              <a:t>　　地域の分化（移民は集住の傾向）</a:t>
            </a:r>
          </a:p>
          <a:p>
            <a:r>
              <a:rPr lang="ja-JP" altLang="en-US" dirty="0"/>
              <a:t>シュレーダー改革 国籍</a:t>
            </a:r>
            <a:r>
              <a:rPr lang="en-US" altLang="ja-JP" dirty="0"/>
              <a:t>(</a:t>
            </a:r>
            <a:r>
              <a:rPr lang="ja-JP" altLang="en-US" dirty="0"/>
              <a:t>属地主義</a:t>
            </a:r>
            <a:r>
              <a:rPr lang="en-US" altLang="ja-JP" dirty="0"/>
              <a:t>)</a:t>
            </a:r>
            <a:r>
              <a:rPr lang="ja-JP" altLang="en-US" dirty="0"/>
              <a:t>・グリーンカード制</a:t>
            </a:r>
            <a:r>
              <a:rPr lang="en-US" altLang="ja-JP" dirty="0"/>
              <a:t>(IT</a:t>
            </a:r>
            <a:r>
              <a:rPr lang="ja-JP" altLang="en-US" dirty="0"/>
              <a:t>技術者の受け入れ</a:t>
            </a:r>
            <a:r>
              <a:rPr lang="en-US" altLang="ja-JP" dirty="0"/>
              <a:t>)</a:t>
            </a:r>
            <a:r>
              <a:rPr lang="ja-JP" altLang="en-US" dirty="0"/>
              <a:t>→事実上の移民国家</a:t>
            </a:r>
          </a:p>
          <a:p>
            <a:endParaRPr kumimoji="1" lang="ja-JP" altLang="en-US" dirty="0"/>
          </a:p>
        </p:txBody>
      </p:sp>
    </p:spTree>
    <p:extLst>
      <p:ext uri="{BB962C8B-B14F-4D97-AF65-F5344CB8AC3E}">
        <p14:creationId xmlns:p14="http://schemas.microsoft.com/office/powerpoint/2010/main" val="4253715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ヨーロッパでの経験</a:t>
            </a:r>
            <a:r>
              <a:rPr lang="en-US" altLang="ja-JP" dirty="0"/>
              <a:t>2</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a:t>911</a:t>
            </a:r>
            <a:r>
              <a:rPr kumimoji="1" lang="ja-JP" altLang="en-US" dirty="0"/>
              <a:t>以後、ヨーロッパでの移民制限勢力の増大</a:t>
            </a:r>
          </a:p>
          <a:p>
            <a:pPr lvl="1"/>
            <a:r>
              <a:rPr lang="ja-JP" altLang="en-US" dirty="0"/>
              <a:t>十分に同化しないことに対する非難</a:t>
            </a:r>
            <a:r>
              <a:rPr lang="en-US" altLang="ja-JP" dirty="0"/>
              <a:t>(</a:t>
            </a:r>
            <a:r>
              <a:rPr lang="ja-JP" altLang="en-US" dirty="0"/>
              <a:t>言語</a:t>
            </a:r>
            <a:r>
              <a:rPr lang="en-US" altLang="ja-JP" dirty="0"/>
              <a:t>)</a:t>
            </a:r>
            <a:endParaRPr lang="ja-JP" altLang="en-US" dirty="0"/>
          </a:p>
          <a:p>
            <a:pPr lvl="1"/>
            <a:r>
              <a:rPr kumimoji="1" lang="ja-JP" altLang="en-US" dirty="0"/>
              <a:t>移民の多くはイスラム教徒→テロへの不安</a:t>
            </a:r>
            <a:r>
              <a:rPr kumimoji="1" lang="en-US" altLang="ja-JP" dirty="0"/>
              <a:t>(</a:t>
            </a:r>
            <a:r>
              <a:rPr kumimoji="1" lang="ja-JP" altLang="en-US" dirty="0"/>
              <a:t>移民の子弟、欧米生まれの人が中東の紛争地域での戦闘に加わる例</a:t>
            </a:r>
            <a:r>
              <a:rPr kumimoji="1" lang="en-US" altLang="ja-JP" dirty="0"/>
              <a:t>)</a:t>
            </a:r>
            <a:endParaRPr kumimoji="1" lang="ja-JP" altLang="en-US" dirty="0"/>
          </a:p>
          <a:p>
            <a:r>
              <a:rPr lang="ja-JP" altLang="en-US" dirty="0"/>
              <a:t>移民の受け入れに「国語試験」の合格を条件とする国が出てきた。</a:t>
            </a:r>
          </a:p>
          <a:p>
            <a:r>
              <a:rPr kumimoji="1" lang="ja-JP" altLang="en-US" dirty="0"/>
              <a:t>ポピュリズム勢力の増大</a:t>
            </a:r>
          </a:p>
          <a:p>
            <a:r>
              <a:rPr kumimoji="1" lang="ja-JP" altLang="en-US" dirty="0"/>
              <a:t>高度熟練、専門職の移民を重視する政策</a:t>
            </a:r>
          </a:p>
        </p:txBody>
      </p:sp>
    </p:spTree>
    <p:extLst>
      <p:ext uri="{BB962C8B-B14F-4D97-AF65-F5344CB8AC3E}">
        <p14:creationId xmlns:p14="http://schemas.microsoft.com/office/powerpoint/2010/main" val="2799294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クリーンショットの画面&#10;&#10;自動的に生成された説明">
            <a:extLst>
              <a:ext uri="{FF2B5EF4-FFF2-40B4-BE49-F238E27FC236}">
                <a16:creationId xmlns:a16="http://schemas.microsoft.com/office/drawing/2014/main" id="{6F6C077B-6BE0-4565-8EBB-95E41758E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52" y="42836"/>
            <a:ext cx="11739079" cy="6815164"/>
          </a:xfrm>
          <a:prstGeom prst="rect">
            <a:avLst/>
          </a:prstGeom>
        </p:spPr>
      </p:pic>
    </p:spTree>
    <p:extLst>
      <p:ext uri="{BB962C8B-B14F-4D97-AF65-F5344CB8AC3E}">
        <p14:creationId xmlns:p14="http://schemas.microsoft.com/office/powerpoint/2010/main" val="326370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クリーンショットの画面&#10;&#10;自動的に生成された説明">
            <a:extLst>
              <a:ext uri="{FF2B5EF4-FFF2-40B4-BE49-F238E27FC236}">
                <a16:creationId xmlns:a16="http://schemas.microsoft.com/office/drawing/2014/main" id="{7C0B8A8E-4733-4493-8FAE-A78DDF069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48" y="404664"/>
            <a:ext cx="12040707" cy="6048671"/>
          </a:xfrm>
          <a:prstGeom prst="rect">
            <a:avLst/>
          </a:prstGeom>
        </p:spPr>
      </p:pic>
    </p:spTree>
    <p:extLst>
      <p:ext uri="{BB962C8B-B14F-4D97-AF65-F5344CB8AC3E}">
        <p14:creationId xmlns:p14="http://schemas.microsoft.com/office/powerpoint/2010/main" val="433294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クリーンショット, 抽象 が含まれている画像&#10;&#10;自動的に生成された説明">
            <a:extLst>
              <a:ext uri="{FF2B5EF4-FFF2-40B4-BE49-F238E27FC236}">
                <a16:creationId xmlns:a16="http://schemas.microsoft.com/office/drawing/2014/main" id="{2013DD11-503D-49F6-AB74-B5AA7AD1B5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544" y="307988"/>
            <a:ext cx="8568952" cy="6515798"/>
          </a:xfrm>
          <a:prstGeom prst="rect">
            <a:avLst/>
          </a:prstGeom>
        </p:spPr>
      </p:pic>
    </p:spTree>
    <p:extLst>
      <p:ext uri="{BB962C8B-B14F-4D97-AF65-F5344CB8AC3E}">
        <p14:creationId xmlns:p14="http://schemas.microsoft.com/office/powerpoint/2010/main" val="4247723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7D1182-EBFD-49AE-9708-4062644C6CBE}"/>
              </a:ext>
            </a:extLst>
          </p:cNvPr>
          <p:cNvSpPr>
            <a:spLocks noGrp="1"/>
          </p:cNvSpPr>
          <p:nvPr>
            <p:ph type="title"/>
          </p:nvPr>
        </p:nvSpPr>
        <p:spPr/>
        <p:txBody>
          <a:bodyPr/>
          <a:lstStyle/>
          <a:p>
            <a:r>
              <a:rPr kumimoji="1" lang="ja-JP" altLang="en-US" dirty="0"/>
              <a:t>日本の外国人労働者受け入れの流れ</a:t>
            </a:r>
          </a:p>
        </p:txBody>
      </p:sp>
      <p:sp>
        <p:nvSpPr>
          <p:cNvPr id="3" name="コンテンツ プレースホルダー 2">
            <a:extLst>
              <a:ext uri="{FF2B5EF4-FFF2-40B4-BE49-F238E27FC236}">
                <a16:creationId xmlns:a16="http://schemas.microsoft.com/office/drawing/2014/main" id="{E5726E21-2DB1-4248-BFA5-10202688FE23}"/>
              </a:ext>
            </a:extLst>
          </p:cNvPr>
          <p:cNvSpPr>
            <a:spLocks noGrp="1"/>
          </p:cNvSpPr>
          <p:nvPr>
            <p:ph idx="1"/>
          </p:nvPr>
        </p:nvSpPr>
        <p:spPr/>
        <p:txBody>
          <a:bodyPr/>
          <a:lstStyle/>
          <a:p>
            <a:r>
              <a:rPr kumimoji="1" lang="ja-JP" altLang="en-US" dirty="0"/>
              <a:t>ヨーロッパと異なって、高度成長期には受け入れなし。農村の余剰労働力があった。</a:t>
            </a:r>
            <a:r>
              <a:rPr kumimoji="1" lang="en-US" altLang="ja-JP" dirty="0"/>
              <a:t>(</a:t>
            </a:r>
            <a:r>
              <a:rPr kumimoji="1" lang="ja-JP" altLang="en-US" dirty="0"/>
              <a:t>復員、集団就職、季節労働者</a:t>
            </a:r>
            <a:r>
              <a:rPr kumimoji="1" lang="en-US" altLang="ja-JP" dirty="0"/>
              <a:t>)</a:t>
            </a:r>
            <a:endParaRPr kumimoji="1" lang="ja-JP" altLang="en-US" dirty="0"/>
          </a:p>
          <a:p>
            <a:r>
              <a:rPr kumimoji="1" lang="ja-JP" altLang="en-US" dirty="0"/>
              <a:t>入管法は単純労働者の受け入れを否定。</a:t>
            </a:r>
            <a:r>
              <a:rPr kumimoji="1" lang="en-US" altLang="ja-JP" dirty="0"/>
              <a:t>(</a:t>
            </a:r>
            <a:r>
              <a:rPr kumimoji="1" lang="ja-JP" altLang="en-US" dirty="0"/>
              <a:t>次頁</a:t>
            </a:r>
            <a:r>
              <a:rPr kumimoji="1" lang="en-US" altLang="ja-JP" dirty="0"/>
              <a:t>)</a:t>
            </a:r>
            <a:endParaRPr kumimoji="1" lang="ja-JP" altLang="en-US" dirty="0"/>
          </a:p>
          <a:p>
            <a:r>
              <a:rPr kumimoji="1" lang="en-US" altLang="ja-JP" dirty="0"/>
              <a:t>1970-80</a:t>
            </a:r>
            <a:r>
              <a:rPr kumimoji="1" lang="ja-JP" altLang="en-US" dirty="0"/>
              <a:t>年代は違法就労者多数</a:t>
            </a:r>
          </a:p>
          <a:p>
            <a:r>
              <a:rPr kumimoji="1" lang="en-US" altLang="ja-JP" dirty="0"/>
              <a:t>1990 </a:t>
            </a:r>
            <a:r>
              <a:rPr kumimoji="1" lang="ja-JP" altLang="en-US" dirty="0"/>
              <a:t>日系移民の子孫の受け入れ</a:t>
            </a:r>
          </a:p>
          <a:p>
            <a:endParaRPr kumimoji="1" lang="ja-JP" altLang="en-US" dirty="0"/>
          </a:p>
        </p:txBody>
      </p:sp>
    </p:spTree>
    <p:extLst>
      <p:ext uri="{BB962C8B-B14F-4D97-AF65-F5344CB8AC3E}">
        <p14:creationId xmlns:p14="http://schemas.microsoft.com/office/powerpoint/2010/main" val="205403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0078D2-D2B4-4931-A66D-931AAC262CD7}"/>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F3F83CD2-6AE8-4A1F-A736-92EF09C8E5AD}"/>
              </a:ext>
            </a:extLst>
          </p:cNvPr>
          <p:cNvSpPr>
            <a:spLocks noGrp="1"/>
          </p:cNvSpPr>
          <p:nvPr>
            <p:ph idx="1"/>
          </p:nvPr>
        </p:nvSpPr>
        <p:spPr/>
        <p:txBody>
          <a:bodyPr/>
          <a:lstStyle/>
          <a:p>
            <a:r>
              <a:rPr lang="ja-JP" altLang="en-US" dirty="0"/>
              <a:t>１９９３ 技能実習生制度</a:t>
            </a:r>
          </a:p>
          <a:p>
            <a:pPr lvl="1"/>
            <a:r>
              <a:rPr lang="ja-JP" altLang="en-US" dirty="0"/>
              <a:t>賃金上昇の影響で、安い外国人労働者の受け入れを、主に中小企業が要請、アジア諸国の要請</a:t>
            </a:r>
          </a:p>
          <a:p>
            <a:pPr lvl="2"/>
            <a:r>
              <a:rPr lang="ja-JP" altLang="en-US" dirty="0"/>
              <a:t>技能研修生・家政婦の受け入れ</a:t>
            </a:r>
          </a:p>
          <a:p>
            <a:r>
              <a:rPr lang="en-US" altLang="ja-JP" dirty="0"/>
              <a:t>2007</a:t>
            </a:r>
            <a:r>
              <a:rPr lang="ja-JP" altLang="en-US" dirty="0"/>
              <a:t>介護労働者・看護師の受け入れ</a:t>
            </a:r>
            <a:r>
              <a:rPr lang="en-US" altLang="ja-JP" dirty="0"/>
              <a:t>(</a:t>
            </a:r>
            <a:r>
              <a:rPr lang="ja-JP" altLang="en-US" dirty="0"/>
              <a:t>３年の学習→国家試験→合格で受け入れ</a:t>
            </a:r>
            <a:r>
              <a:rPr lang="en-US" altLang="ja-JP" dirty="0"/>
              <a:t>)</a:t>
            </a:r>
            <a:r>
              <a:rPr lang="ja-JP" altLang="en-US" dirty="0"/>
              <a:t> 試験が難しいので何度か緩和措置</a:t>
            </a:r>
            <a:r>
              <a:rPr lang="en-US" altLang="ja-JP" dirty="0"/>
              <a:t>(EPA</a:t>
            </a:r>
            <a:r>
              <a:rPr lang="ja-JP" altLang="en-US" dirty="0"/>
              <a:t>経済連携協定による措置</a:t>
            </a:r>
            <a:r>
              <a:rPr lang="en-US" altLang="ja-JP" dirty="0"/>
              <a:t>)</a:t>
            </a:r>
            <a:endParaRPr lang="ja-JP" altLang="en-US" dirty="0"/>
          </a:p>
          <a:p>
            <a:r>
              <a:rPr lang="ja-JP" altLang="en-US" dirty="0"/>
              <a:t>移民の受け入れには、一貫して否定的→安倍政権で変化</a:t>
            </a:r>
          </a:p>
          <a:p>
            <a:endParaRPr kumimoji="1" lang="ja-JP" altLang="en-US" dirty="0"/>
          </a:p>
        </p:txBody>
      </p:sp>
    </p:spTree>
    <p:extLst>
      <p:ext uri="{BB962C8B-B14F-4D97-AF65-F5344CB8AC3E}">
        <p14:creationId xmlns:p14="http://schemas.microsoft.com/office/powerpoint/2010/main" val="1364317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クリーンショット が含まれている画像&#10;&#10;自動的に生成された説明">
            <a:extLst>
              <a:ext uri="{FF2B5EF4-FFF2-40B4-BE49-F238E27FC236}">
                <a16:creationId xmlns:a16="http://schemas.microsoft.com/office/drawing/2014/main" id="{96A350B2-25E2-4E1C-B229-B819EB78D8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520" y="332656"/>
            <a:ext cx="8777169" cy="6192688"/>
          </a:xfrm>
          <a:prstGeom prst="rect">
            <a:avLst/>
          </a:prstGeom>
        </p:spPr>
      </p:pic>
    </p:spTree>
    <p:extLst>
      <p:ext uri="{BB962C8B-B14F-4D97-AF65-F5344CB8AC3E}">
        <p14:creationId xmlns:p14="http://schemas.microsoft.com/office/powerpoint/2010/main" val="3434615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15C9E6-9E71-4A6E-9374-A35309341E01}"/>
              </a:ext>
            </a:extLst>
          </p:cNvPr>
          <p:cNvSpPr>
            <a:spLocks noGrp="1"/>
          </p:cNvSpPr>
          <p:nvPr>
            <p:ph type="title"/>
          </p:nvPr>
        </p:nvSpPr>
        <p:spPr/>
        <p:txBody>
          <a:bodyPr/>
          <a:lstStyle/>
          <a:p>
            <a:r>
              <a:rPr kumimoji="1" lang="ja-JP" altLang="en-US" dirty="0"/>
              <a:t>何故外国人労働者・移民受け入れに否定的</a:t>
            </a:r>
          </a:p>
        </p:txBody>
      </p:sp>
      <p:sp>
        <p:nvSpPr>
          <p:cNvPr id="3" name="コンテンツ プレースホルダー 2">
            <a:extLst>
              <a:ext uri="{FF2B5EF4-FFF2-40B4-BE49-F238E27FC236}">
                <a16:creationId xmlns:a16="http://schemas.microsoft.com/office/drawing/2014/main" id="{0C054848-EAD8-499A-AB8E-EE0B06897607}"/>
              </a:ext>
            </a:extLst>
          </p:cNvPr>
          <p:cNvSpPr>
            <a:spLocks noGrp="1"/>
          </p:cNvSpPr>
          <p:nvPr>
            <p:ph idx="1"/>
          </p:nvPr>
        </p:nvSpPr>
        <p:spPr/>
        <p:txBody>
          <a:bodyPr/>
          <a:lstStyle/>
          <a:p>
            <a:r>
              <a:rPr kumimoji="1" lang="ja-JP" altLang="en-US" dirty="0"/>
              <a:t>日本は単一民族という意識</a:t>
            </a:r>
          </a:p>
          <a:p>
            <a:r>
              <a:rPr kumimoji="1" lang="ja-JP" altLang="en-US" dirty="0"/>
              <a:t>ヨーロッパの経験を教訓と考えられたこと</a:t>
            </a:r>
          </a:p>
          <a:p>
            <a:pPr lvl="1"/>
            <a:r>
              <a:rPr kumimoji="1" lang="ja-JP" altLang="en-US" dirty="0"/>
              <a:t>犯罪が増える</a:t>
            </a:r>
          </a:p>
          <a:p>
            <a:pPr lvl="1"/>
            <a:r>
              <a:rPr kumimoji="1" lang="ja-JP" altLang="en-US" dirty="0"/>
              <a:t>学校教育へのマイナスの影響</a:t>
            </a:r>
          </a:p>
          <a:p>
            <a:pPr lvl="1"/>
            <a:r>
              <a:rPr kumimoji="1" lang="ja-JP" altLang="en-US" dirty="0"/>
              <a:t>社会保障費の増大</a:t>
            </a:r>
          </a:p>
          <a:p>
            <a:r>
              <a:rPr kumimoji="1" lang="ja-JP" altLang="en-US" dirty="0"/>
              <a:t>人手不足の表面化によって、賛否は多少変化している</a:t>
            </a:r>
          </a:p>
        </p:txBody>
      </p:sp>
    </p:spTree>
    <p:extLst>
      <p:ext uri="{BB962C8B-B14F-4D97-AF65-F5344CB8AC3E}">
        <p14:creationId xmlns:p14="http://schemas.microsoft.com/office/powerpoint/2010/main" val="2685260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97EDBE-22AB-4408-9944-11BFF8FB3927}"/>
              </a:ext>
            </a:extLst>
          </p:cNvPr>
          <p:cNvSpPr>
            <a:spLocks noGrp="1"/>
          </p:cNvSpPr>
          <p:nvPr>
            <p:ph type="title"/>
          </p:nvPr>
        </p:nvSpPr>
        <p:spPr/>
        <p:txBody>
          <a:bodyPr/>
          <a:lstStyle/>
          <a:p>
            <a:r>
              <a:rPr kumimoji="1" lang="ja-JP" altLang="en-US" dirty="0"/>
              <a:t>本日の構成</a:t>
            </a:r>
          </a:p>
        </p:txBody>
      </p:sp>
      <p:sp>
        <p:nvSpPr>
          <p:cNvPr id="3" name="コンテンツ プレースホルダー 2">
            <a:extLst>
              <a:ext uri="{FF2B5EF4-FFF2-40B4-BE49-F238E27FC236}">
                <a16:creationId xmlns:a16="http://schemas.microsoft.com/office/drawing/2014/main" id="{0E84F62E-B835-4D48-B7B0-C2600EFF5D0A}"/>
              </a:ext>
            </a:extLst>
          </p:cNvPr>
          <p:cNvSpPr>
            <a:spLocks noGrp="1"/>
          </p:cNvSpPr>
          <p:nvPr>
            <p:ph idx="1"/>
          </p:nvPr>
        </p:nvSpPr>
        <p:spPr/>
        <p:txBody>
          <a:bodyPr/>
          <a:lstStyle/>
          <a:p>
            <a:r>
              <a:rPr kumimoji="1" lang="ja-JP" altLang="en-US" dirty="0"/>
              <a:t>移民・外国人労働者をめぐる論点</a:t>
            </a:r>
          </a:p>
          <a:p>
            <a:r>
              <a:rPr kumimoji="1" lang="ja-JP" altLang="en-US" dirty="0"/>
              <a:t>史的概略</a:t>
            </a:r>
            <a:r>
              <a:rPr kumimoji="1" lang="en-US" altLang="ja-JP" dirty="0"/>
              <a:t>(</a:t>
            </a:r>
            <a:r>
              <a:rPr kumimoji="1" lang="ja-JP" altLang="en-US" dirty="0"/>
              <a:t>アメリカの移民制限政策含む</a:t>
            </a:r>
            <a:r>
              <a:rPr kumimoji="1" lang="en-US" altLang="ja-JP" dirty="0"/>
              <a:t>)</a:t>
            </a:r>
            <a:endParaRPr kumimoji="1" lang="ja-JP" altLang="en-US" dirty="0"/>
          </a:p>
          <a:p>
            <a:r>
              <a:rPr kumimoji="1" lang="ja-JP" altLang="en-US" dirty="0"/>
              <a:t>ヨーロッパの経験</a:t>
            </a:r>
          </a:p>
          <a:p>
            <a:r>
              <a:rPr kumimoji="1" lang="ja-JP" altLang="en-US" dirty="0"/>
              <a:t>日本 不法就労から抜け穴、事実上の移民政策</a:t>
            </a:r>
          </a:p>
          <a:p>
            <a:r>
              <a:rPr kumimoji="1" lang="ja-JP" altLang="en-US" dirty="0"/>
              <a:t>論点の検討 犯罪、教育、福祉、労働条件の悪化</a:t>
            </a:r>
          </a:p>
        </p:txBody>
      </p:sp>
    </p:spTree>
    <p:extLst>
      <p:ext uri="{BB962C8B-B14F-4D97-AF65-F5344CB8AC3E}">
        <p14:creationId xmlns:p14="http://schemas.microsoft.com/office/powerpoint/2010/main" val="490136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E3FD44-0342-4546-8C2C-404151CA8A39}"/>
              </a:ext>
            </a:extLst>
          </p:cNvPr>
          <p:cNvSpPr>
            <a:spLocks noGrp="1"/>
          </p:cNvSpPr>
          <p:nvPr>
            <p:ph type="title"/>
          </p:nvPr>
        </p:nvSpPr>
        <p:spPr/>
        <p:txBody>
          <a:bodyPr/>
          <a:lstStyle/>
          <a:p>
            <a:r>
              <a:rPr kumimoji="1" lang="ja-JP" altLang="en-US" dirty="0"/>
              <a:t>日本の論争点の推移</a:t>
            </a:r>
          </a:p>
        </p:txBody>
      </p:sp>
      <p:sp>
        <p:nvSpPr>
          <p:cNvPr id="3" name="コンテンツ プレースホルダー 2">
            <a:extLst>
              <a:ext uri="{FF2B5EF4-FFF2-40B4-BE49-F238E27FC236}">
                <a16:creationId xmlns:a16="http://schemas.microsoft.com/office/drawing/2014/main" id="{E0C9F684-A7F4-45C4-9EF9-ECCA94E16963}"/>
              </a:ext>
            </a:extLst>
          </p:cNvPr>
          <p:cNvSpPr>
            <a:spLocks noGrp="1"/>
          </p:cNvSpPr>
          <p:nvPr>
            <p:ph idx="1"/>
          </p:nvPr>
        </p:nvSpPr>
        <p:spPr/>
        <p:txBody>
          <a:bodyPr/>
          <a:lstStyle/>
          <a:p>
            <a:r>
              <a:rPr kumimoji="1" lang="ja-JP" altLang="en-US" dirty="0"/>
              <a:t>社会全体の労働条件が低下</a:t>
            </a:r>
          </a:p>
          <a:p>
            <a:r>
              <a:rPr kumimoji="1" lang="ja-JP" altLang="en-US" dirty="0"/>
              <a:t>社会的慣習の違いから社会的混乱が生じる</a:t>
            </a:r>
            <a:r>
              <a:rPr kumimoji="1" lang="en-US" altLang="ja-JP" dirty="0"/>
              <a:t>(</a:t>
            </a:r>
            <a:r>
              <a:rPr kumimoji="1" lang="ja-JP" altLang="en-US" dirty="0"/>
              <a:t>ゴミ・食事</a:t>
            </a:r>
            <a:r>
              <a:rPr kumimoji="1" lang="en-US" altLang="ja-JP" dirty="0"/>
              <a:t>)</a:t>
            </a:r>
            <a:endParaRPr kumimoji="1" lang="ja-JP" altLang="en-US" dirty="0"/>
          </a:p>
          <a:p>
            <a:r>
              <a:rPr kumimoji="1" lang="ja-JP" altLang="en-US" dirty="0"/>
              <a:t>犯罪が増加</a:t>
            </a:r>
          </a:p>
          <a:p>
            <a:r>
              <a:rPr kumimoji="1" lang="ja-JP" altLang="en-US" dirty="0"/>
              <a:t>社会的負担が増加</a:t>
            </a:r>
            <a:r>
              <a:rPr kumimoji="1" lang="en-US" altLang="ja-JP" dirty="0"/>
              <a:t>(</a:t>
            </a:r>
            <a:r>
              <a:rPr kumimoji="1" lang="ja-JP" altLang="en-US" dirty="0"/>
              <a:t>社会保険・教育</a:t>
            </a:r>
            <a:r>
              <a:rPr kumimoji="1" lang="en-US" altLang="ja-JP" dirty="0"/>
              <a:t>)</a:t>
            </a:r>
            <a:endParaRPr kumimoji="1" lang="ja-JP" altLang="en-US" dirty="0"/>
          </a:p>
          <a:p>
            <a:pPr marL="0" indent="0">
              <a:buNone/>
            </a:pPr>
            <a:r>
              <a:rPr lang="ja-JP" altLang="en-US" dirty="0"/>
              <a:t>                  ⇩</a:t>
            </a:r>
          </a:p>
          <a:p>
            <a:r>
              <a:rPr kumimoji="1" lang="ja-JP" altLang="en-US" dirty="0"/>
              <a:t>労働者への非人間的扱いへの批判</a:t>
            </a:r>
          </a:p>
          <a:p>
            <a:endParaRPr kumimoji="1" lang="ja-JP" altLang="en-US" dirty="0"/>
          </a:p>
        </p:txBody>
      </p:sp>
    </p:spTree>
    <p:extLst>
      <p:ext uri="{BB962C8B-B14F-4D97-AF65-F5344CB8AC3E}">
        <p14:creationId xmlns:p14="http://schemas.microsoft.com/office/powerpoint/2010/main" val="1436031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B5150E-6CA7-4275-BD56-8CE43663612A}"/>
              </a:ext>
            </a:extLst>
          </p:cNvPr>
          <p:cNvSpPr>
            <a:spLocks noGrp="1"/>
          </p:cNvSpPr>
          <p:nvPr>
            <p:ph type="title"/>
          </p:nvPr>
        </p:nvSpPr>
        <p:spPr/>
        <p:txBody>
          <a:bodyPr/>
          <a:lstStyle/>
          <a:p>
            <a:r>
              <a:rPr kumimoji="1" lang="ja-JP" altLang="en-US" dirty="0"/>
              <a:t>人手不足は</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08291205-7AA9-485F-93EA-FC701D346656}"/>
              </a:ext>
            </a:extLst>
          </p:cNvPr>
          <p:cNvSpPr>
            <a:spLocks noGrp="1"/>
          </p:cNvSpPr>
          <p:nvPr>
            <p:ph idx="1"/>
          </p:nvPr>
        </p:nvSpPr>
        <p:spPr/>
        <p:txBody>
          <a:bodyPr/>
          <a:lstStyle/>
          <a:p>
            <a:r>
              <a:rPr lang="ja-JP" altLang="en-US" dirty="0"/>
              <a:t>人手不足とは何か</a:t>
            </a:r>
          </a:p>
          <a:p>
            <a:pPr lvl="1"/>
            <a:r>
              <a:rPr lang="ja-JP" altLang="en-US" dirty="0"/>
              <a:t>絶対的に不足</a:t>
            </a:r>
          </a:p>
          <a:p>
            <a:pPr lvl="1"/>
            <a:r>
              <a:rPr lang="ja-JP" altLang="en-US" dirty="0"/>
              <a:t>労働形態での余剰人員→合理的活用で解決</a:t>
            </a:r>
            <a:r>
              <a:rPr lang="en-US" altLang="ja-JP" dirty="0"/>
              <a:t>?(</a:t>
            </a:r>
            <a:r>
              <a:rPr lang="ja-JP" altLang="en-US" dirty="0"/>
              <a:t>生産性</a:t>
            </a:r>
            <a:r>
              <a:rPr lang="en-US" altLang="ja-JP" dirty="0"/>
              <a:t>)</a:t>
            </a:r>
            <a:endParaRPr lang="ja-JP" altLang="en-US" dirty="0"/>
          </a:p>
          <a:p>
            <a:pPr lvl="1"/>
            <a:r>
              <a:rPr lang="ja-JP" altLang="en-US" dirty="0"/>
              <a:t>条件があわないため働き場がない人々</a:t>
            </a:r>
          </a:p>
          <a:p>
            <a:pPr lvl="1"/>
            <a:r>
              <a:rPr lang="en-US" altLang="ja-JP" dirty="0"/>
              <a:t>AI</a:t>
            </a:r>
            <a:r>
              <a:rPr lang="ja-JP" altLang="en-US" dirty="0"/>
              <a:t>の活用が不十分</a:t>
            </a:r>
          </a:p>
          <a:p>
            <a:r>
              <a:rPr lang="ja-JP" altLang="en-US" dirty="0"/>
              <a:t>安い外国人労働者で補ってよいか→長期的影響</a:t>
            </a:r>
          </a:p>
          <a:p>
            <a:endParaRPr kumimoji="1" lang="ja-JP" altLang="en-US" dirty="0"/>
          </a:p>
        </p:txBody>
      </p:sp>
    </p:spTree>
    <p:extLst>
      <p:ext uri="{BB962C8B-B14F-4D97-AF65-F5344CB8AC3E}">
        <p14:creationId xmlns:p14="http://schemas.microsoft.com/office/powerpoint/2010/main" val="1153320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E4E4A10-6916-43BD-80FE-2EF09237CA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973" y="116632"/>
            <a:ext cx="10470053" cy="6624736"/>
          </a:xfrm>
          <a:prstGeom prst="rect">
            <a:avLst/>
          </a:prstGeom>
        </p:spPr>
      </p:pic>
    </p:spTree>
    <p:extLst>
      <p:ext uri="{BB962C8B-B14F-4D97-AF65-F5344CB8AC3E}">
        <p14:creationId xmlns:p14="http://schemas.microsoft.com/office/powerpoint/2010/main" val="4170050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BE16CD3-425F-4E8B-8E61-97582A7ACE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169" y="98254"/>
            <a:ext cx="9963662" cy="6661492"/>
          </a:xfrm>
          <a:prstGeom prst="rect">
            <a:avLst/>
          </a:prstGeom>
        </p:spPr>
      </p:pic>
    </p:spTree>
    <p:extLst>
      <p:ext uri="{BB962C8B-B14F-4D97-AF65-F5344CB8AC3E}">
        <p14:creationId xmlns:p14="http://schemas.microsoft.com/office/powerpoint/2010/main" val="730634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13FFD89-A21A-4500-8709-7718762A4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472" y="119832"/>
            <a:ext cx="9361040" cy="6518057"/>
          </a:xfrm>
          <a:prstGeom prst="rect">
            <a:avLst/>
          </a:prstGeom>
        </p:spPr>
      </p:pic>
    </p:spTree>
    <p:extLst>
      <p:ext uri="{BB962C8B-B14F-4D97-AF65-F5344CB8AC3E}">
        <p14:creationId xmlns:p14="http://schemas.microsoft.com/office/powerpoint/2010/main" val="1693902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F80D319-8062-411E-9665-2C8F1E6F5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973" y="0"/>
            <a:ext cx="9926053" cy="6858000"/>
          </a:xfrm>
          <a:prstGeom prst="rect">
            <a:avLst/>
          </a:prstGeom>
        </p:spPr>
      </p:pic>
    </p:spTree>
    <p:extLst>
      <p:ext uri="{BB962C8B-B14F-4D97-AF65-F5344CB8AC3E}">
        <p14:creationId xmlns:p14="http://schemas.microsoft.com/office/powerpoint/2010/main" val="3425791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8412538-59CF-49E7-ABEF-CD5D87446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906" y="404664"/>
            <a:ext cx="10941041" cy="5361256"/>
          </a:xfrm>
          <a:prstGeom prst="rect">
            <a:avLst/>
          </a:prstGeom>
        </p:spPr>
      </p:pic>
    </p:spTree>
    <p:extLst>
      <p:ext uri="{BB962C8B-B14F-4D97-AF65-F5344CB8AC3E}">
        <p14:creationId xmlns:p14="http://schemas.microsoft.com/office/powerpoint/2010/main" val="2298648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7AC8DB-B258-4DC3-9322-4CC150C536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201" y="332656"/>
            <a:ext cx="10957548" cy="6264695"/>
          </a:xfrm>
          <a:prstGeom prst="rect">
            <a:avLst/>
          </a:prstGeom>
        </p:spPr>
      </p:pic>
    </p:spTree>
    <p:extLst>
      <p:ext uri="{BB962C8B-B14F-4D97-AF65-F5344CB8AC3E}">
        <p14:creationId xmlns:p14="http://schemas.microsoft.com/office/powerpoint/2010/main" val="1498243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AEDCD4-1854-4D9E-8C5D-4E65F70CEC97}"/>
              </a:ext>
            </a:extLst>
          </p:cNvPr>
          <p:cNvSpPr>
            <a:spLocks noGrp="1"/>
          </p:cNvSpPr>
          <p:nvPr>
            <p:ph type="title"/>
          </p:nvPr>
        </p:nvSpPr>
        <p:spPr/>
        <p:txBody>
          <a:bodyPr/>
          <a:lstStyle/>
          <a:p>
            <a:r>
              <a:rPr kumimoji="1" lang="ja-JP" altLang="en-US" dirty="0"/>
              <a:t>大企業の余剰人員対策</a:t>
            </a:r>
          </a:p>
        </p:txBody>
      </p:sp>
      <p:sp>
        <p:nvSpPr>
          <p:cNvPr id="3" name="コンテンツ プレースホルダー 2">
            <a:extLst>
              <a:ext uri="{FF2B5EF4-FFF2-40B4-BE49-F238E27FC236}">
                <a16:creationId xmlns:a16="http://schemas.microsoft.com/office/drawing/2014/main" id="{B93C3D61-0582-4D65-B7AF-68C2E6F569AE}"/>
              </a:ext>
            </a:extLst>
          </p:cNvPr>
          <p:cNvSpPr>
            <a:spLocks noGrp="1"/>
          </p:cNvSpPr>
          <p:nvPr>
            <p:ph idx="1"/>
          </p:nvPr>
        </p:nvSpPr>
        <p:spPr/>
        <p:txBody>
          <a:bodyPr/>
          <a:lstStyle/>
          <a:p>
            <a:r>
              <a:rPr kumimoji="1" lang="ja-JP" altLang="en-US" dirty="0"/>
              <a:t>富士通 </a:t>
            </a:r>
            <a:r>
              <a:rPr kumimoji="1" lang="en-US" altLang="ja-JP" dirty="0"/>
              <a:t>5000</a:t>
            </a:r>
            <a:r>
              <a:rPr kumimoji="1" lang="ja-JP" altLang="en-US" dirty="0"/>
              <a:t>人の配置転換計画を発表</a:t>
            </a:r>
            <a:r>
              <a:rPr kumimoji="1" lang="en-US" altLang="ja-JP" dirty="0"/>
              <a:t>(2018.10)</a:t>
            </a:r>
            <a:endParaRPr kumimoji="1" lang="ja-JP" altLang="en-US" dirty="0"/>
          </a:p>
          <a:p>
            <a:r>
              <a:rPr kumimoji="1" lang="ja-JP" altLang="en-US" dirty="0"/>
              <a:t>ソフトバンク </a:t>
            </a:r>
            <a:r>
              <a:rPr kumimoji="1" lang="en-US" altLang="ja-JP" dirty="0"/>
              <a:t>6800</a:t>
            </a:r>
            <a:r>
              <a:rPr kumimoji="1" lang="ja-JP" altLang="en-US" dirty="0"/>
              <a:t>人を新規事業に転換</a:t>
            </a:r>
            <a:r>
              <a:rPr kumimoji="1" lang="en-US" altLang="ja-JP" dirty="0"/>
              <a:t>(</a:t>
            </a:r>
            <a:r>
              <a:rPr kumimoji="1" lang="ja-JP" altLang="en-US" dirty="0"/>
              <a:t>ロボティクス・プロセス・オートメーション等</a:t>
            </a:r>
            <a:r>
              <a:rPr kumimoji="1" lang="en-US" altLang="ja-JP" dirty="0"/>
              <a:t>)</a:t>
            </a:r>
            <a:r>
              <a:rPr kumimoji="1" lang="ja-JP" altLang="en-US" dirty="0"/>
              <a:t>を発表</a:t>
            </a:r>
            <a:r>
              <a:rPr kumimoji="1" lang="en-US" altLang="ja-JP" dirty="0"/>
              <a:t>(2018.11)</a:t>
            </a:r>
            <a:endParaRPr kumimoji="1" lang="ja-JP" altLang="en-US" dirty="0"/>
          </a:p>
          <a:p>
            <a:r>
              <a:rPr kumimoji="1" lang="ja-JP" altLang="en-US" dirty="0"/>
              <a:t>メガバンクの人員削減</a:t>
            </a:r>
            <a:r>
              <a:rPr kumimoji="1" lang="en-US" altLang="ja-JP" dirty="0"/>
              <a:t>(</a:t>
            </a:r>
            <a:r>
              <a:rPr kumimoji="1" lang="ja-JP" altLang="en-US" dirty="0"/>
              <a:t>三菱</a:t>
            </a:r>
            <a:r>
              <a:rPr kumimoji="1" lang="en-US" altLang="ja-JP" dirty="0"/>
              <a:t>9500</a:t>
            </a:r>
            <a:r>
              <a:rPr kumimoji="1" lang="ja-JP" altLang="en-US" dirty="0"/>
              <a:t>人、三井住友</a:t>
            </a:r>
            <a:r>
              <a:rPr kumimoji="1" lang="en-US" altLang="ja-JP" dirty="0"/>
              <a:t>4000</a:t>
            </a:r>
            <a:r>
              <a:rPr kumimoji="1" lang="ja-JP" altLang="en-US" dirty="0"/>
              <a:t>人、みずほ</a:t>
            </a:r>
            <a:r>
              <a:rPr kumimoji="1" lang="en-US" altLang="ja-JP" dirty="0"/>
              <a:t>19000</a:t>
            </a:r>
            <a:r>
              <a:rPr kumimoji="1" lang="ja-JP" altLang="en-US" dirty="0"/>
              <a:t>人</a:t>
            </a:r>
            <a:r>
              <a:rPr kumimoji="1" lang="en-US" altLang="ja-JP" dirty="0"/>
              <a:t>)</a:t>
            </a:r>
            <a:endParaRPr kumimoji="1" lang="ja-JP" altLang="en-US" dirty="0"/>
          </a:p>
          <a:p>
            <a:r>
              <a:rPr lang="ja-JP" altLang="en-US" dirty="0"/>
              <a:t>→「大量の社内失業者がすべて新しい仕事にシフトすれば、外国人労働者の受け入れなど必要ないというのが、偽らざる現実なのだ。」加谷 珪一</a:t>
            </a:r>
            <a:endParaRPr kumimoji="1" lang="ja-JP" altLang="en-US" dirty="0"/>
          </a:p>
        </p:txBody>
      </p:sp>
    </p:spTree>
    <p:extLst>
      <p:ext uri="{BB962C8B-B14F-4D97-AF65-F5344CB8AC3E}">
        <p14:creationId xmlns:p14="http://schemas.microsoft.com/office/powerpoint/2010/main" val="337633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ja-JP" altLang="en-US" sz="4000"/>
              <a:t>外国人労働者は労働条件を下げるか</a:t>
            </a:r>
          </a:p>
        </p:txBody>
      </p:sp>
      <p:sp>
        <p:nvSpPr>
          <p:cNvPr id="14339" name="Rectangle 3"/>
          <p:cNvSpPr>
            <a:spLocks noGrp="1" noChangeArrowheads="1"/>
          </p:cNvSpPr>
          <p:nvPr>
            <p:ph type="body" idx="1"/>
          </p:nvPr>
        </p:nvSpPr>
        <p:spPr/>
        <p:txBody>
          <a:bodyPr/>
          <a:lstStyle/>
          <a:p>
            <a:r>
              <a:rPr lang="ja-JP" altLang="en-US" dirty="0"/>
              <a:t>相対的過剰人口の社会的意味</a:t>
            </a:r>
            <a:r>
              <a:rPr lang="en-US" altLang="ja-JP" dirty="0"/>
              <a:t>(</a:t>
            </a:r>
            <a:r>
              <a:rPr lang="ja-JP" altLang="en-US" dirty="0"/>
              <a:t>労働条件の引き下げ</a:t>
            </a:r>
            <a:r>
              <a:rPr lang="en-US" altLang="ja-JP" dirty="0"/>
              <a:t>)</a:t>
            </a:r>
          </a:p>
          <a:p>
            <a:pPr>
              <a:buFontTx/>
              <a:buNone/>
            </a:pPr>
            <a:r>
              <a:rPr lang="en-US" altLang="ja-JP" dirty="0"/>
              <a:t>     </a:t>
            </a:r>
            <a:r>
              <a:rPr lang="ja-JP" altLang="en-US" dirty="0"/>
              <a:t>男性 → 女性 → 児童 → 外国人という図式</a:t>
            </a:r>
          </a:p>
          <a:p>
            <a:r>
              <a:rPr lang="ja-JP" altLang="en-US" dirty="0"/>
              <a:t>ヨーロッパの日本の違い</a:t>
            </a:r>
          </a:p>
          <a:p>
            <a:pPr lvl="1"/>
            <a:r>
              <a:rPr lang="ja-JP" altLang="en-US" dirty="0"/>
              <a:t>ヨーロッパでは</a:t>
            </a:r>
            <a:r>
              <a:rPr lang="en-US" altLang="ja-JP" dirty="0" err="1"/>
              <a:t>3K</a:t>
            </a:r>
            <a:r>
              <a:rPr lang="ja-JP" altLang="en-US" dirty="0"/>
              <a:t>労働、白人はやらない仕事が主な対象</a:t>
            </a:r>
          </a:p>
          <a:p>
            <a:pPr lvl="1"/>
            <a:r>
              <a:rPr lang="ja-JP" altLang="en-US" dirty="0"/>
              <a:t>労働者としての質 アジアとアフリカの相違</a:t>
            </a:r>
          </a:p>
          <a:p>
            <a:r>
              <a:rPr lang="ja-JP" altLang="en-US" dirty="0"/>
              <a:t>日本でも研修生の失踪や介護労働の状況により、労働条件の低下はありうる。</a:t>
            </a:r>
            <a:r>
              <a:rPr lang="en-US" altLang="ja-JP" dirty="0"/>
              <a:t>(</a:t>
            </a:r>
            <a:r>
              <a:rPr lang="ja-JP" altLang="en-US" dirty="0"/>
              <a:t>総合的な調査は</a:t>
            </a:r>
            <a:r>
              <a:rPr lang="en-US" altLang="ja-JP" dirty="0"/>
              <a:t>?)</a:t>
            </a:r>
            <a:endParaRPr lang="ja-JP" altLang="en-US" dirty="0"/>
          </a:p>
          <a:p>
            <a:endParaRPr lang="ja-JP" altLang="en-US" dirty="0"/>
          </a:p>
          <a:p>
            <a:pPr>
              <a:buFontTx/>
              <a:buNone/>
            </a:pPr>
            <a:endParaRPr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1B1420-E1DD-4EE4-9BEE-41BBEE900DA1}"/>
              </a:ext>
            </a:extLst>
          </p:cNvPr>
          <p:cNvSpPr>
            <a:spLocks noGrp="1"/>
          </p:cNvSpPr>
          <p:nvPr>
            <p:ph type="title"/>
          </p:nvPr>
        </p:nvSpPr>
        <p:spPr/>
        <p:txBody>
          <a:bodyPr/>
          <a:lstStyle/>
          <a:p>
            <a:r>
              <a:rPr kumimoji="1" lang="ja-JP" altLang="en-US" dirty="0"/>
              <a:t>入管難民法改正</a:t>
            </a:r>
          </a:p>
        </p:txBody>
      </p:sp>
      <p:sp>
        <p:nvSpPr>
          <p:cNvPr id="3" name="コンテンツ プレースホルダー 2">
            <a:extLst>
              <a:ext uri="{FF2B5EF4-FFF2-40B4-BE49-F238E27FC236}">
                <a16:creationId xmlns:a16="http://schemas.microsoft.com/office/drawing/2014/main" id="{0F043806-C627-47B1-A43A-76C8FC4E0174}"/>
              </a:ext>
            </a:extLst>
          </p:cNvPr>
          <p:cNvSpPr>
            <a:spLocks noGrp="1"/>
          </p:cNvSpPr>
          <p:nvPr>
            <p:ph idx="1"/>
          </p:nvPr>
        </p:nvSpPr>
        <p:spPr/>
        <p:txBody>
          <a:bodyPr/>
          <a:lstStyle/>
          <a:p>
            <a:r>
              <a:rPr lang="ja-JP" altLang="en-US" dirty="0"/>
              <a:t>受け入れが必要な業種で、知識や経験など一定の技能が必要な業務に就く「特定技能１号」と熟練技能が必要な業務に就く「特定技能２号」という在留資格を新設する。</a:t>
            </a:r>
          </a:p>
          <a:p>
            <a:r>
              <a:rPr lang="ja-JP" altLang="en-US" dirty="0"/>
              <a:t>　１号は在留期限が通算５年で家族帯同を認めないが、２号は事実上永住を認め、配偶者と子供の帯同も可能とする方針だ。資格は定期的に更新し、取り消しもあり得る。</a:t>
            </a:r>
          </a:p>
          <a:p>
            <a:r>
              <a:rPr kumimoji="1" lang="ja-JP" altLang="en-US" dirty="0"/>
              <a:t>対象領域は、今後検討する</a:t>
            </a:r>
            <a:r>
              <a:rPr kumimoji="1" lang="en-US" altLang="ja-JP" dirty="0"/>
              <a:t>(</a:t>
            </a:r>
            <a:r>
              <a:rPr kumimoji="1" lang="ja-JP" altLang="en-US" dirty="0"/>
              <a:t>省令で決める予定</a:t>
            </a:r>
            <a:r>
              <a:rPr kumimoji="1" lang="en-US" altLang="ja-JP" dirty="0"/>
              <a:t>)</a:t>
            </a:r>
            <a:endParaRPr kumimoji="1" lang="ja-JP" altLang="en-US" dirty="0"/>
          </a:p>
          <a:p>
            <a:r>
              <a:rPr lang="ja-JP" altLang="en-US" dirty="0"/>
              <a:t>受け入れるのは即戦力で生活に支障がない程度の日本語ができる外国人。各業種を所管する省庁の試験などを経て、１号や２号の資格を取得する。技能実習を修了した後に１号の資格を得られる仕組みも設ける。</a:t>
            </a:r>
          </a:p>
          <a:p>
            <a:endParaRPr kumimoji="1" lang="ja-JP" altLang="en-US" dirty="0"/>
          </a:p>
        </p:txBody>
      </p:sp>
    </p:spTree>
    <p:extLst>
      <p:ext uri="{BB962C8B-B14F-4D97-AF65-F5344CB8AC3E}">
        <p14:creationId xmlns:p14="http://schemas.microsoft.com/office/powerpoint/2010/main" val="3630182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ja-JP" altLang="en-US"/>
              <a:t>外国人増加で犯罪は増加するか</a:t>
            </a:r>
          </a:p>
        </p:txBody>
      </p:sp>
      <p:sp>
        <p:nvSpPr>
          <p:cNvPr id="12291" name="Rectangle 3"/>
          <p:cNvSpPr>
            <a:spLocks noGrp="1" noChangeArrowheads="1"/>
          </p:cNvSpPr>
          <p:nvPr>
            <p:ph type="body" idx="1"/>
          </p:nvPr>
        </p:nvSpPr>
        <p:spPr/>
        <p:txBody>
          <a:bodyPr/>
          <a:lstStyle/>
          <a:p>
            <a:r>
              <a:rPr lang="ja-JP" altLang="en-US"/>
              <a:t>警察庁の分析</a:t>
            </a:r>
          </a:p>
          <a:p>
            <a:pPr>
              <a:buFontTx/>
              <a:buNone/>
            </a:pPr>
            <a:r>
              <a:rPr lang="ja-JP" altLang="en-US"/>
              <a:t> ・</a:t>
            </a:r>
            <a:r>
              <a:rPr lang="en-US" altLang="ja-JP"/>
              <a:t>1</a:t>
            </a:r>
            <a:r>
              <a:rPr lang="ja-JP" altLang="en-US"/>
              <a:t>、</a:t>
            </a:r>
            <a:r>
              <a:rPr lang="en-US" altLang="ja-JP"/>
              <a:t>2</a:t>
            </a:r>
            <a:r>
              <a:rPr lang="ja-JP" altLang="en-US"/>
              <a:t>年は減少だが、長期的には増加傾向</a:t>
            </a:r>
          </a:p>
          <a:p>
            <a:pPr>
              <a:buFontTx/>
              <a:buNone/>
            </a:pPr>
            <a:r>
              <a:rPr lang="ja-JP" altLang="en-US"/>
              <a:t> ・外国人が犯罪集団を形成し、暴力団と結託</a:t>
            </a:r>
          </a:p>
          <a:p>
            <a:pPr>
              <a:buFontTx/>
              <a:buNone/>
            </a:pPr>
            <a:r>
              <a:rPr lang="ja-JP" altLang="en-US"/>
              <a:t> ・少数化・匿名化・潜在化 組織防衛</a:t>
            </a:r>
          </a:p>
          <a:p>
            <a:pPr>
              <a:buFontTx/>
              <a:buNone/>
            </a:pPr>
            <a:r>
              <a:rPr lang="ja-JP" altLang="en-US"/>
              <a:t> ・地下銀行・偽装結婚・証明書偽造等犯罪インフラの整備</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B3D244-B740-4E99-BC13-66307983E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4858"/>
            <a:ext cx="12192000" cy="642828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2DEFEFE-6952-4CB0-B82D-89181CFAED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877" y="0"/>
            <a:ext cx="10336245" cy="6858000"/>
          </a:xfrm>
          <a:prstGeom prst="rect">
            <a:avLst/>
          </a:prstGeom>
        </p:spPr>
      </p:pic>
    </p:spTree>
    <p:extLst>
      <p:ext uri="{BB962C8B-B14F-4D97-AF65-F5344CB8AC3E}">
        <p14:creationId xmlns:p14="http://schemas.microsoft.com/office/powerpoint/2010/main" val="2208068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A544B6F-6E64-4223-94AE-F9411A711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7968" y="1300963"/>
            <a:ext cx="6299524" cy="4051508"/>
          </a:xfrm>
          <a:prstGeom prst="rect">
            <a:avLst/>
          </a:prstGeom>
        </p:spPr>
      </p:pic>
      <p:pic>
        <p:nvPicPr>
          <p:cNvPr id="7" name="図 6">
            <a:extLst>
              <a:ext uri="{FF2B5EF4-FFF2-40B4-BE49-F238E27FC236}">
                <a16:creationId xmlns:a16="http://schemas.microsoft.com/office/drawing/2014/main" id="{F521F747-05C7-46C0-82F7-608C0FDC55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86" y="1127006"/>
            <a:ext cx="5791498" cy="4603987"/>
          </a:xfrm>
          <a:prstGeom prst="rect">
            <a:avLst/>
          </a:prstGeom>
        </p:spPr>
      </p:pic>
    </p:spTree>
    <p:extLst>
      <p:ext uri="{BB962C8B-B14F-4D97-AF65-F5344CB8AC3E}">
        <p14:creationId xmlns:p14="http://schemas.microsoft.com/office/powerpoint/2010/main" val="1705524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ja-JP" altLang="en-US"/>
              <a:t>教育への影響</a:t>
            </a:r>
          </a:p>
        </p:txBody>
      </p:sp>
      <p:sp>
        <p:nvSpPr>
          <p:cNvPr id="17411" name="Rectangle 3"/>
          <p:cNvSpPr>
            <a:spLocks noGrp="1" noChangeArrowheads="1"/>
          </p:cNvSpPr>
          <p:nvPr>
            <p:ph type="body" idx="1"/>
          </p:nvPr>
        </p:nvSpPr>
        <p:spPr/>
        <p:txBody>
          <a:bodyPr/>
          <a:lstStyle/>
          <a:p>
            <a:r>
              <a:rPr lang="ja-JP" altLang="en-US" dirty="0"/>
              <a:t>言葉の問題  バイリンガリズムをめぐる議論</a:t>
            </a:r>
          </a:p>
          <a:p>
            <a:r>
              <a:rPr lang="ja-JP" altLang="en-US"/>
              <a:t>多文化主義の問題</a:t>
            </a:r>
            <a:endParaRPr lang="ja-JP" altLang="en-US" dirty="0"/>
          </a:p>
          <a:p>
            <a:r>
              <a:rPr lang="ja-JP" altLang="en-US" dirty="0"/>
              <a:t>義務教育制度への影響</a:t>
            </a:r>
          </a:p>
          <a:p>
            <a:r>
              <a:rPr lang="ja-JP" altLang="en-US" dirty="0"/>
              <a:t>学校の開放性への影響 </a:t>
            </a:r>
            <a:r>
              <a:rPr lang="en-US" altLang="ja-JP" dirty="0"/>
              <a:t>(20</a:t>
            </a:r>
            <a:r>
              <a:rPr lang="ja-JP" altLang="en-US" dirty="0"/>
              <a:t>坪主義の困難</a:t>
            </a:r>
            <a:r>
              <a:rPr lang="en-US" altLang="ja-JP"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8965E7-78A1-444F-BAB4-468C42CC56B0}"/>
              </a:ext>
            </a:extLst>
          </p:cNvPr>
          <p:cNvSpPr>
            <a:spLocks noGrp="1"/>
          </p:cNvSpPr>
          <p:nvPr>
            <p:ph type="title"/>
          </p:nvPr>
        </p:nvSpPr>
        <p:spPr/>
        <p:txBody>
          <a:bodyPr/>
          <a:lstStyle/>
          <a:p>
            <a:r>
              <a:rPr kumimoji="1" lang="ja-JP" altLang="en-US" dirty="0"/>
              <a:t>国会での争点</a:t>
            </a:r>
          </a:p>
        </p:txBody>
      </p:sp>
      <p:sp>
        <p:nvSpPr>
          <p:cNvPr id="3" name="コンテンツ プレースホルダー 2">
            <a:extLst>
              <a:ext uri="{FF2B5EF4-FFF2-40B4-BE49-F238E27FC236}">
                <a16:creationId xmlns:a16="http://schemas.microsoft.com/office/drawing/2014/main" id="{E9CDCA65-FB18-4BA7-9F5E-6E736D5CE16B}"/>
              </a:ext>
            </a:extLst>
          </p:cNvPr>
          <p:cNvSpPr>
            <a:spLocks noGrp="1"/>
          </p:cNvSpPr>
          <p:nvPr>
            <p:ph idx="1"/>
          </p:nvPr>
        </p:nvSpPr>
        <p:spPr/>
        <p:txBody>
          <a:bodyPr/>
          <a:lstStyle/>
          <a:p>
            <a:r>
              <a:rPr kumimoji="1" lang="ja-JP" altLang="en-US" dirty="0"/>
              <a:t>当初、受け入れの業種や人数を示さずに、審議入りしようとして、準備不足の指摘</a:t>
            </a:r>
          </a:p>
          <a:p>
            <a:r>
              <a:rPr kumimoji="1" lang="ja-JP" altLang="en-US" dirty="0"/>
              <a:t>失踪者問題が焦点に</a:t>
            </a:r>
            <a:r>
              <a:rPr kumimoji="1" lang="en-US" altLang="ja-JP" dirty="0"/>
              <a:t>(</a:t>
            </a:r>
            <a:r>
              <a:rPr kumimoji="1" lang="ja-JP" altLang="en-US" dirty="0"/>
              <a:t>データ改竄</a:t>
            </a:r>
            <a:r>
              <a:rPr kumimoji="1" lang="en-US" altLang="ja-JP" dirty="0"/>
              <a:t>)</a:t>
            </a:r>
            <a:endParaRPr kumimoji="1" lang="ja-JP" altLang="en-US" dirty="0"/>
          </a:p>
          <a:p>
            <a:pPr lvl="1"/>
            <a:r>
              <a:rPr kumimoji="1" lang="ja-JP" altLang="en-US" dirty="0"/>
              <a:t>失踪動機 「より高い賃金を求めて</a:t>
            </a:r>
            <a:r>
              <a:rPr kumimoji="1" lang="en-US" altLang="ja-JP" dirty="0"/>
              <a:t>87</a:t>
            </a:r>
            <a:r>
              <a:rPr kumimoji="1" lang="ja-JP" altLang="en-US" dirty="0"/>
              <a:t>％」実は「低賃金だから</a:t>
            </a:r>
            <a:r>
              <a:rPr kumimoji="1" lang="en-US" altLang="ja-JP" dirty="0"/>
              <a:t>67</a:t>
            </a:r>
            <a:r>
              <a:rPr kumimoji="1" lang="ja-JP" altLang="en-US" dirty="0"/>
              <a:t>％」</a:t>
            </a:r>
          </a:p>
          <a:p>
            <a:pPr lvl="1"/>
            <a:r>
              <a:rPr kumimoji="1" lang="ja-JP" altLang="en-US" dirty="0"/>
              <a:t>賃金未払い、厳しい指導、暴力等の項目があいまいに</a:t>
            </a:r>
          </a:p>
          <a:p>
            <a:pPr lvl="1"/>
            <a:endParaRPr lang="ja-JP" altLang="en-US" dirty="0"/>
          </a:p>
          <a:p>
            <a:r>
              <a:rPr kumimoji="1" lang="ja-JP" altLang="en-US" dirty="0"/>
              <a:t>政府は今国会での成立をめざしているが、世論調査は急ぐ必要なし→今後の進展に注意</a:t>
            </a:r>
          </a:p>
        </p:txBody>
      </p:sp>
    </p:spTree>
    <p:extLst>
      <p:ext uri="{BB962C8B-B14F-4D97-AF65-F5344CB8AC3E}">
        <p14:creationId xmlns:p14="http://schemas.microsoft.com/office/powerpoint/2010/main" val="3973221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781FE9-E1F7-4C77-B1BD-BD66C518594E}"/>
              </a:ext>
            </a:extLst>
          </p:cNvPr>
          <p:cNvSpPr>
            <a:spLocks noGrp="1"/>
          </p:cNvSpPr>
          <p:nvPr>
            <p:ph type="title"/>
          </p:nvPr>
        </p:nvSpPr>
        <p:spPr/>
        <p:txBody>
          <a:bodyPr/>
          <a:lstStyle/>
          <a:p>
            <a:r>
              <a:rPr kumimoji="1" lang="ja-JP" altLang="en-US" dirty="0"/>
              <a:t>論点</a:t>
            </a:r>
          </a:p>
        </p:txBody>
      </p:sp>
      <p:sp>
        <p:nvSpPr>
          <p:cNvPr id="3" name="コンテンツ プレースホルダー 2">
            <a:extLst>
              <a:ext uri="{FF2B5EF4-FFF2-40B4-BE49-F238E27FC236}">
                <a16:creationId xmlns:a16="http://schemas.microsoft.com/office/drawing/2014/main" id="{ECC706BE-8EF1-47BE-B89B-3828B43BDE82}"/>
              </a:ext>
            </a:extLst>
          </p:cNvPr>
          <p:cNvSpPr>
            <a:spLocks noGrp="1"/>
          </p:cNvSpPr>
          <p:nvPr>
            <p:ph idx="1"/>
          </p:nvPr>
        </p:nvSpPr>
        <p:spPr/>
        <p:txBody>
          <a:bodyPr/>
          <a:lstStyle/>
          <a:p>
            <a:r>
              <a:rPr kumimoji="1" lang="ja-JP" altLang="en-US" dirty="0"/>
              <a:t>単純労働者受け入れの原則</a:t>
            </a:r>
            <a:r>
              <a:rPr kumimoji="1" lang="en-US" altLang="ja-JP" dirty="0"/>
              <a:t>(</a:t>
            </a:r>
            <a:r>
              <a:rPr kumimoji="1" lang="ja-JP" altLang="en-US" dirty="0"/>
              <a:t>否定</a:t>
            </a:r>
            <a:r>
              <a:rPr kumimoji="1" lang="en-US" altLang="ja-JP" dirty="0"/>
              <a:t>)</a:t>
            </a:r>
            <a:r>
              <a:rPr kumimoji="1" lang="ja-JP" altLang="en-US" dirty="0"/>
              <a:t>と実態</a:t>
            </a:r>
            <a:r>
              <a:rPr kumimoji="1" lang="en-US" altLang="ja-JP" dirty="0"/>
              <a:t>(</a:t>
            </a:r>
            <a:r>
              <a:rPr kumimoji="1" lang="ja-JP" altLang="en-US" dirty="0"/>
              <a:t>研修生として受け入れ→今年前半で</a:t>
            </a:r>
            <a:r>
              <a:rPr kumimoji="1" lang="en-US" altLang="ja-JP" dirty="0"/>
              <a:t>4279</a:t>
            </a:r>
            <a:r>
              <a:rPr kumimoji="1" lang="ja-JP" altLang="en-US" dirty="0"/>
              <a:t>人失踪と報告</a:t>
            </a:r>
            <a:r>
              <a:rPr kumimoji="1" lang="en-US" altLang="ja-JP" dirty="0"/>
              <a:t>)</a:t>
            </a:r>
            <a:endParaRPr kumimoji="1" lang="ja-JP" altLang="en-US" dirty="0"/>
          </a:p>
          <a:p>
            <a:r>
              <a:rPr kumimoji="1" lang="ja-JP" altLang="en-US" dirty="0"/>
              <a:t>専門職の専門性を拡大してきた。</a:t>
            </a:r>
            <a:r>
              <a:rPr kumimoji="1" lang="en-US" altLang="ja-JP" dirty="0"/>
              <a:t>(ex. </a:t>
            </a:r>
            <a:r>
              <a:rPr kumimoji="1" lang="ja-JP" altLang="en-US" dirty="0"/>
              <a:t>介護職</a:t>
            </a:r>
            <a:r>
              <a:rPr kumimoji="1" lang="en-US" altLang="ja-JP" dirty="0"/>
              <a:t>)</a:t>
            </a:r>
            <a:endParaRPr kumimoji="1" lang="ja-JP" altLang="en-US" dirty="0"/>
          </a:p>
          <a:p>
            <a:r>
              <a:rPr kumimoji="1" lang="ja-JP" altLang="en-US" dirty="0"/>
              <a:t>少子高齢化による労働力不足が深刻という認識</a:t>
            </a:r>
          </a:p>
          <a:p>
            <a:r>
              <a:rPr kumimoji="1" lang="ja-JP" altLang="en-US" dirty="0"/>
              <a:t>本当に労働力不足なのか</a:t>
            </a:r>
          </a:p>
          <a:p>
            <a:r>
              <a:rPr kumimoji="1" lang="ja-JP" altLang="en-US" dirty="0"/>
              <a:t>単純労働者の外国人は実際に増加している。</a:t>
            </a:r>
          </a:p>
          <a:p>
            <a:r>
              <a:rPr kumimoji="1" lang="ja-JP" altLang="en-US" dirty="0"/>
              <a:t>改正案は移民政策か</a:t>
            </a:r>
            <a:r>
              <a:rPr kumimoji="1" lang="en-US" altLang="ja-JP" dirty="0"/>
              <a:t>(</a:t>
            </a:r>
            <a:r>
              <a:rPr kumimoji="1" lang="ja-JP" altLang="en-US" dirty="0"/>
              <a:t>内閣は否定しているが、特定技能</a:t>
            </a:r>
            <a:r>
              <a:rPr kumimoji="1" lang="en-US" altLang="ja-JP" dirty="0"/>
              <a:t>2</a:t>
            </a:r>
            <a:r>
              <a:rPr kumimoji="1" lang="ja-JP" altLang="en-US" dirty="0"/>
              <a:t>号は、移民そのもの</a:t>
            </a:r>
            <a:r>
              <a:rPr kumimoji="1" lang="en-US" altLang="ja-JP" dirty="0"/>
              <a:t>)</a:t>
            </a:r>
            <a:endParaRPr kumimoji="1" lang="ja-JP" altLang="en-US" dirty="0"/>
          </a:p>
          <a:p>
            <a:r>
              <a:rPr kumimoji="1" lang="ja-JP" altLang="en-US" dirty="0"/>
              <a:t>対象領域を省令で決めることの是非</a:t>
            </a:r>
          </a:p>
        </p:txBody>
      </p:sp>
    </p:spTree>
    <p:extLst>
      <p:ext uri="{BB962C8B-B14F-4D97-AF65-F5344CB8AC3E}">
        <p14:creationId xmlns:p14="http://schemas.microsoft.com/office/powerpoint/2010/main" val="3257416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ヒトの移動（長期）の要因</a:t>
            </a:r>
          </a:p>
        </p:txBody>
      </p:sp>
      <p:sp>
        <p:nvSpPr>
          <p:cNvPr id="3" name="コンテンツ プレースホルダー 2"/>
          <p:cNvSpPr>
            <a:spLocks noGrp="1"/>
          </p:cNvSpPr>
          <p:nvPr>
            <p:ph idx="1"/>
          </p:nvPr>
        </p:nvSpPr>
        <p:spPr/>
        <p:txBody>
          <a:bodyPr/>
          <a:lstStyle/>
          <a:p>
            <a:r>
              <a:rPr kumimoji="1" lang="ja-JP" altLang="en-US" dirty="0"/>
              <a:t>困難な地域</a:t>
            </a:r>
            <a:r>
              <a:rPr kumimoji="1" lang="en-US" altLang="ja-JP" dirty="0"/>
              <a:t>(</a:t>
            </a:r>
            <a:r>
              <a:rPr kumimoji="1" lang="ja-JP" altLang="en-US" dirty="0"/>
              <a:t>貧困・迫害</a:t>
            </a:r>
            <a:r>
              <a:rPr kumimoji="1" lang="en-US" altLang="ja-JP" dirty="0"/>
              <a:t>)</a:t>
            </a:r>
            <a:r>
              <a:rPr kumimoji="1" lang="ja-JP" altLang="en-US" dirty="0"/>
              <a:t>から可能性のある地域へ（移民）</a:t>
            </a:r>
          </a:p>
          <a:p>
            <a:pPr lvl="1"/>
            <a:r>
              <a:rPr kumimoji="1" lang="ja-JP" altLang="en-US" dirty="0"/>
              <a:t>植民（ヨーロッパ→アメリカ、日本→南米等）</a:t>
            </a:r>
          </a:p>
          <a:p>
            <a:pPr lvl="1"/>
            <a:r>
              <a:rPr lang="ja-JP" altLang="en-US" dirty="0"/>
              <a:t>労働者としての移動（トルコ→ヨーロッパ、ベトナム→ソ連、東南アジア→湾岸諸国）</a:t>
            </a:r>
          </a:p>
          <a:p>
            <a:r>
              <a:rPr kumimoji="1" lang="ja-JP" altLang="en-US" dirty="0"/>
              <a:t>危険な地域から安全な地域へ（難民）</a:t>
            </a:r>
          </a:p>
          <a:p>
            <a:r>
              <a:rPr lang="ja-JP" altLang="en-US" dirty="0"/>
              <a:t>グローバル企業の海外展開（欧米→途上国）</a:t>
            </a:r>
          </a:p>
          <a:p>
            <a:r>
              <a:rPr kumimoji="1" lang="ja-JP" altLang="en-US" dirty="0"/>
              <a:t>留学（以前は文化の低い地域から高い地域へ、現代は様々な地域の相互性）</a:t>
            </a:r>
          </a:p>
        </p:txBody>
      </p:sp>
    </p:spTree>
    <p:extLst>
      <p:ext uri="{BB962C8B-B14F-4D97-AF65-F5344CB8AC3E}">
        <p14:creationId xmlns:p14="http://schemas.microsoft.com/office/powerpoint/2010/main" val="2778775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0A0E60-5CA3-4F35-BBCC-27C098DCC711}"/>
              </a:ext>
            </a:extLst>
          </p:cNvPr>
          <p:cNvSpPr>
            <a:spLocks noGrp="1"/>
          </p:cNvSpPr>
          <p:nvPr>
            <p:ph type="title"/>
          </p:nvPr>
        </p:nvSpPr>
        <p:spPr/>
        <p:txBody>
          <a:bodyPr/>
          <a:lstStyle/>
          <a:p>
            <a:r>
              <a:rPr kumimoji="1" lang="ja-JP" altLang="en-US" dirty="0"/>
              <a:t>アメリカの移民形態の変遷</a:t>
            </a:r>
          </a:p>
        </p:txBody>
      </p:sp>
      <p:sp>
        <p:nvSpPr>
          <p:cNvPr id="3" name="コンテンツ プレースホルダー 2">
            <a:extLst>
              <a:ext uri="{FF2B5EF4-FFF2-40B4-BE49-F238E27FC236}">
                <a16:creationId xmlns:a16="http://schemas.microsoft.com/office/drawing/2014/main" id="{7B736B3B-7859-4AF6-A51C-6442C62A548A}"/>
              </a:ext>
            </a:extLst>
          </p:cNvPr>
          <p:cNvSpPr>
            <a:spLocks noGrp="1"/>
          </p:cNvSpPr>
          <p:nvPr>
            <p:ph idx="1"/>
          </p:nvPr>
        </p:nvSpPr>
        <p:spPr/>
        <p:txBody>
          <a:bodyPr/>
          <a:lstStyle/>
          <a:p>
            <a:r>
              <a:rPr kumimoji="1" lang="ja-JP" altLang="en-US" dirty="0"/>
              <a:t>ヨーロッパからの移民は、ほぼ自由な時代が１９世紀まで続いた。</a:t>
            </a:r>
          </a:p>
          <a:p>
            <a:r>
              <a:rPr lang="ja-JP" altLang="en-US" dirty="0"/>
              <a:t>大量移民発生の要因</a:t>
            </a:r>
          </a:p>
          <a:p>
            <a:pPr lvl="1"/>
            <a:r>
              <a:rPr lang="ja-JP" altLang="en-US" dirty="0"/>
              <a:t>ヨーロッパの人口爆発</a:t>
            </a:r>
          </a:p>
          <a:p>
            <a:pPr lvl="1"/>
            <a:r>
              <a:rPr lang="ja-JP" altLang="en-US" dirty="0"/>
              <a:t>農業の変容（農業の近代化と凶作）</a:t>
            </a:r>
            <a:r>
              <a:rPr lang="en-US" altLang="ja-JP" dirty="0"/>
              <a:t>…</a:t>
            </a:r>
            <a:r>
              <a:rPr lang="ja-JP" altLang="en-US" dirty="0"/>
              <a:t>アイルランド人、ドイツ人、スカンジナビア人、ポーランド人、イタリア人</a:t>
            </a:r>
          </a:p>
          <a:p>
            <a:pPr lvl="1"/>
            <a:r>
              <a:rPr lang="ja-JP" altLang="en-US" dirty="0"/>
              <a:t>革命と弾圧（政治的迫害）</a:t>
            </a:r>
            <a:r>
              <a:rPr lang="en-US" altLang="ja-JP" dirty="0"/>
              <a:t>…</a:t>
            </a:r>
            <a:r>
              <a:rPr lang="ja-JP" altLang="en-US" dirty="0"/>
              <a:t>フランス人、ドイツ人、ポーランド人、ユダヤ人</a:t>
            </a:r>
          </a:p>
          <a:p>
            <a:pPr lvl="1"/>
            <a:r>
              <a:rPr lang="ja-JP" altLang="en-US" dirty="0"/>
              <a:t>宗教的迫害</a:t>
            </a:r>
            <a:r>
              <a:rPr lang="en-US" altLang="ja-JP" dirty="0"/>
              <a:t>…</a:t>
            </a:r>
            <a:r>
              <a:rPr lang="ja-JP" altLang="en-US" dirty="0"/>
              <a:t>ロシア系ユダヤ人（１９世紀の宗教移民の最大勢力） </a:t>
            </a:r>
          </a:p>
          <a:p>
            <a:endParaRPr kumimoji="1" lang="ja-JP" altLang="en-US" dirty="0"/>
          </a:p>
        </p:txBody>
      </p:sp>
    </p:spTree>
    <p:extLst>
      <p:ext uri="{BB962C8B-B14F-4D97-AF65-F5344CB8AC3E}">
        <p14:creationId xmlns:p14="http://schemas.microsoft.com/office/powerpoint/2010/main" val="3492090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650AFA-1FE8-4C5C-B87B-F8221A9DB24F}"/>
              </a:ext>
            </a:extLst>
          </p:cNvPr>
          <p:cNvSpPr>
            <a:spLocks noGrp="1"/>
          </p:cNvSpPr>
          <p:nvPr>
            <p:ph type="title"/>
          </p:nvPr>
        </p:nvSpPr>
        <p:spPr/>
        <p:txBody>
          <a:bodyPr/>
          <a:lstStyle/>
          <a:p>
            <a:r>
              <a:rPr kumimoji="1" lang="ja-JP" altLang="en-US" dirty="0"/>
              <a:t>アメリカ移民政策の変化</a:t>
            </a:r>
          </a:p>
        </p:txBody>
      </p:sp>
      <p:sp>
        <p:nvSpPr>
          <p:cNvPr id="3" name="コンテンツ プレースホルダー 2">
            <a:extLst>
              <a:ext uri="{FF2B5EF4-FFF2-40B4-BE49-F238E27FC236}">
                <a16:creationId xmlns:a16="http://schemas.microsoft.com/office/drawing/2014/main" id="{42236C2E-49F2-4D57-B016-D1AB83AA784E}"/>
              </a:ext>
            </a:extLst>
          </p:cNvPr>
          <p:cNvSpPr>
            <a:spLocks noGrp="1"/>
          </p:cNvSpPr>
          <p:nvPr>
            <p:ph idx="1"/>
          </p:nvPr>
        </p:nvSpPr>
        <p:spPr/>
        <p:txBody>
          <a:bodyPr/>
          <a:lstStyle/>
          <a:p>
            <a:r>
              <a:rPr lang="ja-JP" altLang="en-US" dirty="0"/>
              <a:t>１８７５：　最初の移民法　　売春婦・犯罪者の入国禁止</a:t>
            </a:r>
            <a:br>
              <a:rPr lang="ja-JP" altLang="en-US" dirty="0"/>
            </a:br>
            <a:r>
              <a:rPr lang="ja-JP" altLang="en-US" dirty="0"/>
              <a:t>１８８２：　精神障害者・白痴・罪人・生活保護対象予想者の入    国禁止・中国人排斥法 中国人移住者一切禁止</a:t>
            </a:r>
            <a:br>
              <a:rPr lang="ja-JP" altLang="en-US" dirty="0"/>
            </a:br>
            <a:r>
              <a:rPr lang="ja-JP" altLang="en-US" dirty="0"/>
              <a:t>１８８５：　外国人契約労働者法</a:t>
            </a:r>
            <a:br>
              <a:rPr lang="ja-JP" altLang="en-US" dirty="0"/>
            </a:br>
            <a:r>
              <a:rPr lang="ja-JP" altLang="en-US" dirty="0"/>
              <a:t>１８９１：　一夫多妻者・伝染病患者・貧民・前科者の入国禁止</a:t>
            </a:r>
          </a:p>
          <a:p>
            <a:r>
              <a:rPr lang="ja-JP" altLang="en-US" dirty="0"/>
              <a:t>１９０３：　外国人無政府主義者の入国禁止</a:t>
            </a:r>
            <a:br>
              <a:rPr lang="ja-JP" altLang="en-US" dirty="0"/>
            </a:br>
            <a:r>
              <a:rPr lang="ja-JP" altLang="en-US" dirty="0"/>
              <a:t>１９０７：　同伴者なしの１６歳未満の子供入国禁止</a:t>
            </a:r>
            <a:br>
              <a:rPr lang="ja-JP" altLang="en-US" dirty="0"/>
            </a:br>
            <a:r>
              <a:rPr lang="ja-JP" altLang="en-US" dirty="0"/>
              <a:t>　　　　　　日米紳士協定　　日本移民の入国制限</a:t>
            </a:r>
            <a:br>
              <a:rPr lang="ja-JP" altLang="en-US" dirty="0"/>
            </a:br>
            <a:r>
              <a:rPr lang="ja-JP" altLang="en-US" dirty="0"/>
              <a:t>１９１７：　識字テスト法成立・アジア人入国禁止</a:t>
            </a:r>
            <a:br>
              <a:rPr lang="ja-JP" altLang="en-US" dirty="0"/>
            </a:br>
            <a:endParaRPr kumimoji="1" lang="ja-JP" altLang="en-US" dirty="0"/>
          </a:p>
        </p:txBody>
      </p:sp>
    </p:spTree>
    <p:extLst>
      <p:ext uri="{BB962C8B-B14F-4D97-AF65-F5344CB8AC3E}">
        <p14:creationId xmlns:p14="http://schemas.microsoft.com/office/powerpoint/2010/main" val="559879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B5A722-1222-4328-AD6F-946F5B0DA692}"/>
              </a:ext>
            </a:extLst>
          </p:cNvPr>
          <p:cNvSpPr>
            <a:spLocks noGrp="1"/>
          </p:cNvSpPr>
          <p:nvPr>
            <p:ph type="title"/>
          </p:nvPr>
        </p:nvSpPr>
        <p:spPr/>
        <p:txBody>
          <a:bodyPr/>
          <a:lstStyle/>
          <a:p>
            <a:r>
              <a:rPr kumimoji="1" lang="ja-JP" altLang="en-US" dirty="0"/>
              <a:t>アメリカ移民政策の変化</a:t>
            </a:r>
            <a:r>
              <a:rPr kumimoji="1" lang="en-US" altLang="ja-JP" dirty="0"/>
              <a:t>2</a:t>
            </a:r>
            <a:endParaRPr kumimoji="1" lang="ja-JP" altLang="en-US" dirty="0"/>
          </a:p>
        </p:txBody>
      </p:sp>
      <p:sp>
        <p:nvSpPr>
          <p:cNvPr id="3" name="コンテンツ プレースホルダー 2">
            <a:extLst>
              <a:ext uri="{FF2B5EF4-FFF2-40B4-BE49-F238E27FC236}">
                <a16:creationId xmlns:a16="http://schemas.microsoft.com/office/drawing/2014/main" id="{6AF44D67-8975-425A-BF70-D0FA87F2E31B}"/>
              </a:ext>
            </a:extLst>
          </p:cNvPr>
          <p:cNvSpPr>
            <a:spLocks noGrp="1"/>
          </p:cNvSpPr>
          <p:nvPr>
            <p:ph idx="1"/>
          </p:nvPr>
        </p:nvSpPr>
        <p:spPr/>
        <p:txBody>
          <a:bodyPr/>
          <a:lstStyle/>
          <a:p>
            <a:r>
              <a:rPr lang="ja-JP" altLang="en-US" dirty="0"/>
              <a:t>１９２１：　移民割当法　　　国別移民数の上限設定　　　　　　　　　　　　（１９１０年を基準年とし、各国出身者数の３％が各国移民数の上限）</a:t>
            </a:r>
            <a:br>
              <a:rPr lang="ja-JP" altLang="en-US" dirty="0"/>
            </a:br>
            <a:r>
              <a:rPr lang="ja-JP" altLang="en-US" dirty="0"/>
              <a:t>１９２４：　移民割当法　　（１８９０年基準年、３％→２％に）</a:t>
            </a:r>
          </a:p>
          <a:p>
            <a:r>
              <a:rPr lang="ja-JP" altLang="en-US" dirty="0"/>
              <a:t>１９６５：　アメリカ市民・移民の家族に最優先基準</a:t>
            </a:r>
            <a:br>
              <a:rPr lang="ja-JP" altLang="en-US" dirty="0"/>
            </a:br>
            <a:r>
              <a:rPr lang="ja-JP" altLang="en-US" dirty="0"/>
              <a:t>１９９０：　移民数の上限引き上げ５４万人</a:t>
            </a:r>
            <a:r>
              <a:rPr lang="en-US" altLang="ja-JP" dirty="0"/>
              <a:t>/</a:t>
            </a:r>
            <a:r>
              <a:rPr lang="ja-JP" altLang="en-US" dirty="0"/>
              <a:t>年→７０</a:t>
            </a:r>
            <a:r>
              <a:rPr lang="en-US" altLang="ja-JP" dirty="0"/>
              <a:t>/</a:t>
            </a:r>
            <a:r>
              <a:rPr lang="ja-JP" altLang="en-US" dirty="0"/>
              <a:t>万人年</a:t>
            </a:r>
            <a:br>
              <a:rPr lang="ja-JP" altLang="en-US" dirty="0"/>
            </a:br>
            <a:r>
              <a:rPr lang="ja-JP" altLang="en-US" dirty="0"/>
              <a:t>　　　　　　家族優先→専門技術者優先</a:t>
            </a:r>
            <a:br>
              <a:rPr lang="ja-JP" altLang="en-US" dirty="0"/>
            </a:br>
            <a:r>
              <a:rPr lang="ja-JP" altLang="en-US" dirty="0"/>
              <a:t>　　　　　　共産主義者。「性的逸脱者」の受け入れ禁止廃止</a:t>
            </a:r>
          </a:p>
          <a:p>
            <a:r>
              <a:rPr lang="ja-JP" altLang="en-US" dirty="0"/>
              <a:t>現在 トランプ大統領の下で大統領令での変化</a:t>
            </a:r>
            <a:r>
              <a:rPr lang="en-US" altLang="ja-JP" dirty="0"/>
              <a:t>(</a:t>
            </a:r>
            <a:r>
              <a:rPr lang="ja-JP" altLang="en-US" dirty="0"/>
              <a:t>抑制</a:t>
            </a:r>
            <a:r>
              <a:rPr lang="en-US" altLang="ja-JP" dirty="0"/>
              <a:t>)</a:t>
            </a:r>
            <a:r>
              <a:rPr lang="ja-JP" altLang="en-US" dirty="0"/>
              <a:t> 　</a:t>
            </a:r>
          </a:p>
          <a:p>
            <a:endParaRPr kumimoji="1" lang="ja-JP" altLang="en-US" dirty="0"/>
          </a:p>
        </p:txBody>
      </p:sp>
    </p:spTree>
    <p:extLst>
      <p:ext uri="{BB962C8B-B14F-4D97-AF65-F5344CB8AC3E}">
        <p14:creationId xmlns:p14="http://schemas.microsoft.com/office/powerpoint/2010/main" val="1476275713"/>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2190</TotalTime>
  <Words>1569</Words>
  <Application>Microsoft Office PowerPoint</Application>
  <PresentationFormat>ワイド画面</PresentationFormat>
  <Paragraphs>121</Paragraphs>
  <Slides>34</Slides>
  <Notes>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34</vt:i4>
      </vt:variant>
    </vt:vector>
  </HeadingPairs>
  <TitlesOfParts>
    <vt:vector size="37" baseType="lpstr">
      <vt:lpstr>Arial</vt:lpstr>
      <vt:lpstr>Calibri</vt:lpstr>
      <vt:lpstr>標準デザイン</vt:lpstr>
      <vt:lpstr>現代のヒトの移動2</vt:lpstr>
      <vt:lpstr>本日の構成</vt:lpstr>
      <vt:lpstr>入管難民法改正</vt:lpstr>
      <vt:lpstr>国会での争点</vt:lpstr>
      <vt:lpstr>論点</vt:lpstr>
      <vt:lpstr>ヒトの移動（長期）の要因</vt:lpstr>
      <vt:lpstr>アメリカの移民形態の変遷</vt:lpstr>
      <vt:lpstr>アメリカ移民政策の変化</vt:lpstr>
      <vt:lpstr>アメリカ移民政策の変化2</vt:lpstr>
      <vt:lpstr>ヨーロッパでの経験1</vt:lpstr>
      <vt:lpstr>PowerPoint プレゼンテーション</vt:lpstr>
      <vt:lpstr>ヨーロッパでの経験2</vt:lpstr>
      <vt:lpstr>PowerPoint プレゼンテーション</vt:lpstr>
      <vt:lpstr>PowerPoint プレゼンテーション</vt:lpstr>
      <vt:lpstr>PowerPoint プレゼンテーション</vt:lpstr>
      <vt:lpstr>日本の外国人労働者受け入れの流れ</vt:lpstr>
      <vt:lpstr>PowerPoint プレゼンテーション</vt:lpstr>
      <vt:lpstr>PowerPoint プレゼンテーション</vt:lpstr>
      <vt:lpstr>何故外国人労働者・移民受け入れに否定的</vt:lpstr>
      <vt:lpstr>日本の論争点の推移</vt:lpstr>
      <vt:lpstr>人手不足は?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大企業の余剰人員対策</vt:lpstr>
      <vt:lpstr>外国人労働者は労働条件を下げるか</vt:lpstr>
      <vt:lpstr>外国人増加で犯罪は増加するか</vt:lpstr>
      <vt:lpstr>PowerPoint プレゼンテーション</vt:lpstr>
      <vt:lpstr>PowerPoint プレゼンテーション</vt:lpstr>
      <vt:lpstr>PowerPoint プレゼンテーション</vt:lpstr>
      <vt:lpstr>教育への影響</vt:lpstr>
    </vt:vector>
  </TitlesOfParts>
  <Company>bunkyo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外国人労働者</dc:title>
  <dc:creator>wakei</dc:creator>
  <cp:lastModifiedBy>wakei ota</cp:lastModifiedBy>
  <cp:revision>75</cp:revision>
  <dcterms:created xsi:type="dcterms:W3CDTF">2008-06-14T01:17:30Z</dcterms:created>
  <dcterms:modified xsi:type="dcterms:W3CDTF">2019-11-23T05:57:23Z</dcterms:modified>
</cp:coreProperties>
</file>