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55" r:id="rId3"/>
    <p:sldId id="337" r:id="rId4"/>
    <p:sldId id="345" r:id="rId5"/>
    <p:sldId id="339" r:id="rId6"/>
    <p:sldId id="357" r:id="rId7"/>
    <p:sldId id="257" r:id="rId8"/>
    <p:sldId id="334" r:id="rId9"/>
    <p:sldId id="338" r:id="rId10"/>
    <p:sldId id="335" r:id="rId11"/>
    <p:sldId id="343" r:id="rId12"/>
    <p:sldId id="344" r:id="rId13"/>
    <p:sldId id="258" r:id="rId14"/>
    <p:sldId id="348" r:id="rId15"/>
    <p:sldId id="349" r:id="rId16"/>
    <p:sldId id="350" r:id="rId17"/>
    <p:sldId id="259" r:id="rId18"/>
    <p:sldId id="260" r:id="rId19"/>
    <p:sldId id="351" r:id="rId20"/>
    <p:sldId id="352" r:id="rId21"/>
    <p:sldId id="336" r:id="rId22"/>
    <p:sldId id="356" r:id="rId23"/>
    <p:sldId id="353" r:id="rId24"/>
    <p:sldId id="346" r:id="rId25"/>
    <p:sldId id="354" r:id="rId2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8" autoAdjust="0"/>
    <p:restoredTop sz="94660"/>
  </p:normalViewPr>
  <p:slideViewPr>
    <p:cSldViewPr snapToGrid="0">
      <p:cViewPr varScale="1">
        <p:scale>
          <a:sx n="70" d="100"/>
          <a:sy n="70" d="100"/>
        </p:scale>
        <p:origin x="84" y="5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635DEB-24A6-43D9-95DE-56B5D954C32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34197F2-EF22-49B9-8F4F-A0572C0418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11C8E54-EF18-4338-9B53-184CB272D39B}"/>
              </a:ext>
            </a:extLst>
          </p:cNvPr>
          <p:cNvSpPr>
            <a:spLocks noGrp="1"/>
          </p:cNvSpPr>
          <p:nvPr>
            <p:ph type="dt" sz="half" idx="10"/>
          </p:nvPr>
        </p:nvSpPr>
        <p:spPr/>
        <p:txBody>
          <a:bodyPr/>
          <a:lstStyle/>
          <a:p>
            <a:fld id="{F342D1B4-A1CE-43FF-8DDC-3F63F9F35ED5}" type="datetimeFigureOut">
              <a:rPr kumimoji="1" lang="ja-JP" altLang="en-US" smtClean="0"/>
              <a:t>2019/11/10</a:t>
            </a:fld>
            <a:endParaRPr kumimoji="1" lang="ja-JP" altLang="en-US"/>
          </a:p>
        </p:txBody>
      </p:sp>
      <p:sp>
        <p:nvSpPr>
          <p:cNvPr id="5" name="フッター プレースホルダー 4">
            <a:extLst>
              <a:ext uri="{FF2B5EF4-FFF2-40B4-BE49-F238E27FC236}">
                <a16:creationId xmlns:a16="http://schemas.microsoft.com/office/drawing/2014/main" id="{A68D688F-7991-472C-8E21-1CB90E627F9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A53971A-72F3-4A4A-9BB2-C23B98196FA3}"/>
              </a:ext>
            </a:extLst>
          </p:cNvPr>
          <p:cNvSpPr>
            <a:spLocks noGrp="1"/>
          </p:cNvSpPr>
          <p:nvPr>
            <p:ph type="sldNum" sz="quarter" idx="12"/>
          </p:nvPr>
        </p:nvSpPr>
        <p:spPr/>
        <p:txBody>
          <a:bodyPr/>
          <a:lstStyle/>
          <a:p>
            <a:fld id="{E44A7B6F-D0B7-4E4B-A54E-881616B2EE7B}" type="slidenum">
              <a:rPr kumimoji="1" lang="ja-JP" altLang="en-US" smtClean="0"/>
              <a:t>‹#›</a:t>
            </a:fld>
            <a:endParaRPr kumimoji="1" lang="ja-JP" altLang="en-US"/>
          </a:p>
        </p:txBody>
      </p:sp>
    </p:spTree>
    <p:extLst>
      <p:ext uri="{BB962C8B-B14F-4D97-AF65-F5344CB8AC3E}">
        <p14:creationId xmlns:p14="http://schemas.microsoft.com/office/powerpoint/2010/main" val="4196503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DBFAA3-0E07-4A9B-9F71-89E88730292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EAD27D0-9A15-43E7-8149-3FA1043111E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ADD425C-6CAD-4621-A7B5-9AABAAC17503}"/>
              </a:ext>
            </a:extLst>
          </p:cNvPr>
          <p:cNvSpPr>
            <a:spLocks noGrp="1"/>
          </p:cNvSpPr>
          <p:nvPr>
            <p:ph type="dt" sz="half" idx="10"/>
          </p:nvPr>
        </p:nvSpPr>
        <p:spPr/>
        <p:txBody>
          <a:bodyPr/>
          <a:lstStyle/>
          <a:p>
            <a:fld id="{F342D1B4-A1CE-43FF-8DDC-3F63F9F35ED5}" type="datetimeFigureOut">
              <a:rPr kumimoji="1" lang="ja-JP" altLang="en-US" smtClean="0"/>
              <a:t>2019/11/10</a:t>
            </a:fld>
            <a:endParaRPr kumimoji="1" lang="ja-JP" altLang="en-US"/>
          </a:p>
        </p:txBody>
      </p:sp>
      <p:sp>
        <p:nvSpPr>
          <p:cNvPr id="5" name="フッター プレースホルダー 4">
            <a:extLst>
              <a:ext uri="{FF2B5EF4-FFF2-40B4-BE49-F238E27FC236}">
                <a16:creationId xmlns:a16="http://schemas.microsoft.com/office/drawing/2014/main" id="{814A5333-6BD8-4C33-9DD1-050CB4EA49F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01CA182-363B-458E-BA19-954A88A3E7E1}"/>
              </a:ext>
            </a:extLst>
          </p:cNvPr>
          <p:cNvSpPr>
            <a:spLocks noGrp="1"/>
          </p:cNvSpPr>
          <p:nvPr>
            <p:ph type="sldNum" sz="quarter" idx="12"/>
          </p:nvPr>
        </p:nvSpPr>
        <p:spPr/>
        <p:txBody>
          <a:bodyPr/>
          <a:lstStyle/>
          <a:p>
            <a:fld id="{E44A7B6F-D0B7-4E4B-A54E-881616B2EE7B}" type="slidenum">
              <a:rPr kumimoji="1" lang="ja-JP" altLang="en-US" smtClean="0"/>
              <a:t>‹#›</a:t>
            </a:fld>
            <a:endParaRPr kumimoji="1" lang="ja-JP" altLang="en-US"/>
          </a:p>
        </p:txBody>
      </p:sp>
    </p:spTree>
    <p:extLst>
      <p:ext uri="{BB962C8B-B14F-4D97-AF65-F5344CB8AC3E}">
        <p14:creationId xmlns:p14="http://schemas.microsoft.com/office/powerpoint/2010/main" val="3070869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7664461-B0DB-4A42-B07B-55764EDEC869}"/>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12262A3-5C0E-44C6-81B4-F6F71AE606C3}"/>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DE0BCC9-A96B-45A7-96CE-656A6B5326F4}"/>
              </a:ext>
            </a:extLst>
          </p:cNvPr>
          <p:cNvSpPr>
            <a:spLocks noGrp="1"/>
          </p:cNvSpPr>
          <p:nvPr>
            <p:ph type="dt" sz="half" idx="10"/>
          </p:nvPr>
        </p:nvSpPr>
        <p:spPr/>
        <p:txBody>
          <a:bodyPr/>
          <a:lstStyle/>
          <a:p>
            <a:fld id="{F342D1B4-A1CE-43FF-8DDC-3F63F9F35ED5}" type="datetimeFigureOut">
              <a:rPr kumimoji="1" lang="ja-JP" altLang="en-US" smtClean="0"/>
              <a:t>2019/11/10</a:t>
            </a:fld>
            <a:endParaRPr kumimoji="1" lang="ja-JP" altLang="en-US"/>
          </a:p>
        </p:txBody>
      </p:sp>
      <p:sp>
        <p:nvSpPr>
          <p:cNvPr id="5" name="フッター プレースホルダー 4">
            <a:extLst>
              <a:ext uri="{FF2B5EF4-FFF2-40B4-BE49-F238E27FC236}">
                <a16:creationId xmlns:a16="http://schemas.microsoft.com/office/drawing/2014/main" id="{FF2D5E0D-9EFE-4644-8A2C-E817CD2F417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73340F1-17EA-45D3-8C0C-459B95F4ACC7}"/>
              </a:ext>
            </a:extLst>
          </p:cNvPr>
          <p:cNvSpPr>
            <a:spLocks noGrp="1"/>
          </p:cNvSpPr>
          <p:nvPr>
            <p:ph type="sldNum" sz="quarter" idx="12"/>
          </p:nvPr>
        </p:nvSpPr>
        <p:spPr/>
        <p:txBody>
          <a:bodyPr/>
          <a:lstStyle/>
          <a:p>
            <a:fld id="{E44A7B6F-D0B7-4E4B-A54E-881616B2EE7B}" type="slidenum">
              <a:rPr kumimoji="1" lang="ja-JP" altLang="en-US" smtClean="0"/>
              <a:t>‹#›</a:t>
            </a:fld>
            <a:endParaRPr kumimoji="1" lang="ja-JP" altLang="en-US"/>
          </a:p>
        </p:txBody>
      </p:sp>
    </p:spTree>
    <p:extLst>
      <p:ext uri="{BB962C8B-B14F-4D97-AF65-F5344CB8AC3E}">
        <p14:creationId xmlns:p14="http://schemas.microsoft.com/office/powerpoint/2010/main" val="2884429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DD9459-38A1-418D-955B-7C9F66AA5ED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95FE6E8-3E3A-4551-A817-74FAA46466F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284FE96-8DF3-4C1D-8FC6-3359535C7B8E}"/>
              </a:ext>
            </a:extLst>
          </p:cNvPr>
          <p:cNvSpPr>
            <a:spLocks noGrp="1"/>
          </p:cNvSpPr>
          <p:nvPr>
            <p:ph type="dt" sz="half" idx="10"/>
          </p:nvPr>
        </p:nvSpPr>
        <p:spPr/>
        <p:txBody>
          <a:bodyPr/>
          <a:lstStyle/>
          <a:p>
            <a:fld id="{F342D1B4-A1CE-43FF-8DDC-3F63F9F35ED5}" type="datetimeFigureOut">
              <a:rPr kumimoji="1" lang="ja-JP" altLang="en-US" smtClean="0"/>
              <a:t>2019/11/10</a:t>
            </a:fld>
            <a:endParaRPr kumimoji="1" lang="ja-JP" altLang="en-US"/>
          </a:p>
        </p:txBody>
      </p:sp>
      <p:sp>
        <p:nvSpPr>
          <p:cNvPr id="5" name="フッター プレースホルダー 4">
            <a:extLst>
              <a:ext uri="{FF2B5EF4-FFF2-40B4-BE49-F238E27FC236}">
                <a16:creationId xmlns:a16="http://schemas.microsoft.com/office/drawing/2014/main" id="{BA8049DB-A8A9-43B5-A6F4-2265B9AFE4E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3D76727-E4A4-4CB7-B47D-C8D1D1028804}"/>
              </a:ext>
            </a:extLst>
          </p:cNvPr>
          <p:cNvSpPr>
            <a:spLocks noGrp="1"/>
          </p:cNvSpPr>
          <p:nvPr>
            <p:ph type="sldNum" sz="quarter" idx="12"/>
          </p:nvPr>
        </p:nvSpPr>
        <p:spPr/>
        <p:txBody>
          <a:bodyPr/>
          <a:lstStyle/>
          <a:p>
            <a:fld id="{E44A7B6F-D0B7-4E4B-A54E-881616B2EE7B}" type="slidenum">
              <a:rPr kumimoji="1" lang="ja-JP" altLang="en-US" smtClean="0"/>
              <a:t>‹#›</a:t>
            </a:fld>
            <a:endParaRPr kumimoji="1" lang="ja-JP" altLang="en-US"/>
          </a:p>
        </p:txBody>
      </p:sp>
    </p:spTree>
    <p:extLst>
      <p:ext uri="{BB962C8B-B14F-4D97-AF65-F5344CB8AC3E}">
        <p14:creationId xmlns:p14="http://schemas.microsoft.com/office/powerpoint/2010/main" val="1738649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211360-97D5-452A-B797-84197B34E72B}"/>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19AE7F6-60F6-4BD4-B195-415AB02CFC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32ABB70-E0C3-4A0D-A583-37215787C481}"/>
              </a:ext>
            </a:extLst>
          </p:cNvPr>
          <p:cNvSpPr>
            <a:spLocks noGrp="1"/>
          </p:cNvSpPr>
          <p:nvPr>
            <p:ph type="dt" sz="half" idx="10"/>
          </p:nvPr>
        </p:nvSpPr>
        <p:spPr/>
        <p:txBody>
          <a:bodyPr/>
          <a:lstStyle/>
          <a:p>
            <a:fld id="{F342D1B4-A1CE-43FF-8DDC-3F63F9F35ED5}" type="datetimeFigureOut">
              <a:rPr kumimoji="1" lang="ja-JP" altLang="en-US" smtClean="0"/>
              <a:t>2019/11/10</a:t>
            </a:fld>
            <a:endParaRPr kumimoji="1" lang="ja-JP" altLang="en-US"/>
          </a:p>
        </p:txBody>
      </p:sp>
      <p:sp>
        <p:nvSpPr>
          <p:cNvPr id="5" name="フッター プレースホルダー 4">
            <a:extLst>
              <a:ext uri="{FF2B5EF4-FFF2-40B4-BE49-F238E27FC236}">
                <a16:creationId xmlns:a16="http://schemas.microsoft.com/office/drawing/2014/main" id="{DEC77B87-95FF-4D65-82DF-4593F20C320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E977367-57B3-4C75-A8DE-9D68DC05DBB3}"/>
              </a:ext>
            </a:extLst>
          </p:cNvPr>
          <p:cNvSpPr>
            <a:spLocks noGrp="1"/>
          </p:cNvSpPr>
          <p:nvPr>
            <p:ph type="sldNum" sz="quarter" idx="12"/>
          </p:nvPr>
        </p:nvSpPr>
        <p:spPr/>
        <p:txBody>
          <a:bodyPr/>
          <a:lstStyle/>
          <a:p>
            <a:fld id="{E44A7B6F-D0B7-4E4B-A54E-881616B2EE7B}" type="slidenum">
              <a:rPr kumimoji="1" lang="ja-JP" altLang="en-US" smtClean="0"/>
              <a:t>‹#›</a:t>
            </a:fld>
            <a:endParaRPr kumimoji="1" lang="ja-JP" altLang="en-US"/>
          </a:p>
        </p:txBody>
      </p:sp>
    </p:spTree>
    <p:extLst>
      <p:ext uri="{BB962C8B-B14F-4D97-AF65-F5344CB8AC3E}">
        <p14:creationId xmlns:p14="http://schemas.microsoft.com/office/powerpoint/2010/main" val="4079386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20E416-51BC-476F-9F73-53CFF9F2EE5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A542551-FB06-47D6-B427-C197E30BCDE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174003A-1DA5-4C27-ABBC-D93D7B2B8DB2}"/>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96379A0-600E-481D-98D6-5E55CD06E118}"/>
              </a:ext>
            </a:extLst>
          </p:cNvPr>
          <p:cNvSpPr>
            <a:spLocks noGrp="1"/>
          </p:cNvSpPr>
          <p:nvPr>
            <p:ph type="dt" sz="half" idx="10"/>
          </p:nvPr>
        </p:nvSpPr>
        <p:spPr/>
        <p:txBody>
          <a:bodyPr/>
          <a:lstStyle/>
          <a:p>
            <a:fld id="{F342D1B4-A1CE-43FF-8DDC-3F63F9F35ED5}" type="datetimeFigureOut">
              <a:rPr kumimoji="1" lang="ja-JP" altLang="en-US" smtClean="0"/>
              <a:t>2019/11/10</a:t>
            </a:fld>
            <a:endParaRPr kumimoji="1" lang="ja-JP" altLang="en-US"/>
          </a:p>
        </p:txBody>
      </p:sp>
      <p:sp>
        <p:nvSpPr>
          <p:cNvPr id="6" name="フッター プレースホルダー 5">
            <a:extLst>
              <a:ext uri="{FF2B5EF4-FFF2-40B4-BE49-F238E27FC236}">
                <a16:creationId xmlns:a16="http://schemas.microsoft.com/office/drawing/2014/main" id="{B07513DF-B3F5-448B-9E7F-EE7321FC837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EE79D9A-0334-4D9F-8C9F-10DE746A89B4}"/>
              </a:ext>
            </a:extLst>
          </p:cNvPr>
          <p:cNvSpPr>
            <a:spLocks noGrp="1"/>
          </p:cNvSpPr>
          <p:nvPr>
            <p:ph type="sldNum" sz="quarter" idx="12"/>
          </p:nvPr>
        </p:nvSpPr>
        <p:spPr/>
        <p:txBody>
          <a:bodyPr/>
          <a:lstStyle/>
          <a:p>
            <a:fld id="{E44A7B6F-D0B7-4E4B-A54E-881616B2EE7B}" type="slidenum">
              <a:rPr kumimoji="1" lang="ja-JP" altLang="en-US" smtClean="0"/>
              <a:t>‹#›</a:t>
            </a:fld>
            <a:endParaRPr kumimoji="1" lang="ja-JP" altLang="en-US"/>
          </a:p>
        </p:txBody>
      </p:sp>
    </p:spTree>
    <p:extLst>
      <p:ext uri="{BB962C8B-B14F-4D97-AF65-F5344CB8AC3E}">
        <p14:creationId xmlns:p14="http://schemas.microsoft.com/office/powerpoint/2010/main" val="1461134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3660E7-9774-439C-ACE6-4727129C463E}"/>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38F7EB9-9819-496D-B180-F20E29DFFC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F083955-AF4E-45AD-ABF7-418DBE723D4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3F062A6-3F16-4023-8F1E-1711271113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66A0389-D7C8-44A7-B12C-C2B21C8A8415}"/>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B8F0E39-9FA0-46A7-B42B-D15B70CA2B65}"/>
              </a:ext>
            </a:extLst>
          </p:cNvPr>
          <p:cNvSpPr>
            <a:spLocks noGrp="1"/>
          </p:cNvSpPr>
          <p:nvPr>
            <p:ph type="dt" sz="half" idx="10"/>
          </p:nvPr>
        </p:nvSpPr>
        <p:spPr/>
        <p:txBody>
          <a:bodyPr/>
          <a:lstStyle/>
          <a:p>
            <a:fld id="{F342D1B4-A1CE-43FF-8DDC-3F63F9F35ED5}" type="datetimeFigureOut">
              <a:rPr kumimoji="1" lang="ja-JP" altLang="en-US" smtClean="0"/>
              <a:t>2019/11/10</a:t>
            </a:fld>
            <a:endParaRPr kumimoji="1" lang="ja-JP" altLang="en-US"/>
          </a:p>
        </p:txBody>
      </p:sp>
      <p:sp>
        <p:nvSpPr>
          <p:cNvPr id="8" name="フッター プレースホルダー 7">
            <a:extLst>
              <a:ext uri="{FF2B5EF4-FFF2-40B4-BE49-F238E27FC236}">
                <a16:creationId xmlns:a16="http://schemas.microsoft.com/office/drawing/2014/main" id="{28DCCE36-FD6B-40B2-840F-84F8A1779F5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EA580140-0961-4053-919D-ACE1ECA2122C}"/>
              </a:ext>
            </a:extLst>
          </p:cNvPr>
          <p:cNvSpPr>
            <a:spLocks noGrp="1"/>
          </p:cNvSpPr>
          <p:nvPr>
            <p:ph type="sldNum" sz="quarter" idx="12"/>
          </p:nvPr>
        </p:nvSpPr>
        <p:spPr/>
        <p:txBody>
          <a:bodyPr/>
          <a:lstStyle/>
          <a:p>
            <a:fld id="{E44A7B6F-D0B7-4E4B-A54E-881616B2EE7B}" type="slidenum">
              <a:rPr kumimoji="1" lang="ja-JP" altLang="en-US" smtClean="0"/>
              <a:t>‹#›</a:t>
            </a:fld>
            <a:endParaRPr kumimoji="1" lang="ja-JP" altLang="en-US"/>
          </a:p>
        </p:txBody>
      </p:sp>
    </p:spTree>
    <p:extLst>
      <p:ext uri="{BB962C8B-B14F-4D97-AF65-F5344CB8AC3E}">
        <p14:creationId xmlns:p14="http://schemas.microsoft.com/office/powerpoint/2010/main" val="713570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B23C6A-02E8-4555-A602-9D353CA9AC1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EADE57E-6F44-4B43-97FA-CF31CA762501}"/>
              </a:ext>
            </a:extLst>
          </p:cNvPr>
          <p:cNvSpPr>
            <a:spLocks noGrp="1"/>
          </p:cNvSpPr>
          <p:nvPr>
            <p:ph type="dt" sz="half" idx="10"/>
          </p:nvPr>
        </p:nvSpPr>
        <p:spPr/>
        <p:txBody>
          <a:bodyPr/>
          <a:lstStyle/>
          <a:p>
            <a:fld id="{F342D1B4-A1CE-43FF-8DDC-3F63F9F35ED5}" type="datetimeFigureOut">
              <a:rPr kumimoji="1" lang="ja-JP" altLang="en-US" smtClean="0"/>
              <a:t>2019/11/10</a:t>
            </a:fld>
            <a:endParaRPr kumimoji="1" lang="ja-JP" altLang="en-US"/>
          </a:p>
        </p:txBody>
      </p:sp>
      <p:sp>
        <p:nvSpPr>
          <p:cNvPr id="4" name="フッター プレースホルダー 3">
            <a:extLst>
              <a:ext uri="{FF2B5EF4-FFF2-40B4-BE49-F238E27FC236}">
                <a16:creationId xmlns:a16="http://schemas.microsoft.com/office/drawing/2014/main" id="{A581B762-7A51-4D1B-8153-27D6199C17EC}"/>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AD2E16B-7F81-4EAE-8C20-A224BBB401D5}"/>
              </a:ext>
            </a:extLst>
          </p:cNvPr>
          <p:cNvSpPr>
            <a:spLocks noGrp="1"/>
          </p:cNvSpPr>
          <p:nvPr>
            <p:ph type="sldNum" sz="quarter" idx="12"/>
          </p:nvPr>
        </p:nvSpPr>
        <p:spPr/>
        <p:txBody>
          <a:bodyPr/>
          <a:lstStyle/>
          <a:p>
            <a:fld id="{E44A7B6F-D0B7-4E4B-A54E-881616B2EE7B}" type="slidenum">
              <a:rPr kumimoji="1" lang="ja-JP" altLang="en-US" smtClean="0"/>
              <a:t>‹#›</a:t>
            </a:fld>
            <a:endParaRPr kumimoji="1" lang="ja-JP" altLang="en-US"/>
          </a:p>
        </p:txBody>
      </p:sp>
    </p:spTree>
    <p:extLst>
      <p:ext uri="{BB962C8B-B14F-4D97-AF65-F5344CB8AC3E}">
        <p14:creationId xmlns:p14="http://schemas.microsoft.com/office/powerpoint/2010/main" val="2157886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D00F4A7-E65D-4927-8C33-48AF47511DCC}"/>
              </a:ext>
            </a:extLst>
          </p:cNvPr>
          <p:cNvSpPr>
            <a:spLocks noGrp="1"/>
          </p:cNvSpPr>
          <p:nvPr>
            <p:ph type="dt" sz="half" idx="10"/>
          </p:nvPr>
        </p:nvSpPr>
        <p:spPr/>
        <p:txBody>
          <a:bodyPr/>
          <a:lstStyle/>
          <a:p>
            <a:fld id="{F342D1B4-A1CE-43FF-8DDC-3F63F9F35ED5}" type="datetimeFigureOut">
              <a:rPr kumimoji="1" lang="ja-JP" altLang="en-US" smtClean="0"/>
              <a:t>2019/11/10</a:t>
            </a:fld>
            <a:endParaRPr kumimoji="1" lang="ja-JP" altLang="en-US"/>
          </a:p>
        </p:txBody>
      </p:sp>
      <p:sp>
        <p:nvSpPr>
          <p:cNvPr id="3" name="フッター プレースホルダー 2">
            <a:extLst>
              <a:ext uri="{FF2B5EF4-FFF2-40B4-BE49-F238E27FC236}">
                <a16:creationId xmlns:a16="http://schemas.microsoft.com/office/drawing/2014/main" id="{E38813CE-173C-42B5-B6F4-E536BB332F5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A69447E-91C5-4C8E-AFA3-3444BE6239FB}"/>
              </a:ext>
            </a:extLst>
          </p:cNvPr>
          <p:cNvSpPr>
            <a:spLocks noGrp="1"/>
          </p:cNvSpPr>
          <p:nvPr>
            <p:ph type="sldNum" sz="quarter" idx="12"/>
          </p:nvPr>
        </p:nvSpPr>
        <p:spPr/>
        <p:txBody>
          <a:bodyPr/>
          <a:lstStyle/>
          <a:p>
            <a:fld id="{E44A7B6F-D0B7-4E4B-A54E-881616B2EE7B}" type="slidenum">
              <a:rPr kumimoji="1" lang="ja-JP" altLang="en-US" smtClean="0"/>
              <a:t>‹#›</a:t>
            </a:fld>
            <a:endParaRPr kumimoji="1" lang="ja-JP" altLang="en-US"/>
          </a:p>
        </p:txBody>
      </p:sp>
    </p:spTree>
    <p:extLst>
      <p:ext uri="{BB962C8B-B14F-4D97-AF65-F5344CB8AC3E}">
        <p14:creationId xmlns:p14="http://schemas.microsoft.com/office/powerpoint/2010/main" val="2162741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E5ED8D-21DB-460C-8004-4034C49B154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F981AAC-A97D-47CE-BD91-DE38DCFFAE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186A988-3FEE-40CB-A4D2-7952839534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534E629-B063-43E9-9897-DD96A265E3FA}"/>
              </a:ext>
            </a:extLst>
          </p:cNvPr>
          <p:cNvSpPr>
            <a:spLocks noGrp="1"/>
          </p:cNvSpPr>
          <p:nvPr>
            <p:ph type="dt" sz="half" idx="10"/>
          </p:nvPr>
        </p:nvSpPr>
        <p:spPr/>
        <p:txBody>
          <a:bodyPr/>
          <a:lstStyle/>
          <a:p>
            <a:fld id="{F342D1B4-A1CE-43FF-8DDC-3F63F9F35ED5}" type="datetimeFigureOut">
              <a:rPr kumimoji="1" lang="ja-JP" altLang="en-US" smtClean="0"/>
              <a:t>2019/11/10</a:t>
            </a:fld>
            <a:endParaRPr kumimoji="1" lang="ja-JP" altLang="en-US"/>
          </a:p>
        </p:txBody>
      </p:sp>
      <p:sp>
        <p:nvSpPr>
          <p:cNvPr id="6" name="フッター プレースホルダー 5">
            <a:extLst>
              <a:ext uri="{FF2B5EF4-FFF2-40B4-BE49-F238E27FC236}">
                <a16:creationId xmlns:a16="http://schemas.microsoft.com/office/drawing/2014/main" id="{9D71971F-387F-4352-BBEF-5EA7DFA285E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93EB49E-EE1E-4289-8CDF-42984D31AC87}"/>
              </a:ext>
            </a:extLst>
          </p:cNvPr>
          <p:cNvSpPr>
            <a:spLocks noGrp="1"/>
          </p:cNvSpPr>
          <p:nvPr>
            <p:ph type="sldNum" sz="quarter" idx="12"/>
          </p:nvPr>
        </p:nvSpPr>
        <p:spPr/>
        <p:txBody>
          <a:bodyPr/>
          <a:lstStyle/>
          <a:p>
            <a:fld id="{E44A7B6F-D0B7-4E4B-A54E-881616B2EE7B}" type="slidenum">
              <a:rPr kumimoji="1" lang="ja-JP" altLang="en-US" smtClean="0"/>
              <a:t>‹#›</a:t>
            </a:fld>
            <a:endParaRPr kumimoji="1" lang="ja-JP" altLang="en-US"/>
          </a:p>
        </p:txBody>
      </p:sp>
    </p:spTree>
    <p:extLst>
      <p:ext uri="{BB962C8B-B14F-4D97-AF65-F5344CB8AC3E}">
        <p14:creationId xmlns:p14="http://schemas.microsoft.com/office/powerpoint/2010/main" val="1835319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1F513C-D621-4181-8817-C0F837A2BA3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C9A5C07-BCBB-4416-8C3F-6285FEF1D0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926EC11-7A51-4DD9-822F-69AD49AF5A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9A0EEE5-5C12-4063-98BC-58864840CF31}"/>
              </a:ext>
            </a:extLst>
          </p:cNvPr>
          <p:cNvSpPr>
            <a:spLocks noGrp="1"/>
          </p:cNvSpPr>
          <p:nvPr>
            <p:ph type="dt" sz="half" idx="10"/>
          </p:nvPr>
        </p:nvSpPr>
        <p:spPr/>
        <p:txBody>
          <a:bodyPr/>
          <a:lstStyle/>
          <a:p>
            <a:fld id="{F342D1B4-A1CE-43FF-8DDC-3F63F9F35ED5}" type="datetimeFigureOut">
              <a:rPr kumimoji="1" lang="ja-JP" altLang="en-US" smtClean="0"/>
              <a:t>2019/11/10</a:t>
            </a:fld>
            <a:endParaRPr kumimoji="1" lang="ja-JP" altLang="en-US"/>
          </a:p>
        </p:txBody>
      </p:sp>
      <p:sp>
        <p:nvSpPr>
          <p:cNvPr id="6" name="フッター プレースホルダー 5">
            <a:extLst>
              <a:ext uri="{FF2B5EF4-FFF2-40B4-BE49-F238E27FC236}">
                <a16:creationId xmlns:a16="http://schemas.microsoft.com/office/drawing/2014/main" id="{7102A533-D2C4-4AC2-A661-B7AE29094D8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62D4679-33AE-4AD3-A01F-140716D1CE3C}"/>
              </a:ext>
            </a:extLst>
          </p:cNvPr>
          <p:cNvSpPr>
            <a:spLocks noGrp="1"/>
          </p:cNvSpPr>
          <p:nvPr>
            <p:ph type="sldNum" sz="quarter" idx="12"/>
          </p:nvPr>
        </p:nvSpPr>
        <p:spPr/>
        <p:txBody>
          <a:bodyPr/>
          <a:lstStyle/>
          <a:p>
            <a:fld id="{E44A7B6F-D0B7-4E4B-A54E-881616B2EE7B}" type="slidenum">
              <a:rPr kumimoji="1" lang="ja-JP" altLang="en-US" smtClean="0"/>
              <a:t>‹#›</a:t>
            </a:fld>
            <a:endParaRPr kumimoji="1" lang="ja-JP" altLang="en-US"/>
          </a:p>
        </p:txBody>
      </p:sp>
    </p:spTree>
    <p:extLst>
      <p:ext uri="{BB962C8B-B14F-4D97-AF65-F5344CB8AC3E}">
        <p14:creationId xmlns:p14="http://schemas.microsoft.com/office/powerpoint/2010/main" val="3813480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2531FBB-908B-430F-BB46-A13EF6ECB2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9B8FF98-3542-428C-9D39-D67720D76F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93457D6-FD14-4148-86AA-FDA7D6C853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42D1B4-A1CE-43FF-8DDC-3F63F9F35ED5}" type="datetimeFigureOut">
              <a:rPr kumimoji="1" lang="ja-JP" altLang="en-US" smtClean="0"/>
              <a:t>2019/11/10</a:t>
            </a:fld>
            <a:endParaRPr kumimoji="1" lang="ja-JP" altLang="en-US"/>
          </a:p>
        </p:txBody>
      </p:sp>
      <p:sp>
        <p:nvSpPr>
          <p:cNvPr id="5" name="フッター プレースホルダー 4">
            <a:extLst>
              <a:ext uri="{FF2B5EF4-FFF2-40B4-BE49-F238E27FC236}">
                <a16:creationId xmlns:a16="http://schemas.microsoft.com/office/drawing/2014/main" id="{BB2DE040-6423-416D-9178-D411F2F313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BF95B758-341F-467B-97C7-5187577EED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4A7B6F-D0B7-4E4B-A54E-881616B2EE7B}" type="slidenum">
              <a:rPr kumimoji="1" lang="ja-JP" altLang="en-US" smtClean="0"/>
              <a:t>‹#›</a:t>
            </a:fld>
            <a:endParaRPr kumimoji="1" lang="ja-JP" altLang="en-US"/>
          </a:p>
        </p:txBody>
      </p:sp>
    </p:spTree>
    <p:extLst>
      <p:ext uri="{BB962C8B-B14F-4D97-AF65-F5344CB8AC3E}">
        <p14:creationId xmlns:p14="http://schemas.microsoft.com/office/powerpoint/2010/main" val="976913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2A3037-4BE7-4F4D-BDD1-652FA11A4E1E}"/>
              </a:ext>
            </a:extLst>
          </p:cNvPr>
          <p:cNvSpPr>
            <a:spLocks noGrp="1"/>
          </p:cNvSpPr>
          <p:nvPr>
            <p:ph type="ctrTitle"/>
          </p:nvPr>
        </p:nvSpPr>
        <p:spPr/>
        <p:txBody>
          <a:bodyPr/>
          <a:lstStyle/>
          <a:p>
            <a:r>
              <a:rPr kumimoji="1" lang="ja-JP" altLang="en-US" dirty="0"/>
              <a:t> グローバリゼーション</a:t>
            </a:r>
            <a:r>
              <a:rPr kumimoji="1" lang="en-US" altLang="ja-JP" dirty="0"/>
              <a:t>1</a:t>
            </a:r>
            <a:endParaRPr kumimoji="1" lang="ja-JP" altLang="en-US" dirty="0"/>
          </a:p>
        </p:txBody>
      </p:sp>
      <p:sp>
        <p:nvSpPr>
          <p:cNvPr id="3" name="字幕 2">
            <a:extLst>
              <a:ext uri="{FF2B5EF4-FFF2-40B4-BE49-F238E27FC236}">
                <a16:creationId xmlns:a16="http://schemas.microsoft.com/office/drawing/2014/main" id="{7A4A6F92-1E6C-464C-BD20-BFFA7F008E18}"/>
              </a:ext>
            </a:extLst>
          </p:cNvPr>
          <p:cNvSpPr>
            <a:spLocks noGrp="1"/>
          </p:cNvSpPr>
          <p:nvPr>
            <p:ph type="subTitle" idx="1"/>
          </p:nvPr>
        </p:nvSpPr>
        <p:spPr/>
        <p:txBody>
          <a:bodyPr/>
          <a:lstStyle/>
          <a:p>
            <a:endParaRPr kumimoji="1" lang="ja-JP" altLang="en-US" dirty="0"/>
          </a:p>
        </p:txBody>
      </p:sp>
    </p:spTree>
    <p:extLst>
      <p:ext uri="{BB962C8B-B14F-4D97-AF65-F5344CB8AC3E}">
        <p14:creationId xmlns:p14="http://schemas.microsoft.com/office/powerpoint/2010/main" val="10595995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lang="ja-JP" altLang="en-US" dirty="0"/>
              <a:t>冷戦の終焉</a:t>
            </a:r>
            <a:br>
              <a:rPr lang="ja-JP" altLang="en-US" dirty="0"/>
            </a:br>
            <a:r>
              <a:rPr lang="en-US" altLang="ja-JP" dirty="0"/>
              <a:t>(</a:t>
            </a:r>
            <a:r>
              <a:rPr lang="ja-JP" altLang="en-US" dirty="0"/>
              <a:t>最も平等主義の国家の崩壊</a:t>
            </a:r>
            <a:r>
              <a:rPr lang="en-US" altLang="ja-JP" dirty="0"/>
              <a:t>)</a:t>
            </a:r>
            <a:endParaRPr lang="ja-JP" altLang="en-US" dirty="0"/>
          </a:p>
        </p:txBody>
      </p:sp>
      <p:sp>
        <p:nvSpPr>
          <p:cNvPr id="4099" name="コンテンツ プレースホルダー 2"/>
          <p:cNvSpPr>
            <a:spLocks noGrp="1"/>
          </p:cNvSpPr>
          <p:nvPr>
            <p:ph idx="1"/>
          </p:nvPr>
        </p:nvSpPr>
        <p:spPr/>
        <p:txBody>
          <a:bodyPr/>
          <a:lstStyle/>
          <a:p>
            <a:r>
              <a:rPr lang="ja-JP" altLang="en-US" dirty="0"/>
              <a:t>ソ連や東ドイツ・東欧の社会主義の崩壊</a:t>
            </a:r>
          </a:p>
          <a:p>
            <a:r>
              <a:rPr lang="ja-JP" altLang="en-US" dirty="0"/>
              <a:t>「市場主義」の増大</a:t>
            </a:r>
          </a:p>
          <a:p>
            <a:pPr lvl="1"/>
            <a:r>
              <a:rPr lang="ja-JP" altLang="en-US" dirty="0"/>
              <a:t>中国・ベトナムなど社会主義国も市場経済導入</a:t>
            </a:r>
          </a:p>
          <a:p>
            <a:pPr lvl="1"/>
            <a:r>
              <a:rPr lang="ja-JP" altLang="en-US" dirty="0"/>
              <a:t>ＷＢ，ＩＭＦ，ＷＴＯが金融・経済面での促進</a:t>
            </a:r>
          </a:p>
          <a:p>
            <a:r>
              <a:rPr lang="ja-JP" altLang="en-US" dirty="0"/>
              <a:t>放送・メディアのグローバル化</a:t>
            </a:r>
          </a:p>
          <a:p>
            <a:pPr lvl="1"/>
            <a:r>
              <a:rPr lang="ja-JP" altLang="en-US" dirty="0"/>
              <a:t>ＣＮＮ，ＢＢＣ</a:t>
            </a:r>
          </a:p>
          <a:p>
            <a:pPr lvl="1"/>
            <a:r>
              <a:rPr lang="ja-JP" altLang="en-US" dirty="0"/>
              <a:t>インターネット</a:t>
            </a:r>
          </a:p>
          <a:p>
            <a:r>
              <a:rPr lang="en-US" altLang="ja-JP" dirty="0"/>
              <a:t>FTA(</a:t>
            </a:r>
            <a:r>
              <a:rPr lang="ja-JP" altLang="en-US" dirty="0"/>
              <a:t>自由貿易協定</a:t>
            </a:r>
            <a:r>
              <a:rPr lang="en-US" altLang="ja-JP" dirty="0"/>
              <a:t>),EPA(</a:t>
            </a:r>
            <a:r>
              <a:rPr lang="ja-JP" altLang="en-US" dirty="0"/>
              <a:t>経済連携協定</a:t>
            </a:r>
            <a:r>
              <a:rPr lang="en-US" altLang="ja-JP" dirty="0"/>
              <a:t>)</a:t>
            </a:r>
            <a:r>
              <a:rPr lang="ja-JP" altLang="en-US" dirty="0"/>
              <a:t>の増加 </a:t>
            </a:r>
            <a:r>
              <a:rPr lang="en-US" altLang="ja-JP" dirty="0" err="1"/>
              <a:t>cf</a:t>
            </a:r>
            <a:r>
              <a:rPr lang="en-US" altLang="ja-JP" dirty="0"/>
              <a:t> TPP</a:t>
            </a:r>
            <a:endParaRPr lang="ja-JP" altLang="en-US" dirty="0"/>
          </a:p>
        </p:txBody>
      </p:sp>
    </p:spTree>
    <p:extLst>
      <p:ext uri="{BB962C8B-B14F-4D97-AF65-F5344CB8AC3E}">
        <p14:creationId xmlns:p14="http://schemas.microsoft.com/office/powerpoint/2010/main" val="2568520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A208F8-E9D4-4B09-BC44-4D21CCABBCF7}"/>
              </a:ext>
            </a:extLst>
          </p:cNvPr>
          <p:cNvSpPr>
            <a:spLocks noGrp="1"/>
          </p:cNvSpPr>
          <p:nvPr>
            <p:ph type="title"/>
          </p:nvPr>
        </p:nvSpPr>
        <p:spPr/>
        <p:txBody>
          <a:bodyPr/>
          <a:lstStyle/>
          <a:p>
            <a:r>
              <a:rPr kumimoji="1" lang="en-US" altLang="ja-JP" dirty="0" err="1"/>
              <a:t>TPP</a:t>
            </a:r>
            <a:endParaRPr kumimoji="1" lang="ja-JP" altLang="en-US" dirty="0"/>
          </a:p>
        </p:txBody>
      </p:sp>
      <p:sp>
        <p:nvSpPr>
          <p:cNvPr id="3" name="コンテンツ プレースホルダー 2">
            <a:extLst>
              <a:ext uri="{FF2B5EF4-FFF2-40B4-BE49-F238E27FC236}">
                <a16:creationId xmlns:a16="http://schemas.microsoft.com/office/drawing/2014/main" id="{D6680F10-A7D6-46DF-A3B4-29B4C1D1F7D6}"/>
              </a:ext>
            </a:extLst>
          </p:cNvPr>
          <p:cNvSpPr>
            <a:spLocks noGrp="1"/>
          </p:cNvSpPr>
          <p:nvPr>
            <p:ph idx="1"/>
          </p:nvPr>
        </p:nvSpPr>
        <p:spPr/>
        <p:txBody>
          <a:bodyPr/>
          <a:lstStyle/>
          <a:p>
            <a:r>
              <a:rPr kumimoji="1" lang="en-US" altLang="ja-JP" dirty="0"/>
              <a:t>1997 </a:t>
            </a:r>
            <a:r>
              <a:rPr kumimoji="1" lang="ja-JP" altLang="en-US" dirty="0"/>
              <a:t>アジア通貨危機→日本の「アジア通貨基金」構想→アメリカの反対で潰れる→</a:t>
            </a:r>
            <a:r>
              <a:rPr kumimoji="1" lang="en-US" altLang="ja-JP" dirty="0"/>
              <a:t>2000 ASEAN</a:t>
            </a:r>
            <a:r>
              <a:rPr kumimoji="1" lang="ja-JP" altLang="en-US" dirty="0"/>
              <a:t>・中国・韓国・日本のチェンマイ・イニシアティブ</a:t>
            </a:r>
            <a:r>
              <a:rPr kumimoji="1" lang="en-US" altLang="ja-JP" dirty="0"/>
              <a:t>(</a:t>
            </a:r>
            <a:r>
              <a:rPr kumimoji="1" lang="ja-JP" altLang="en-US" dirty="0"/>
              <a:t>スワップ協定</a:t>
            </a:r>
            <a:r>
              <a:rPr kumimoji="1" lang="en-US" altLang="ja-JP" dirty="0"/>
              <a:t>)</a:t>
            </a:r>
            <a:endParaRPr kumimoji="1" lang="ja-JP" altLang="en-US" dirty="0"/>
          </a:p>
          <a:p>
            <a:r>
              <a:rPr kumimoji="1" lang="en-US" altLang="ja-JP" dirty="0"/>
              <a:t>2006</a:t>
            </a:r>
            <a:r>
              <a:rPr lang="ja-JP" altLang="en-US" dirty="0"/>
              <a:t>環太平洋戦略的経済連携協定（シンガポール・ニュージーランド・ブルネイ・チリ</a:t>
            </a:r>
            <a:r>
              <a:rPr lang="en-US" altLang="ja-JP" dirty="0"/>
              <a:t>)</a:t>
            </a:r>
            <a:endParaRPr lang="ja-JP" altLang="en-US" dirty="0"/>
          </a:p>
          <a:p>
            <a:r>
              <a:rPr lang="en-US" altLang="ja-JP" dirty="0"/>
              <a:t>2009 </a:t>
            </a:r>
            <a:r>
              <a:rPr lang="ja-JP" altLang="en-US" dirty="0"/>
              <a:t>鳩山内閣「東アジア共同体」構想→アメリカ激怒→オバマが</a:t>
            </a:r>
            <a:r>
              <a:rPr lang="en-US" altLang="ja-JP" dirty="0" err="1"/>
              <a:t>TPP</a:t>
            </a:r>
            <a:r>
              <a:rPr lang="ja-JP" altLang="en-US" dirty="0" err="1"/>
              <a:t>への</a:t>
            </a:r>
            <a:r>
              <a:rPr lang="ja-JP" altLang="en-US" dirty="0"/>
              <a:t>参加表明</a:t>
            </a:r>
          </a:p>
          <a:p>
            <a:r>
              <a:rPr lang="en-US" altLang="ja-JP" dirty="0"/>
              <a:t>2017 </a:t>
            </a:r>
            <a:r>
              <a:rPr lang="ja-JP" altLang="en-US" dirty="0"/>
              <a:t>トランプ脱退</a:t>
            </a:r>
          </a:p>
          <a:p>
            <a:r>
              <a:rPr lang="en-US" altLang="ja-JP" dirty="0"/>
              <a:t>2018 11</a:t>
            </a:r>
            <a:r>
              <a:rPr lang="ja-JP" altLang="en-US" dirty="0"/>
              <a:t>カ国で署名 環太平洋パートナーシップ協定</a:t>
            </a:r>
          </a:p>
          <a:p>
            <a:endParaRPr lang="ja-JP" altLang="en-US" dirty="0"/>
          </a:p>
        </p:txBody>
      </p:sp>
    </p:spTree>
    <p:extLst>
      <p:ext uri="{BB962C8B-B14F-4D97-AF65-F5344CB8AC3E}">
        <p14:creationId xmlns:p14="http://schemas.microsoft.com/office/powerpoint/2010/main" val="1142930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9FD828-EF07-47A1-8448-8339A66E5118}"/>
              </a:ext>
            </a:extLst>
          </p:cNvPr>
          <p:cNvSpPr>
            <a:spLocks noGrp="1"/>
          </p:cNvSpPr>
          <p:nvPr>
            <p:ph type="title"/>
          </p:nvPr>
        </p:nvSpPr>
        <p:spPr/>
        <p:txBody>
          <a:bodyPr/>
          <a:lstStyle/>
          <a:p>
            <a:r>
              <a:rPr kumimoji="1" lang="en-US" altLang="ja-JP" dirty="0" err="1"/>
              <a:t>TPP</a:t>
            </a:r>
            <a:r>
              <a:rPr kumimoji="1" lang="ja-JP" altLang="en-US" dirty="0"/>
              <a:t>協定の意義</a:t>
            </a:r>
            <a:r>
              <a:rPr kumimoji="1" lang="en-US" altLang="ja-JP" dirty="0"/>
              <a:t>(</a:t>
            </a:r>
            <a:r>
              <a:rPr kumimoji="1" lang="ja-JP" altLang="en-US" dirty="0"/>
              <a:t>内閣官房 </a:t>
            </a:r>
            <a:r>
              <a:rPr kumimoji="1" lang="en-US" altLang="ja-JP" dirty="0"/>
              <a:t>2015.10)</a:t>
            </a:r>
            <a:endParaRPr kumimoji="1" lang="ja-JP" altLang="en-US" dirty="0"/>
          </a:p>
        </p:txBody>
      </p:sp>
      <p:sp>
        <p:nvSpPr>
          <p:cNvPr id="3" name="コンテンツ プレースホルダー 2">
            <a:extLst>
              <a:ext uri="{FF2B5EF4-FFF2-40B4-BE49-F238E27FC236}">
                <a16:creationId xmlns:a16="http://schemas.microsoft.com/office/drawing/2014/main" id="{1B981C18-2078-46ED-BADB-128E06157367}"/>
              </a:ext>
            </a:extLst>
          </p:cNvPr>
          <p:cNvSpPr>
            <a:spLocks noGrp="1"/>
          </p:cNvSpPr>
          <p:nvPr>
            <p:ph idx="1"/>
          </p:nvPr>
        </p:nvSpPr>
        <p:spPr/>
        <p:txBody>
          <a:bodyPr>
            <a:normAutofit fontScale="92500" lnSpcReduction="10000"/>
          </a:bodyPr>
          <a:lstStyle/>
          <a:p>
            <a:r>
              <a:rPr lang="ja-JP" altLang="en-US" dirty="0"/>
              <a:t>ＴＰＰは、モノの関税だけでなく、サービス、投資の自由化を進め、さらには知的財産、電子商取引、国有企業の規律、環境など、幅広い分野で２１世紀型のルールを構築するもの。</a:t>
            </a:r>
          </a:p>
          <a:p>
            <a:r>
              <a:rPr lang="ja-JP" altLang="en-US" dirty="0"/>
              <a:t>成長著しいアジア太平洋地域に大きなバリュー・チェーンを作り出すことにより、域内のヒト・モノ・資本・情報の往来が活発化し、この地域を世界で最も豊かな地域にすることに資する。</a:t>
            </a:r>
          </a:p>
          <a:p>
            <a:r>
              <a:rPr lang="ja-JP" altLang="en-US" dirty="0"/>
              <a:t>ＴＰＰ協定により、大企業だけでなく中小企業や地域の産業が、世界の成長センターであるアジア太平洋地域の市場につながり、活躍の場を広げていくことが可能になり、我が国の経済成長が促される。</a:t>
            </a:r>
          </a:p>
          <a:p>
            <a:r>
              <a:rPr lang="ja-JP" altLang="en-US" dirty="0"/>
              <a:t>ヒト、モノ、資本、情報が自由に行き来するようになることで、国内に新たな投資を呼び込むことも見込め、都市だけではなく地域も世界の活力を取り込んでいくことが可能となる。</a:t>
            </a:r>
            <a:endParaRPr kumimoji="1" lang="ja-JP" altLang="en-US" dirty="0"/>
          </a:p>
        </p:txBody>
      </p:sp>
    </p:spTree>
    <p:extLst>
      <p:ext uri="{BB962C8B-B14F-4D97-AF65-F5344CB8AC3E}">
        <p14:creationId xmlns:p14="http://schemas.microsoft.com/office/powerpoint/2010/main" val="4163448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D5E745-6F29-4495-AC4D-5824EA65C628}"/>
              </a:ext>
            </a:extLst>
          </p:cNvPr>
          <p:cNvSpPr>
            <a:spLocks noGrp="1"/>
          </p:cNvSpPr>
          <p:nvPr>
            <p:ph type="title"/>
          </p:nvPr>
        </p:nvSpPr>
        <p:spPr/>
        <p:txBody>
          <a:bodyPr/>
          <a:lstStyle/>
          <a:p>
            <a:r>
              <a:rPr kumimoji="1" lang="ja-JP" altLang="en-US" dirty="0"/>
              <a:t>ショックドクトリン</a:t>
            </a:r>
          </a:p>
        </p:txBody>
      </p:sp>
      <p:sp>
        <p:nvSpPr>
          <p:cNvPr id="3" name="コンテンツ プレースホルダー 2">
            <a:extLst>
              <a:ext uri="{FF2B5EF4-FFF2-40B4-BE49-F238E27FC236}">
                <a16:creationId xmlns:a16="http://schemas.microsoft.com/office/drawing/2014/main" id="{EECEF496-3EB3-42BF-AF16-1DC4D22A7661}"/>
              </a:ext>
            </a:extLst>
          </p:cNvPr>
          <p:cNvSpPr>
            <a:spLocks noGrp="1"/>
          </p:cNvSpPr>
          <p:nvPr>
            <p:ph idx="1"/>
          </p:nvPr>
        </p:nvSpPr>
        <p:spPr/>
        <p:txBody>
          <a:bodyPr/>
          <a:lstStyle/>
          <a:p>
            <a:r>
              <a:rPr kumimoji="1" lang="ja-JP" altLang="en-US" dirty="0"/>
              <a:t>ナオミ・クライン</a:t>
            </a:r>
            <a:r>
              <a:rPr kumimoji="1" lang="en-US" altLang="ja-JP" dirty="0"/>
              <a:t>(</a:t>
            </a:r>
            <a:r>
              <a:rPr kumimoji="1" lang="ja-JP" altLang="en-US" dirty="0"/>
              <a:t>カナダの女性ジャーナリスト</a:t>
            </a:r>
            <a:r>
              <a:rPr kumimoji="1" lang="en-US" altLang="ja-JP" dirty="0"/>
              <a:t>)</a:t>
            </a:r>
            <a:r>
              <a:rPr kumimoji="1" lang="ja-JP" altLang="en-US" dirty="0"/>
              <a:t>の</a:t>
            </a:r>
            <a:r>
              <a:rPr kumimoji="1" lang="en-US" altLang="ja-JP" dirty="0"/>
              <a:t>『</a:t>
            </a:r>
            <a:r>
              <a:rPr kumimoji="1" lang="ja-JP" altLang="en-US" dirty="0"/>
              <a:t>ショックドクトリン</a:t>
            </a:r>
            <a:r>
              <a:rPr kumimoji="1" lang="en-US" altLang="ja-JP" dirty="0"/>
              <a:t>』</a:t>
            </a:r>
            <a:r>
              <a:rPr kumimoji="1" lang="ja-JP" altLang="en-US" dirty="0"/>
              <a:t>が、新自由主義政策の裏を暴いた。</a:t>
            </a:r>
            <a:r>
              <a:rPr kumimoji="1" lang="en-US" altLang="ja-JP" dirty="0"/>
              <a:t>2007</a:t>
            </a:r>
            <a:endParaRPr kumimoji="1" lang="ja-JP" altLang="en-US" dirty="0"/>
          </a:p>
          <a:p>
            <a:r>
              <a:rPr kumimoji="1" lang="ja-JP" altLang="en-US" dirty="0"/>
              <a:t>新自由主義の旗手ミルトン・フリードマンとその弟子たちが、各国の政府で指導。</a:t>
            </a:r>
          </a:p>
          <a:p>
            <a:r>
              <a:rPr kumimoji="1" lang="ja-JP" altLang="en-US" dirty="0"/>
              <a:t>災害を利用して、米企業のために地域経済の再編</a:t>
            </a:r>
            <a:r>
              <a:rPr kumimoji="1" lang="en-US" altLang="ja-JP" dirty="0"/>
              <a:t>(2005</a:t>
            </a:r>
            <a:r>
              <a:rPr kumimoji="1" lang="ja-JP" altLang="en-US" dirty="0"/>
              <a:t>ハリケーンカトリーナ、</a:t>
            </a:r>
            <a:r>
              <a:rPr kumimoji="1" lang="en-US" altLang="ja-JP" dirty="0"/>
              <a:t>2004</a:t>
            </a:r>
            <a:r>
              <a:rPr kumimoji="1" lang="ja-JP" altLang="en-US" dirty="0"/>
              <a:t>スマトラ島沖地震</a:t>
            </a:r>
            <a:r>
              <a:rPr kumimoji="1" lang="en-US" altLang="ja-JP" dirty="0"/>
              <a:t>)</a:t>
            </a:r>
            <a:endParaRPr kumimoji="1" lang="ja-JP" altLang="en-US" dirty="0"/>
          </a:p>
          <a:p>
            <a:r>
              <a:rPr kumimoji="1" lang="ja-JP" altLang="en-US" dirty="0"/>
              <a:t>災害がない場合には、政治的におこす</a:t>
            </a:r>
            <a:r>
              <a:rPr kumimoji="1" lang="en-US" altLang="ja-JP" dirty="0"/>
              <a:t>(1973</a:t>
            </a:r>
            <a:r>
              <a:rPr kumimoji="1" lang="ja-JP" altLang="en-US" dirty="0"/>
              <a:t>チリのアジェンデ政権転覆、</a:t>
            </a:r>
            <a:r>
              <a:rPr kumimoji="1" lang="en-US" altLang="ja-JP" dirty="0"/>
              <a:t>1991</a:t>
            </a:r>
            <a:r>
              <a:rPr kumimoji="1" lang="ja-JP" altLang="en-US" dirty="0"/>
              <a:t>ロシアエリツィン</a:t>
            </a:r>
            <a:r>
              <a:rPr kumimoji="1" lang="en-US" altLang="ja-JP" dirty="0"/>
              <a:t>)</a:t>
            </a:r>
            <a:endParaRPr kumimoji="1" lang="ja-JP" altLang="en-US" dirty="0"/>
          </a:p>
        </p:txBody>
      </p:sp>
    </p:spTree>
    <p:extLst>
      <p:ext uri="{BB962C8B-B14F-4D97-AF65-F5344CB8AC3E}">
        <p14:creationId xmlns:p14="http://schemas.microsoft.com/office/powerpoint/2010/main" val="2108298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EF8543-21F0-48AB-BF27-CC77C041ED42}"/>
              </a:ext>
            </a:extLst>
          </p:cNvPr>
          <p:cNvSpPr>
            <a:spLocks noGrp="1"/>
          </p:cNvSpPr>
          <p:nvPr>
            <p:ph type="title"/>
          </p:nvPr>
        </p:nvSpPr>
        <p:spPr/>
        <p:txBody>
          <a:bodyPr/>
          <a:lstStyle/>
          <a:p>
            <a:r>
              <a:rPr kumimoji="1" lang="ja-JP" altLang="en-US" dirty="0"/>
              <a:t>アジェンデ政権転覆→ピノチェト政権へ</a:t>
            </a:r>
          </a:p>
        </p:txBody>
      </p:sp>
      <p:sp>
        <p:nvSpPr>
          <p:cNvPr id="3" name="コンテンツ プレースホルダー 2">
            <a:extLst>
              <a:ext uri="{FF2B5EF4-FFF2-40B4-BE49-F238E27FC236}">
                <a16:creationId xmlns:a16="http://schemas.microsoft.com/office/drawing/2014/main" id="{88972D06-0F5A-42F4-8576-1389F564E91F}"/>
              </a:ext>
            </a:extLst>
          </p:cNvPr>
          <p:cNvSpPr>
            <a:spLocks noGrp="1"/>
          </p:cNvSpPr>
          <p:nvPr>
            <p:ph idx="1"/>
          </p:nvPr>
        </p:nvSpPr>
        <p:spPr/>
        <p:txBody>
          <a:bodyPr>
            <a:normAutofit lnSpcReduction="10000"/>
          </a:bodyPr>
          <a:lstStyle/>
          <a:p>
            <a:r>
              <a:rPr kumimoji="1" lang="en-US" altLang="ja-JP" dirty="0"/>
              <a:t>1970</a:t>
            </a:r>
            <a:r>
              <a:rPr kumimoji="1" lang="ja-JP" altLang="en-US" dirty="0"/>
              <a:t> 世界で最初の選挙による社会主義政権</a:t>
            </a:r>
            <a:r>
              <a:rPr kumimoji="1" lang="en-US" altLang="ja-JP" dirty="0"/>
              <a:t>(</a:t>
            </a:r>
            <a:r>
              <a:rPr kumimoji="1" lang="ja-JP" altLang="en-US" dirty="0"/>
              <a:t>過去</a:t>
            </a:r>
            <a:r>
              <a:rPr kumimoji="1" lang="en-US" altLang="ja-JP" dirty="0"/>
              <a:t>4</a:t>
            </a:r>
            <a:r>
              <a:rPr kumimoji="1" lang="ja-JP" altLang="en-US" dirty="0"/>
              <a:t>度の選挙、</a:t>
            </a:r>
            <a:r>
              <a:rPr kumimoji="1" lang="en-US" altLang="ja-JP" dirty="0"/>
              <a:t>3</a:t>
            </a:r>
            <a:r>
              <a:rPr kumimoji="1" lang="ja-JP" altLang="en-US" dirty="0"/>
              <a:t>回は</a:t>
            </a:r>
            <a:r>
              <a:rPr kumimoji="1" lang="en-US" altLang="ja-JP" dirty="0"/>
              <a:t>CIA</a:t>
            </a:r>
            <a:r>
              <a:rPr kumimoji="1" lang="ja-JP" altLang="en-US" dirty="0"/>
              <a:t>の妨害で敗北</a:t>
            </a:r>
            <a:r>
              <a:rPr kumimoji="1" lang="en-US" altLang="ja-JP" dirty="0"/>
              <a:t>)</a:t>
            </a:r>
            <a:endParaRPr kumimoji="1" lang="ja-JP" altLang="en-US" dirty="0"/>
          </a:p>
          <a:p>
            <a:r>
              <a:rPr kumimoji="1" lang="ja-JP" altLang="en-US" dirty="0"/>
              <a:t>アメリカの経済的妨害と、無理な理想主義的政治によって、経済的には苦境に。支持率は高かった。</a:t>
            </a:r>
          </a:p>
          <a:p>
            <a:r>
              <a:rPr kumimoji="1" lang="en-US" altLang="ja-JP" dirty="0"/>
              <a:t>1973.9.11</a:t>
            </a:r>
            <a:r>
              <a:rPr kumimoji="1" lang="ja-JP" altLang="en-US" dirty="0"/>
              <a:t> </a:t>
            </a:r>
            <a:r>
              <a:rPr kumimoji="1" lang="en-US" altLang="ja-JP" dirty="0"/>
              <a:t>CIA</a:t>
            </a:r>
            <a:r>
              <a:rPr kumimoji="1" lang="ja-JP" altLang="en-US" dirty="0"/>
              <a:t>の援助で軍人のピノチェトが反乱、アジェンデ殺害</a:t>
            </a:r>
            <a:r>
              <a:rPr kumimoji="1" lang="en-US" altLang="ja-JP" dirty="0"/>
              <a:t>(</a:t>
            </a:r>
            <a:r>
              <a:rPr kumimoji="1" lang="ja-JP" altLang="en-US" dirty="0"/>
              <a:t>直接的死因は自殺とされた</a:t>
            </a:r>
            <a:r>
              <a:rPr kumimoji="1" lang="en-US" altLang="ja-JP" dirty="0"/>
              <a:t>)</a:t>
            </a:r>
            <a:r>
              <a:rPr kumimoji="1" lang="ja-JP" altLang="en-US" dirty="0"/>
              <a:t>→独裁政治</a:t>
            </a:r>
          </a:p>
          <a:p>
            <a:r>
              <a:rPr kumimoji="1" lang="ja-JP" altLang="en-US" dirty="0"/>
              <a:t>経済政策に大量のフリードマン学派が政府内部で活動</a:t>
            </a:r>
            <a:r>
              <a:rPr kumimoji="1" lang="en-US" altLang="ja-JP" dirty="0"/>
              <a:t>(</a:t>
            </a:r>
            <a:r>
              <a:rPr kumimoji="1" lang="ja-JP" altLang="en-US" dirty="0"/>
              <a:t>民営化・規制緩和・福祉予算のカット  自由市場の三位一体 クライン</a:t>
            </a:r>
            <a:r>
              <a:rPr kumimoji="1" lang="en-US" altLang="ja-JP" dirty="0"/>
              <a:t>)</a:t>
            </a:r>
            <a:endParaRPr kumimoji="1" lang="ja-JP" altLang="en-US" dirty="0"/>
          </a:p>
          <a:p>
            <a:r>
              <a:rPr kumimoji="1" lang="ja-JP" altLang="en-US" dirty="0"/>
              <a:t>しかし、重要産業は国有のままで、「フリードマンのいうチリの奇跡」は虚像だったとされている。</a:t>
            </a:r>
          </a:p>
        </p:txBody>
      </p:sp>
    </p:spTree>
    <p:extLst>
      <p:ext uri="{BB962C8B-B14F-4D97-AF65-F5344CB8AC3E}">
        <p14:creationId xmlns:p14="http://schemas.microsoft.com/office/powerpoint/2010/main" val="3054339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s-i.huffpost.com/gadgets/slideshows/449018/slide_449018_5990408_compressed.jpg">
            <a:extLst>
              <a:ext uri="{FF2B5EF4-FFF2-40B4-BE49-F238E27FC236}">
                <a16:creationId xmlns:a16="http://schemas.microsoft.com/office/drawing/2014/main" id="{0C7EEE31-01F6-4E04-AB33-BC3196A679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6301" y="100208"/>
            <a:ext cx="8396686" cy="6197934"/>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a:extLst>
              <a:ext uri="{FF2B5EF4-FFF2-40B4-BE49-F238E27FC236}">
                <a16:creationId xmlns:a16="http://schemas.microsoft.com/office/drawing/2014/main" id="{B8CD7225-7A85-4B50-86DB-140149F81E10}"/>
              </a:ext>
            </a:extLst>
          </p:cNvPr>
          <p:cNvSpPr txBox="1"/>
          <p:nvPr/>
        </p:nvSpPr>
        <p:spPr>
          <a:xfrm>
            <a:off x="3073138" y="6438507"/>
            <a:ext cx="4487159" cy="369332"/>
          </a:xfrm>
          <a:prstGeom prst="rect">
            <a:avLst/>
          </a:prstGeom>
          <a:noFill/>
        </p:spPr>
        <p:txBody>
          <a:bodyPr wrap="square" rtlCol="0">
            <a:spAutoFit/>
          </a:bodyPr>
          <a:lstStyle/>
          <a:p>
            <a:r>
              <a:rPr kumimoji="1" lang="ja-JP" altLang="en-US" dirty="0"/>
              <a:t>ハリケーンカトリーナによる被害</a:t>
            </a:r>
          </a:p>
        </p:txBody>
      </p:sp>
    </p:spTree>
    <p:extLst>
      <p:ext uri="{BB962C8B-B14F-4D97-AF65-F5344CB8AC3E}">
        <p14:creationId xmlns:p14="http://schemas.microsoft.com/office/powerpoint/2010/main" val="1983533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5AE7B6-EBB1-40B8-927B-0746BCCABC42}"/>
              </a:ext>
            </a:extLst>
          </p:cNvPr>
          <p:cNvSpPr>
            <a:spLocks noGrp="1"/>
          </p:cNvSpPr>
          <p:nvPr>
            <p:ph type="title"/>
          </p:nvPr>
        </p:nvSpPr>
        <p:spPr/>
        <p:txBody>
          <a:bodyPr/>
          <a:lstStyle/>
          <a:p>
            <a:r>
              <a:rPr kumimoji="1" lang="en-US" altLang="ja-JP" dirty="0" err="1"/>
              <a:t>Finacial</a:t>
            </a:r>
            <a:r>
              <a:rPr kumimoji="1" lang="en-US" altLang="ja-JP" dirty="0"/>
              <a:t> Crisis 2007-08</a:t>
            </a:r>
            <a:r>
              <a:rPr kumimoji="1" lang="en-US" altLang="ja-JP" sz="3600" dirty="0"/>
              <a:t>(</a:t>
            </a:r>
            <a:r>
              <a:rPr kumimoji="1" lang="ja-JP" altLang="en-US" sz="3600" dirty="0"/>
              <a:t>リーマン・ショック</a:t>
            </a:r>
            <a:r>
              <a:rPr kumimoji="1" lang="en-US" altLang="ja-JP" sz="3600" dirty="0"/>
              <a:t>)</a:t>
            </a:r>
            <a:endParaRPr kumimoji="1" lang="ja-JP" altLang="en-US" sz="3600" dirty="0"/>
          </a:p>
        </p:txBody>
      </p:sp>
      <p:sp>
        <p:nvSpPr>
          <p:cNvPr id="3" name="コンテンツ プレースホルダー 2">
            <a:extLst>
              <a:ext uri="{FF2B5EF4-FFF2-40B4-BE49-F238E27FC236}">
                <a16:creationId xmlns:a16="http://schemas.microsoft.com/office/drawing/2014/main" id="{475A6BFA-F285-4F30-98F9-E1A8D45A8805}"/>
              </a:ext>
            </a:extLst>
          </p:cNvPr>
          <p:cNvSpPr>
            <a:spLocks noGrp="1"/>
          </p:cNvSpPr>
          <p:nvPr>
            <p:ph idx="1"/>
          </p:nvPr>
        </p:nvSpPr>
        <p:spPr/>
        <p:txBody>
          <a:bodyPr/>
          <a:lstStyle/>
          <a:p>
            <a:r>
              <a:rPr kumimoji="1" lang="ja-JP" altLang="en-US" dirty="0"/>
              <a:t>ニューディール規制</a:t>
            </a:r>
          </a:p>
          <a:p>
            <a:r>
              <a:rPr kumimoji="1" lang="en-US" altLang="ja-JP" dirty="0"/>
              <a:t>1980</a:t>
            </a:r>
            <a:r>
              <a:rPr kumimoji="1" lang="ja-JP" altLang="en-US" dirty="0"/>
              <a:t>年代の規制緩和</a:t>
            </a:r>
          </a:p>
          <a:p>
            <a:r>
              <a:rPr kumimoji="1" lang="ja-JP" altLang="en-US" dirty="0"/>
              <a:t>リーマンショックとは</a:t>
            </a:r>
            <a:endParaRPr kumimoji="1" lang="en-US" altLang="ja-JP" dirty="0"/>
          </a:p>
          <a:p>
            <a:pPr lvl="1"/>
            <a:r>
              <a:rPr kumimoji="1" lang="ja-JP" altLang="en-US" dirty="0"/>
              <a:t>サブプライムローンの破綻</a:t>
            </a:r>
          </a:p>
          <a:p>
            <a:pPr lvl="1"/>
            <a:r>
              <a:rPr kumimoji="1" lang="ja-JP" altLang="en-US" dirty="0"/>
              <a:t>リーマンブラザースの倒産・</a:t>
            </a:r>
            <a:r>
              <a:rPr kumimoji="1" lang="en-US" altLang="ja-JP" dirty="0"/>
              <a:t>AIG(</a:t>
            </a:r>
            <a:r>
              <a:rPr kumimoji="1" lang="ja-JP" altLang="en-US" dirty="0"/>
              <a:t>多国籍保険会社</a:t>
            </a:r>
            <a:r>
              <a:rPr kumimoji="1" lang="en-US" altLang="ja-JP" dirty="0"/>
              <a:t>)</a:t>
            </a:r>
            <a:r>
              <a:rPr kumimoji="1" lang="ja-JP" altLang="en-US" dirty="0"/>
              <a:t>の経営危機→事実上の国有化</a:t>
            </a:r>
          </a:p>
          <a:p>
            <a:pPr lvl="1"/>
            <a:r>
              <a:rPr kumimoji="1" lang="ja-JP" altLang="en-US" dirty="0"/>
              <a:t>金融恐慌→世界に波及</a:t>
            </a:r>
          </a:p>
          <a:p>
            <a:pPr lvl="1"/>
            <a:r>
              <a:rPr kumimoji="1" lang="ja-JP" altLang="en-US" dirty="0"/>
              <a:t>オバマの金融救済策→ヨーロッパ、日本に波及</a:t>
            </a:r>
          </a:p>
        </p:txBody>
      </p:sp>
    </p:spTree>
    <p:extLst>
      <p:ext uri="{BB962C8B-B14F-4D97-AF65-F5344CB8AC3E}">
        <p14:creationId xmlns:p14="http://schemas.microsoft.com/office/powerpoint/2010/main" val="3391429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52D2E7-E8CE-4738-A648-AA1DD3EB35DB}"/>
              </a:ext>
            </a:extLst>
          </p:cNvPr>
          <p:cNvSpPr>
            <a:spLocks noGrp="1"/>
          </p:cNvSpPr>
          <p:nvPr>
            <p:ph type="title"/>
          </p:nvPr>
        </p:nvSpPr>
        <p:spPr/>
        <p:txBody>
          <a:bodyPr/>
          <a:lstStyle/>
          <a:p>
            <a:r>
              <a:rPr kumimoji="1" lang="en-US" altLang="ja-JP" dirty="0"/>
              <a:t>occupy </a:t>
            </a:r>
            <a:r>
              <a:rPr kumimoji="1" lang="ja-JP" altLang="en-US" dirty="0"/>
              <a:t>運動 ウォール街を選挙せよ</a:t>
            </a:r>
          </a:p>
        </p:txBody>
      </p:sp>
      <p:sp>
        <p:nvSpPr>
          <p:cNvPr id="3" name="コンテンツ プレースホルダー 2">
            <a:extLst>
              <a:ext uri="{FF2B5EF4-FFF2-40B4-BE49-F238E27FC236}">
                <a16:creationId xmlns:a16="http://schemas.microsoft.com/office/drawing/2014/main" id="{EFAFDB93-9C49-4295-A7A9-1BA0DE81217C}"/>
              </a:ext>
            </a:extLst>
          </p:cNvPr>
          <p:cNvSpPr>
            <a:spLocks noGrp="1"/>
          </p:cNvSpPr>
          <p:nvPr>
            <p:ph idx="1"/>
          </p:nvPr>
        </p:nvSpPr>
        <p:spPr/>
        <p:txBody>
          <a:bodyPr/>
          <a:lstStyle/>
          <a:p>
            <a:r>
              <a:rPr kumimoji="1" lang="en-US" altLang="ja-JP" dirty="0"/>
              <a:t>2011.9</a:t>
            </a:r>
            <a:r>
              <a:rPr kumimoji="1" lang="ja-JP" altLang="en-US" dirty="0"/>
              <a:t> リーマンショックでの金融機関救済への抗議から、青年の厳しい状況への抗議活動</a:t>
            </a:r>
          </a:p>
          <a:p>
            <a:r>
              <a:rPr kumimoji="1" lang="ja-JP" altLang="en-US" dirty="0"/>
              <a:t>金融機関救済批判・富裕層優遇措置批判・金融規制・失業問題解決・温暖化対策等の要求</a:t>
            </a:r>
          </a:p>
          <a:p>
            <a:r>
              <a:rPr kumimoji="1" lang="en-US" altLang="ja-JP" dirty="0"/>
              <a:t>We are the 99%</a:t>
            </a:r>
            <a:r>
              <a:rPr kumimoji="1" lang="ja-JP" altLang="en-US" dirty="0"/>
              <a:t>  </a:t>
            </a:r>
            <a:r>
              <a:rPr kumimoji="1" lang="en-US" altLang="ja-JP" dirty="0"/>
              <a:t>2007</a:t>
            </a:r>
            <a:r>
              <a:rPr kumimoji="1" lang="ja-JP" altLang="en-US" dirty="0"/>
              <a:t>年上位</a:t>
            </a:r>
            <a:r>
              <a:rPr kumimoji="1" lang="en-US" altLang="ja-JP" dirty="0"/>
              <a:t>1</a:t>
            </a:r>
            <a:r>
              <a:rPr kumimoji="1" lang="ja-JP" altLang="en-US" dirty="0"/>
              <a:t>％が</a:t>
            </a:r>
            <a:r>
              <a:rPr kumimoji="1" lang="en-US" altLang="ja-JP" dirty="0"/>
              <a:t>34.6</a:t>
            </a:r>
            <a:r>
              <a:rPr kumimoji="1" lang="ja-JP" altLang="en-US" dirty="0"/>
              <a:t>％、次の</a:t>
            </a:r>
            <a:r>
              <a:rPr kumimoji="1" lang="en-US" altLang="ja-JP" dirty="0"/>
              <a:t>19</a:t>
            </a:r>
            <a:r>
              <a:rPr kumimoji="1" lang="ja-JP" altLang="en-US" dirty="0"/>
              <a:t>％が</a:t>
            </a:r>
            <a:r>
              <a:rPr kumimoji="1" lang="en-US" altLang="ja-JP" dirty="0"/>
              <a:t>50.5</a:t>
            </a:r>
            <a:r>
              <a:rPr kumimoji="1" lang="ja-JP" altLang="en-US" dirty="0"/>
              <a:t>％の富を所有。</a:t>
            </a:r>
            <a:r>
              <a:rPr kumimoji="1" lang="en-US" altLang="ja-JP" dirty="0"/>
              <a:t>(</a:t>
            </a:r>
            <a:r>
              <a:rPr kumimoji="1" lang="ja-JP" altLang="en-US" dirty="0"/>
              <a:t>上位</a:t>
            </a:r>
            <a:r>
              <a:rPr kumimoji="1" lang="en-US" altLang="ja-JP" dirty="0"/>
              <a:t>20</a:t>
            </a:r>
            <a:r>
              <a:rPr kumimoji="1" lang="ja-JP" altLang="en-US" dirty="0"/>
              <a:t>％で</a:t>
            </a:r>
            <a:r>
              <a:rPr kumimoji="1" lang="en-US" altLang="ja-JP" dirty="0"/>
              <a:t>85</a:t>
            </a:r>
            <a:r>
              <a:rPr kumimoji="1" lang="ja-JP" altLang="en-US" dirty="0"/>
              <a:t>％の富所有</a:t>
            </a:r>
            <a:r>
              <a:rPr kumimoji="1" lang="en-US" altLang="ja-JP"/>
              <a:t>)</a:t>
            </a:r>
            <a:endParaRPr kumimoji="1" lang="ja-JP" altLang="en-US" dirty="0"/>
          </a:p>
        </p:txBody>
      </p:sp>
    </p:spTree>
    <p:extLst>
      <p:ext uri="{BB962C8B-B14F-4D97-AF65-F5344CB8AC3E}">
        <p14:creationId xmlns:p14="http://schemas.microsoft.com/office/powerpoint/2010/main" val="2209059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EDF38A-0EB5-46DD-A7E2-2788C20D4875}"/>
              </a:ext>
            </a:extLst>
          </p:cNvPr>
          <p:cNvSpPr>
            <a:spLocks noGrp="1"/>
          </p:cNvSpPr>
          <p:nvPr>
            <p:ph type="title"/>
          </p:nvPr>
        </p:nvSpPr>
        <p:spPr/>
        <p:txBody>
          <a:bodyPr>
            <a:normAutofit fontScale="90000"/>
          </a:bodyPr>
          <a:lstStyle/>
          <a:p>
            <a:r>
              <a:rPr kumimoji="1" lang="ja-JP" altLang="en-US" dirty="0"/>
              <a:t>アタック</a:t>
            </a:r>
            <a:r>
              <a:rPr kumimoji="1" lang="en-US" altLang="ja-JP" dirty="0"/>
              <a:t>Association for the Taxation of financial Transactions for the Aid of Citizens</a:t>
            </a:r>
            <a:endParaRPr kumimoji="1" lang="ja-JP" altLang="en-US" dirty="0"/>
          </a:p>
        </p:txBody>
      </p:sp>
      <p:sp>
        <p:nvSpPr>
          <p:cNvPr id="3" name="コンテンツ プレースホルダー 2">
            <a:extLst>
              <a:ext uri="{FF2B5EF4-FFF2-40B4-BE49-F238E27FC236}">
                <a16:creationId xmlns:a16="http://schemas.microsoft.com/office/drawing/2014/main" id="{246196DE-56E3-4CF5-9DD4-27C5CA6DCBD2}"/>
              </a:ext>
            </a:extLst>
          </p:cNvPr>
          <p:cNvSpPr>
            <a:spLocks noGrp="1"/>
          </p:cNvSpPr>
          <p:nvPr>
            <p:ph idx="1"/>
          </p:nvPr>
        </p:nvSpPr>
        <p:spPr/>
        <p:txBody>
          <a:bodyPr/>
          <a:lstStyle/>
          <a:p>
            <a:r>
              <a:rPr kumimoji="1" lang="en-US" altLang="ja-JP" dirty="0"/>
              <a:t>1998.6 </a:t>
            </a:r>
            <a:r>
              <a:rPr kumimoji="1" lang="ja-JP" altLang="en-US" dirty="0"/>
              <a:t>設立  基本原理</a:t>
            </a:r>
            <a:r>
              <a:rPr kumimoji="1" lang="en-US" altLang="ja-JP" dirty="0"/>
              <a:t>: </a:t>
            </a:r>
            <a:r>
              <a:rPr kumimoji="1" lang="ja-JP" altLang="en-US" dirty="0"/>
              <a:t>非宗教性・独立性・複数性・行動</a:t>
            </a:r>
          </a:p>
          <a:p>
            <a:r>
              <a:rPr kumimoji="1" lang="ja-JP" altLang="en-US" dirty="0"/>
              <a:t>行動目標</a:t>
            </a:r>
            <a:r>
              <a:rPr kumimoji="1" lang="en-US" altLang="ja-JP" dirty="0"/>
              <a:t>: </a:t>
            </a:r>
            <a:r>
              <a:rPr kumimoji="1" lang="ja-JP" altLang="en-US" dirty="0"/>
              <a:t>国際投機の阻止・資本所得への課税・税金天国の制裁・年金ファンド一般化阻止・途上国での投資の透明性・途上国の公的債務帳消し支持</a:t>
            </a:r>
          </a:p>
          <a:p>
            <a:r>
              <a:rPr kumimoji="1" lang="ja-JP" altLang="en-US" dirty="0"/>
              <a:t>グローバリゼーションへの代替方向の主張・模索</a:t>
            </a:r>
          </a:p>
          <a:p>
            <a:r>
              <a:rPr kumimoji="1" lang="ja-JP" altLang="en-US" dirty="0"/>
              <a:t>具体的行動</a:t>
            </a:r>
          </a:p>
          <a:p>
            <a:pPr lvl="1"/>
            <a:r>
              <a:rPr kumimoji="1" lang="ja-JP" altLang="en-US" dirty="0"/>
              <a:t>サプライチェーン問題</a:t>
            </a:r>
            <a:r>
              <a:rPr kumimoji="1" lang="en-US" altLang="ja-JP" dirty="0"/>
              <a:t>(</a:t>
            </a:r>
            <a:r>
              <a:rPr kumimoji="1" lang="ja-JP" altLang="en-US" dirty="0"/>
              <a:t>ユニクロの下請け労働</a:t>
            </a:r>
            <a:r>
              <a:rPr kumimoji="1" lang="en-US" altLang="ja-JP" dirty="0"/>
              <a:t>)</a:t>
            </a:r>
            <a:endParaRPr kumimoji="1" lang="ja-JP" altLang="en-US" dirty="0"/>
          </a:p>
          <a:p>
            <a:pPr lvl="1"/>
            <a:r>
              <a:rPr kumimoji="1" lang="ja-JP" altLang="en-US" dirty="0"/>
              <a:t>シアトル行動</a:t>
            </a:r>
            <a:r>
              <a:rPr kumimoji="1" lang="en-US" altLang="ja-JP" dirty="0"/>
              <a:t>(WTO</a:t>
            </a:r>
            <a:r>
              <a:rPr kumimoji="1" lang="ja-JP" altLang="en-US" dirty="0"/>
              <a:t>会議への抗議</a:t>
            </a:r>
            <a:r>
              <a:rPr kumimoji="1" lang="en-US" altLang="ja-JP" dirty="0"/>
              <a:t>)</a:t>
            </a:r>
            <a:endParaRPr kumimoji="1" lang="ja-JP" altLang="en-US" dirty="0"/>
          </a:p>
          <a:p>
            <a:pPr lvl="1"/>
            <a:r>
              <a:rPr kumimoji="1" lang="en-US" altLang="ja-JP" dirty="0" err="1"/>
              <a:t>Cf</a:t>
            </a:r>
            <a:r>
              <a:rPr kumimoji="1" lang="en-US" altLang="ja-JP" dirty="0"/>
              <a:t> </a:t>
            </a:r>
            <a:r>
              <a:rPr kumimoji="1" lang="ja-JP" altLang="en-US" dirty="0"/>
              <a:t>児童労働</a:t>
            </a:r>
          </a:p>
        </p:txBody>
      </p:sp>
    </p:spTree>
    <p:extLst>
      <p:ext uri="{BB962C8B-B14F-4D97-AF65-F5344CB8AC3E}">
        <p14:creationId xmlns:p14="http://schemas.microsoft.com/office/powerpoint/2010/main" val="2216145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gzn.jp/img/2016/01/20/child-labour-behind-smart-phone/222080_drc_artisanal_cobalt_mining__m.jpg">
            <a:extLst>
              <a:ext uri="{FF2B5EF4-FFF2-40B4-BE49-F238E27FC236}">
                <a16:creationId xmlns:a16="http://schemas.microsoft.com/office/drawing/2014/main" id="{FE3B1488-7D90-4616-89F7-883D88D6FB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077" y="1528762"/>
            <a:ext cx="5334000" cy="38004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gzn.jp/img/2016/01/20/child-labour-behind-smart-phone/04_m.jpg">
            <a:extLst>
              <a:ext uri="{FF2B5EF4-FFF2-40B4-BE49-F238E27FC236}">
                <a16:creationId xmlns:a16="http://schemas.microsoft.com/office/drawing/2014/main" id="{8C7460E5-6C26-4DE8-B31F-9F5E471A80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3789" y="2190749"/>
            <a:ext cx="6531762" cy="3032604"/>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a:extLst>
              <a:ext uri="{FF2B5EF4-FFF2-40B4-BE49-F238E27FC236}">
                <a16:creationId xmlns:a16="http://schemas.microsoft.com/office/drawing/2014/main" id="{51FFBE5D-C275-4CD3-99C1-B6E57780017F}"/>
              </a:ext>
            </a:extLst>
          </p:cNvPr>
          <p:cNvSpPr txBox="1"/>
          <p:nvPr/>
        </p:nvSpPr>
        <p:spPr>
          <a:xfrm>
            <a:off x="2054268" y="363255"/>
            <a:ext cx="8129392" cy="707886"/>
          </a:xfrm>
          <a:prstGeom prst="rect">
            <a:avLst/>
          </a:prstGeom>
          <a:noFill/>
        </p:spPr>
        <p:txBody>
          <a:bodyPr wrap="square" rtlCol="0">
            <a:spAutoFit/>
          </a:bodyPr>
          <a:lstStyle/>
          <a:p>
            <a:r>
              <a:rPr kumimoji="1" lang="ja-JP" altLang="en-US" sz="2000" b="1" dirty="0"/>
              <a:t>コンゴでコバルト</a:t>
            </a:r>
            <a:r>
              <a:rPr kumimoji="1" lang="en-US" altLang="ja-JP" sz="2000" b="1" dirty="0"/>
              <a:t>(</a:t>
            </a:r>
            <a:r>
              <a:rPr kumimoji="1" lang="ja-JP" altLang="en-US" sz="2000" b="1" dirty="0"/>
              <a:t>スマホのバッテリーの原料</a:t>
            </a:r>
            <a:r>
              <a:rPr kumimoji="1" lang="en-US" altLang="ja-JP" sz="2000" b="1" dirty="0"/>
              <a:t>)</a:t>
            </a:r>
            <a:r>
              <a:rPr kumimoji="1" lang="ja-JP" altLang="en-US" sz="2000" b="1" dirty="0"/>
              <a:t>を採掘する子どもたち</a:t>
            </a:r>
          </a:p>
          <a:p>
            <a:r>
              <a:rPr kumimoji="1" lang="ja-JP" altLang="en-US" sz="2000" b="1" dirty="0"/>
              <a:t>  アムスネティが告発</a:t>
            </a:r>
          </a:p>
        </p:txBody>
      </p:sp>
      <p:sp>
        <p:nvSpPr>
          <p:cNvPr id="3" name="テキスト ボックス 2">
            <a:extLst>
              <a:ext uri="{FF2B5EF4-FFF2-40B4-BE49-F238E27FC236}">
                <a16:creationId xmlns:a16="http://schemas.microsoft.com/office/drawing/2014/main" id="{E4CF3675-9A61-4883-82AD-52B518EB1F67}"/>
              </a:ext>
            </a:extLst>
          </p:cNvPr>
          <p:cNvSpPr txBox="1"/>
          <p:nvPr/>
        </p:nvSpPr>
        <p:spPr>
          <a:xfrm>
            <a:off x="501041" y="5799551"/>
            <a:ext cx="8868427" cy="369332"/>
          </a:xfrm>
          <a:prstGeom prst="rect">
            <a:avLst/>
          </a:prstGeom>
          <a:noFill/>
        </p:spPr>
        <p:txBody>
          <a:bodyPr wrap="square" rtlCol="0">
            <a:spAutoFit/>
          </a:bodyPr>
          <a:lstStyle/>
          <a:p>
            <a:r>
              <a:rPr lang="nl-NL" altLang="ja-JP"/>
              <a:t>http://news.livedoor.com/article/detail/11087187/</a:t>
            </a:r>
            <a:endParaRPr kumimoji="1" lang="ja-JP" altLang="en-US" dirty="0"/>
          </a:p>
        </p:txBody>
      </p:sp>
    </p:spTree>
    <p:extLst>
      <p:ext uri="{BB962C8B-B14F-4D97-AF65-F5344CB8AC3E}">
        <p14:creationId xmlns:p14="http://schemas.microsoft.com/office/powerpoint/2010/main" val="2525590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3EFAC0-7B0E-457D-A746-8DBCA8ABE6CD}"/>
              </a:ext>
            </a:extLst>
          </p:cNvPr>
          <p:cNvSpPr>
            <a:spLocks noGrp="1"/>
          </p:cNvSpPr>
          <p:nvPr>
            <p:ph type="title"/>
          </p:nvPr>
        </p:nvSpPr>
        <p:spPr/>
        <p:txBody>
          <a:bodyPr/>
          <a:lstStyle/>
          <a:p>
            <a:r>
              <a:rPr kumimoji="1" lang="ja-JP" altLang="en-US" dirty="0"/>
              <a:t>本日の予定</a:t>
            </a:r>
          </a:p>
        </p:txBody>
      </p:sp>
      <p:sp>
        <p:nvSpPr>
          <p:cNvPr id="3" name="コンテンツ プレースホルダー 2">
            <a:extLst>
              <a:ext uri="{FF2B5EF4-FFF2-40B4-BE49-F238E27FC236}">
                <a16:creationId xmlns:a16="http://schemas.microsoft.com/office/drawing/2014/main" id="{F978E7EA-1F1B-45A1-BBDD-03C15DADB060}"/>
              </a:ext>
            </a:extLst>
          </p:cNvPr>
          <p:cNvSpPr>
            <a:spLocks noGrp="1"/>
          </p:cNvSpPr>
          <p:nvPr>
            <p:ph idx="1"/>
          </p:nvPr>
        </p:nvSpPr>
        <p:spPr/>
        <p:txBody>
          <a:bodyPr>
            <a:normAutofit lnSpcReduction="10000"/>
          </a:bodyPr>
          <a:lstStyle/>
          <a:p>
            <a:r>
              <a:rPr kumimoji="1" lang="ja-JP" altLang="en-US" dirty="0"/>
              <a:t>グローバリゼーションとは何か 歴史と現在</a:t>
            </a:r>
          </a:p>
          <a:p>
            <a:pPr lvl="1"/>
            <a:r>
              <a:rPr kumimoji="1" lang="ja-JP" altLang="en-US" dirty="0"/>
              <a:t>覇権国家の推移とブレトンウッヅ体制の成立</a:t>
            </a:r>
          </a:p>
          <a:p>
            <a:pPr lvl="1"/>
            <a:r>
              <a:rPr kumimoji="1" lang="ja-JP" altLang="en-US" dirty="0"/>
              <a:t>サッチャー・レーガンの新自由主義政策・ケインズ主義と新国際経済秩序論への攻撃</a:t>
            </a:r>
          </a:p>
          <a:p>
            <a:r>
              <a:rPr kumimoji="1" lang="ja-JP" altLang="en-US" dirty="0"/>
              <a:t>経済的グローバリゼーションの手法</a:t>
            </a:r>
          </a:p>
          <a:p>
            <a:pPr lvl="1"/>
            <a:r>
              <a:rPr kumimoji="1" lang="ja-JP" altLang="en-US" dirty="0"/>
              <a:t>自由貿易と</a:t>
            </a:r>
            <a:r>
              <a:rPr kumimoji="1" lang="en-US" altLang="ja-JP" dirty="0" err="1"/>
              <a:t>IMF,WB</a:t>
            </a:r>
            <a:endParaRPr kumimoji="1" lang="en-US" altLang="ja-JP" dirty="0"/>
          </a:p>
          <a:p>
            <a:pPr lvl="1"/>
            <a:r>
              <a:rPr kumimoji="1" lang="ja-JP" altLang="en-US" dirty="0"/>
              <a:t>フィリピンの水の事例</a:t>
            </a:r>
          </a:p>
          <a:p>
            <a:r>
              <a:rPr kumimoji="1" lang="ja-JP" altLang="en-US" dirty="0"/>
              <a:t>グローバリゼーションへの批判</a:t>
            </a:r>
          </a:p>
          <a:p>
            <a:pPr lvl="1"/>
            <a:r>
              <a:rPr kumimoji="1" lang="ja-JP" altLang="en-US" dirty="0"/>
              <a:t>ショックドクトリン</a:t>
            </a:r>
          </a:p>
          <a:p>
            <a:pPr lvl="1"/>
            <a:r>
              <a:rPr kumimoji="1" lang="ja-JP" altLang="en-US" dirty="0"/>
              <a:t>格差</a:t>
            </a:r>
            <a:r>
              <a:rPr kumimoji="1" lang="ja-JP" altLang="en-US"/>
              <a:t>拡大批判 反グローバリゼーションの運動</a:t>
            </a:r>
            <a:endParaRPr kumimoji="1" lang="ja-JP" altLang="en-US" dirty="0"/>
          </a:p>
          <a:p>
            <a:pPr lvl="1"/>
            <a:r>
              <a:rPr kumimoji="1" lang="ja-JP" altLang="en-US" dirty="0"/>
              <a:t>トランプの保護主義</a:t>
            </a:r>
          </a:p>
          <a:p>
            <a:endParaRPr lang="ja-JP" altLang="en-US" dirty="0"/>
          </a:p>
          <a:p>
            <a:endParaRPr kumimoji="1" lang="ja-JP" altLang="en-US" dirty="0"/>
          </a:p>
          <a:p>
            <a:endParaRPr lang="ja-JP" altLang="en-US" dirty="0"/>
          </a:p>
          <a:p>
            <a:endParaRPr kumimoji="1" lang="ja-JP" altLang="en-US" dirty="0"/>
          </a:p>
          <a:p>
            <a:endParaRPr lang="ja-JP" altLang="en-US" dirty="0"/>
          </a:p>
          <a:p>
            <a:endParaRPr kumimoji="1" lang="ja-JP" altLang="en-US" dirty="0"/>
          </a:p>
          <a:p>
            <a:endParaRPr lang="ja-JP" altLang="en-US" dirty="0"/>
          </a:p>
          <a:p>
            <a:endParaRPr kumimoji="1" lang="ja-JP" altLang="en-US" dirty="0"/>
          </a:p>
          <a:p>
            <a:endParaRPr lang="ja-JP" altLang="en-US" dirty="0"/>
          </a:p>
          <a:p>
            <a:endParaRPr kumimoji="1" lang="ja-JP" altLang="en-US" dirty="0"/>
          </a:p>
          <a:p>
            <a:endParaRPr kumimoji="1" lang="ja-JP" altLang="en-US" dirty="0"/>
          </a:p>
          <a:p>
            <a:pPr lvl="1"/>
            <a:endParaRPr kumimoji="1" lang="ja-JP" altLang="en-US" dirty="0"/>
          </a:p>
          <a:p>
            <a:endParaRPr kumimoji="1" lang="ja-JP" altLang="en-US" dirty="0"/>
          </a:p>
        </p:txBody>
      </p:sp>
    </p:spTree>
    <p:extLst>
      <p:ext uri="{BB962C8B-B14F-4D97-AF65-F5344CB8AC3E}">
        <p14:creationId xmlns:p14="http://schemas.microsoft.com/office/powerpoint/2010/main" val="16932569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A168EB-82EA-4D62-8DE1-02D65CDCA2F7}"/>
              </a:ext>
            </a:extLst>
          </p:cNvPr>
          <p:cNvSpPr>
            <a:spLocks noGrp="1"/>
          </p:cNvSpPr>
          <p:nvPr>
            <p:ph type="title"/>
          </p:nvPr>
        </p:nvSpPr>
        <p:spPr/>
        <p:txBody>
          <a:bodyPr/>
          <a:lstStyle/>
          <a:p>
            <a:r>
              <a:rPr kumimoji="1" lang="ja-JP" altLang="en-US" dirty="0"/>
              <a:t>ピケティ </a:t>
            </a:r>
            <a:r>
              <a:rPr kumimoji="1" lang="en-US" altLang="ja-JP" dirty="0"/>
              <a:t>21</a:t>
            </a:r>
            <a:r>
              <a:rPr kumimoji="1" lang="ja-JP" altLang="en-US" dirty="0"/>
              <a:t>世紀の資本論</a:t>
            </a:r>
          </a:p>
        </p:txBody>
      </p:sp>
      <p:sp>
        <p:nvSpPr>
          <p:cNvPr id="3" name="コンテンツ プレースホルダー 2">
            <a:extLst>
              <a:ext uri="{FF2B5EF4-FFF2-40B4-BE49-F238E27FC236}">
                <a16:creationId xmlns:a16="http://schemas.microsoft.com/office/drawing/2014/main" id="{9A3058FD-40B1-4EF4-BB3C-5312BA615A52}"/>
              </a:ext>
            </a:extLst>
          </p:cNvPr>
          <p:cNvSpPr>
            <a:spLocks noGrp="1"/>
          </p:cNvSpPr>
          <p:nvPr>
            <p:ph idx="1"/>
          </p:nvPr>
        </p:nvSpPr>
        <p:spPr/>
        <p:txBody>
          <a:bodyPr/>
          <a:lstStyle/>
          <a:p>
            <a:r>
              <a:rPr kumimoji="1" lang="ja-JP" altLang="en-US" dirty="0"/>
              <a:t>過去</a:t>
            </a:r>
            <a:r>
              <a:rPr kumimoji="1" lang="en-US" altLang="ja-JP" dirty="0"/>
              <a:t>200</a:t>
            </a:r>
            <a:r>
              <a:rPr kumimoji="1" lang="ja-JP" altLang="en-US" dirty="0"/>
              <a:t>年のフランスでの税金の統計から、貧富の差が拡大してきたことをデータで実証した。</a:t>
            </a:r>
          </a:p>
          <a:p>
            <a:r>
              <a:rPr kumimoji="1" lang="ja-JP" altLang="en-US" dirty="0"/>
              <a:t>資本収益率が経済成長率より高いことをデータで示した。</a:t>
            </a:r>
          </a:p>
          <a:p>
            <a:r>
              <a:rPr kumimoji="1" lang="ja-JP" altLang="en-US" dirty="0"/>
              <a:t>貧富の格差を是正するために累進課税が有効。国際的な格差に対しても、国家間の累進課税によって解決するという案を提示</a:t>
            </a:r>
          </a:p>
          <a:p>
            <a:endParaRPr lang="ja-JP" altLang="en-US" dirty="0"/>
          </a:p>
          <a:p>
            <a:r>
              <a:rPr kumimoji="1" lang="ja-JP" altLang="en-US" dirty="0"/>
              <a:t>非現実的との批判 </a:t>
            </a:r>
            <a:r>
              <a:rPr kumimoji="1" lang="en-US" altLang="ja-JP" dirty="0" err="1"/>
              <a:t>cf</a:t>
            </a:r>
            <a:r>
              <a:rPr kumimoji="1" lang="en-US" altLang="ja-JP" dirty="0"/>
              <a:t> </a:t>
            </a:r>
            <a:r>
              <a:rPr kumimoji="1" lang="ja-JP" altLang="en-US" dirty="0"/>
              <a:t>国際組織の分担金は、累進課税に近い。</a:t>
            </a:r>
            <a:r>
              <a:rPr kumimoji="1" lang="en-US" altLang="ja-JP" dirty="0"/>
              <a:t>(</a:t>
            </a:r>
            <a:r>
              <a:rPr kumimoji="1" lang="ja-JP" altLang="en-US" dirty="0"/>
              <a:t>アメリカが国際組織から脱退することが多い理由か</a:t>
            </a:r>
            <a:r>
              <a:rPr kumimoji="1" lang="en-US" altLang="ja-JP" dirty="0"/>
              <a:t>?)</a:t>
            </a:r>
            <a:endParaRPr kumimoji="1" lang="ja-JP" altLang="en-US" dirty="0"/>
          </a:p>
        </p:txBody>
      </p:sp>
    </p:spTree>
    <p:extLst>
      <p:ext uri="{BB962C8B-B14F-4D97-AF65-F5344CB8AC3E}">
        <p14:creationId xmlns:p14="http://schemas.microsoft.com/office/powerpoint/2010/main" val="1449850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新自由主義の二局面</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a:t>
            </a:r>
            <a:r>
              <a:rPr kumimoji="1" lang="ja-JP" altLang="en-US" dirty="0"/>
              <a:t>ショックドクトリン</a:t>
            </a:r>
            <a:r>
              <a:rPr kumimoji="1" lang="en-US" altLang="ja-JP" dirty="0"/>
              <a:t>』</a:t>
            </a:r>
            <a:r>
              <a:rPr kumimoji="1" lang="ja-JP" altLang="en-US" dirty="0"/>
              <a:t>（ナオミ・クライン）</a:t>
            </a:r>
          </a:p>
          <a:p>
            <a:pPr lvl="1"/>
            <a:r>
              <a:rPr lang="ja-JP" altLang="en-US" dirty="0"/>
              <a:t>フリードマンの新自由主義は、社会的混乱を媒介に市場主義を押しつける。惨事を人為的に作り出すこともある（惨事便乗型資本主義）</a:t>
            </a:r>
          </a:p>
          <a:p>
            <a:pPr lvl="1"/>
            <a:r>
              <a:rPr lang="ja-JP" altLang="en-US" dirty="0"/>
              <a:t>チリ（アジェンデからピノチェト）・ロシア（エリツィン）・スマトラ地震・ハリケーンカトリーヌ・イラク</a:t>
            </a:r>
          </a:p>
          <a:p>
            <a:r>
              <a:rPr kumimoji="1" lang="ja-JP" altLang="en-US" dirty="0"/>
              <a:t>ビイビット・ハーヴェイ</a:t>
            </a:r>
          </a:p>
          <a:p>
            <a:pPr lvl="1"/>
            <a:r>
              <a:rPr lang="ja-JP" altLang="en-US" dirty="0"/>
              <a:t>民主主義の成熟した国家では国民の合意</a:t>
            </a:r>
          </a:p>
          <a:p>
            <a:pPr lvl="1"/>
            <a:r>
              <a:rPr kumimoji="1" lang="ja-JP" altLang="en-US" dirty="0"/>
              <a:t>メディアを動員</a:t>
            </a:r>
          </a:p>
        </p:txBody>
      </p:sp>
    </p:spTree>
    <p:extLst>
      <p:ext uri="{BB962C8B-B14F-4D97-AF65-F5344CB8AC3E}">
        <p14:creationId xmlns:p14="http://schemas.microsoft.com/office/powerpoint/2010/main" val="2975419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78EBE9-43BB-4AF3-9DFA-8F0836FDCF51}"/>
              </a:ext>
            </a:extLst>
          </p:cNvPr>
          <p:cNvSpPr>
            <a:spLocks noGrp="1"/>
          </p:cNvSpPr>
          <p:nvPr>
            <p:ph type="title"/>
          </p:nvPr>
        </p:nvSpPr>
        <p:spPr/>
        <p:txBody>
          <a:bodyPr/>
          <a:lstStyle/>
          <a:p>
            <a:r>
              <a:rPr kumimoji="1" lang="ja-JP" altLang="en-US" dirty="0"/>
              <a:t>トランプの登場</a:t>
            </a:r>
          </a:p>
        </p:txBody>
      </p:sp>
      <p:sp>
        <p:nvSpPr>
          <p:cNvPr id="3" name="コンテンツ プレースホルダー 2">
            <a:extLst>
              <a:ext uri="{FF2B5EF4-FFF2-40B4-BE49-F238E27FC236}">
                <a16:creationId xmlns:a16="http://schemas.microsoft.com/office/drawing/2014/main" id="{7FC159D5-E930-4AF8-9DDA-7E1B2B73FB6E}"/>
              </a:ext>
            </a:extLst>
          </p:cNvPr>
          <p:cNvSpPr>
            <a:spLocks noGrp="1"/>
          </p:cNvSpPr>
          <p:nvPr>
            <p:ph idx="1"/>
          </p:nvPr>
        </p:nvSpPr>
        <p:spPr/>
        <p:txBody>
          <a:bodyPr/>
          <a:lstStyle/>
          <a:p>
            <a:r>
              <a:rPr kumimoji="1" lang="ja-JP" altLang="en-US" dirty="0"/>
              <a:t>保護主義への回帰 </a:t>
            </a:r>
            <a:r>
              <a:rPr kumimoji="1" lang="en-US" altLang="ja-JP" dirty="0"/>
              <a:t>vs </a:t>
            </a:r>
            <a:r>
              <a:rPr kumimoji="1" lang="ja-JP" altLang="en-US"/>
              <a:t>中国が自由貿易擁護</a:t>
            </a:r>
          </a:p>
        </p:txBody>
      </p:sp>
    </p:spTree>
    <p:extLst>
      <p:ext uri="{BB962C8B-B14F-4D97-AF65-F5344CB8AC3E}">
        <p14:creationId xmlns:p14="http://schemas.microsoft.com/office/powerpoint/2010/main" val="24892375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C1DFCE-B011-40A5-8FD7-B1C00570555E}"/>
              </a:ext>
            </a:extLst>
          </p:cNvPr>
          <p:cNvSpPr>
            <a:spLocks noGrp="1"/>
          </p:cNvSpPr>
          <p:nvPr>
            <p:ph type="title"/>
          </p:nvPr>
        </p:nvSpPr>
        <p:spPr/>
        <p:txBody>
          <a:bodyPr/>
          <a:lstStyle/>
          <a:p>
            <a:r>
              <a:rPr kumimoji="1" lang="ja-JP" altLang="en-US" dirty="0"/>
              <a:t>マルクスをめぐって</a:t>
            </a:r>
          </a:p>
        </p:txBody>
      </p:sp>
      <p:sp>
        <p:nvSpPr>
          <p:cNvPr id="3" name="コンテンツ プレースホルダー 2">
            <a:extLst>
              <a:ext uri="{FF2B5EF4-FFF2-40B4-BE49-F238E27FC236}">
                <a16:creationId xmlns:a16="http://schemas.microsoft.com/office/drawing/2014/main" id="{95E4CAE8-83BF-4036-9D9F-DE27529DAD52}"/>
              </a:ext>
            </a:extLst>
          </p:cNvPr>
          <p:cNvSpPr>
            <a:spLocks noGrp="1"/>
          </p:cNvSpPr>
          <p:nvPr>
            <p:ph idx="1"/>
          </p:nvPr>
        </p:nvSpPr>
        <p:spPr/>
        <p:txBody>
          <a:bodyPr>
            <a:normAutofit/>
          </a:bodyPr>
          <a:lstStyle/>
          <a:p>
            <a:r>
              <a:rPr kumimoji="1" lang="ja-JP" altLang="en-US" dirty="0"/>
              <a:t>マルクス   経済格差が生じる資本主義を分析 </a:t>
            </a:r>
          </a:p>
          <a:p>
            <a:pPr lvl="1"/>
            <a:r>
              <a:rPr kumimoji="1" lang="ja-JP" altLang="en-US" dirty="0"/>
              <a:t>等価交換</a:t>
            </a:r>
            <a:r>
              <a:rPr kumimoji="1" lang="en-US" altLang="ja-JP" dirty="0"/>
              <a:t>(</a:t>
            </a:r>
            <a:r>
              <a:rPr kumimoji="1" lang="ja-JP" altLang="en-US" dirty="0"/>
              <a:t>労働と賃金</a:t>
            </a:r>
            <a:r>
              <a:rPr kumimoji="1" lang="en-US" altLang="ja-JP" dirty="0"/>
              <a:t>)</a:t>
            </a:r>
            <a:r>
              <a:rPr kumimoji="1" lang="ja-JP" altLang="en-US" dirty="0"/>
              <a:t>しながら、搾取がなされる構造</a:t>
            </a:r>
          </a:p>
          <a:p>
            <a:pPr lvl="1"/>
            <a:r>
              <a:rPr kumimoji="1" lang="ja-JP" altLang="en-US" dirty="0"/>
              <a:t>相対的過剰人口による賃金の低下圧力</a:t>
            </a:r>
          </a:p>
          <a:p>
            <a:r>
              <a:rPr kumimoji="1" lang="ja-JP" altLang="en-US" dirty="0"/>
              <a:t>マルクスは間違っていたという説</a:t>
            </a:r>
          </a:p>
          <a:p>
            <a:pPr lvl="1"/>
            <a:r>
              <a:rPr kumimoji="1" lang="ja-JP" altLang="en-US" dirty="0"/>
              <a:t>先進国の労働者は豊かになっている</a:t>
            </a:r>
          </a:p>
          <a:p>
            <a:pPr lvl="2"/>
            <a:r>
              <a:rPr kumimoji="1" lang="en-US" altLang="ja-JP" dirty="0"/>
              <a:t>(</a:t>
            </a:r>
            <a:r>
              <a:rPr kumimoji="1" lang="ja-JP" altLang="en-US" dirty="0"/>
              <a:t>レーニンの反論  植民地からの収奪を労働者に分配</a:t>
            </a:r>
            <a:r>
              <a:rPr kumimoji="1" lang="en-US" altLang="ja-JP" dirty="0"/>
              <a:t>)</a:t>
            </a:r>
            <a:endParaRPr kumimoji="1" lang="ja-JP" altLang="en-US" dirty="0"/>
          </a:p>
          <a:p>
            <a:pPr lvl="1"/>
            <a:r>
              <a:rPr kumimoji="1" lang="ja-JP" altLang="en-US" dirty="0"/>
              <a:t>完全雇用が実現</a:t>
            </a:r>
            <a:r>
              <a:rPr kumimoji="1" lang="en-US" altLang="ja-JP" dirty="0"/>
              <a:t>(</a:t>
            </a:r>
            <a:r>
              <a:rPr kumimoji="1" lang="ja-JP" altLang="en-US" dirty="0"/>
              <a:t>ケインズ政策による国家介入</a:t>
            </a:r>
            <a:r>
              <a:rPr kumimoji="1" lang="en-US" altLang="ja-JP" dirty="0"/>
              <a:t>)</a:t>
            </a:r>
            <a:endParaRPr kumimoji="1" lang="ja-JP" altLang="en-US" dirty="0"/>
          </a:p>
          <a:p>
            <a:r>
              <a:rPr kumimoji="1" lang="ja-JP" altLang="en-US" dirty="0"/>
              <a:t>グローバル経済では</a:t>
            </a:r>
            <a:r>
              <a:rPr kumimoji="1" lang="en-US" altLang="ja-JP" dirty="0"/>
              <a:t>(</a:t>
            </a:r>
            <a:r>
              <a:rPr kumimoji="1" lang="ja-JP" altLang="en-US" dirty="0"/>
              <a:t>新自由主義における格差拡大は何故</a:t>
            </a:r>
            <a:r>
              <a:rPr kumimoji="1" lang="en-US" altLang="ja-JP" dirty="0"/>
              <a:t>)</a:t>
            </a:r>
            <a:endParaRPr kumimoji="1" lang="ja-JP" altLang="en-US" dirty="0"/>
          </a:p>
          <a:p>
            <a:pPr lvl="1"/>
            <a:r>
              <a:rPr kumimoji="1" lang="ja-JP" altLang="en-US" dirty="0"/>
              <a:t>海外移転による失業増大</a:t>
            </a:r>
            <a:r>
              <a:rPr kumimoji="1" lang="en-US" altLang="ja-JP" dirty="0"/>
              <a:t>(</a:t>
            </a:r>
            <a:r>
              <a:rPr kumimoji="1" lang="ja-JP" altLang="en-US" dirty="0"/>
              <a:t>国内</a:t>
            </a:r>
            <a:r>
              <a:rPr kumimoji="1" lang="en-US" altLang="ja-JP" dirty="0"/>
              <a:t>)</a:t>
            </a:r>
            <a:r>
              <a:rPr kumimoji="1" lang="ja-JP" altLang="en-US" dirty="0"/>
              <a:t>と相対的過剰人口の創出</a:t>
            </a:r>
          </a:p>
          <a:p>
            <a:pPr lvl="1"/>
            <a:r>
              <a:rPr kumimoji="1" lang="ja-JP" altLang="en-US" dirty="0"/>
              <a:t>植民地独立による植民地収奪の喪失</a:t>
            </a:r>
          </a:p>
        </p:txBody>
      </p:sp>
    </p:spTree>
    <p:extLst>
      <p:ext uri="{BB962C8B-B14F-4D97-AF65-F5344CB8AC3E}">
        <p14:creationId xmlns:p14="http://schemas.microsoft.com/office/powerpoint/2010/main" val="619625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D65CDC-CA41-4732-99A8-06731D42EBE2}"/>
              </a:ext>
            </a:extLst>
          </p:cNvPr>
          <p:cNvSpPr>
            <a:spLocks noGrp="1"/>
          </p:cNvSpPr>
          <p:nvPr>
            <p:ph type="title"/>
          </p:nvPr>
        </p:nvSpPr>
        <p:spPr/>
        <p:txBody>
          <a:bodyPr/>
          <a:lstStyle/>
          <a:p>
            <a:r>
              <a:rPr kumimoji="1" lang="ja-JP" altLang="en-US"/>
              <a:t>必要なグローバリゼーションの側面</a:t>
            </a:r>
          </a:p>
        </p:txBody>
      </p:sp>
      <p:sp>
        <p:nvSpPr>
          <p:cNvPr id="3" name="コンテンツ プレースホルダー 2">
            <a:extLst>
              <a:ext uri="{FF2B5EF4-FFF2-40B4-BE49-F238E27FC236}">
                <a16:creationId xmlns:a16="http://schemas.microsoft.com/office/drawing/2014/main" id="{E3892D22-7275-4D81-97C6-F18B7BEAEE9F}"/>
              </a:ext>
            </a:extLst>
          </p:cNvPr>
          <p:cNvSpPr>
            <a:spLocks noGrp="1"/>
          </p:cNvSpPr>
          <p:nvPr>
            <p:ph idx="1"/>
          </p:nvPr>
        </p:nvSpPr>
        <p:spPr/>
        <p:txBody>
          <a:bodyPr/>
          <a:lstStyle/>
          <a:p>
            <a:r>
              <a:rPr kumimoji="1" lang="ja-JP" altLang="en-US" dirty="0"/>
              <a:t>貿易の拡大</a:t>
            </a:r>
            <a:r>
              <a:rPr kumimoji="1" lang="en-US" altLang="ja-JP" dirty="0"/>
              <a:t>: </a:t>
            </a:r>
            <a:r>
              <a:rPr kumimoji="1" lang="ja-JP" altLang="en-US" dirty="0"/>
              <a:t>取引ルールの共通化と相互遵守</a:t>
            </a:r>
          </a:p>
          <a:p>
            <a:r>
              <a:rPr kumimoji="1" lang="ja-JP" altLang="en-US" dirty="0"/>
              <a:t>関税と諸規制</a:t>
            </a:r>
            <a:r>
              <a:rPr kumimoji="1" lang="en-US" altLang="ja-JP" dirty="0"/>
              <a:t>(</a:t>
            </a:r>
            <a:r>
              <a:rPr kumimoji="1" lang="ja-JP" altLang="en-US" dirty="0"/>
              <a:t>病気・添加物基準・部品調達等々</a:t>
            </a:r>
            <a:r>
              <a:rPr kumimoji="1" lang="en-US" altLang="ja-JP" dirty="0"/>
              <a:t>)</a:t>
            </a:r>
            <a:r>
              <a:rPr kumimoji="1" lang="ja-JP" altLang="en-US" dirty="0"/>
              <a:t>の相互了解</a:t>
            </a:r>
          </a:p>
          <a:p>
            <a:r>
              <a:rPr kumimoji="1" lang="ja-JP" altLang="en-US" dirty="0"/>
              <a:t>海外企業進出ルールの相互了解</a:t>
            </a:r>
          </a:p>
          <a:p>
            <a:r>
              <a:rPr kumimoji="1" lang="ja-JP" altLang="en-US" dirty="0"/>
              <a:t>自国産業への相互尊重</a:t>
            </a:r>
            <a:r>
              <a:rPr kumimoji="1" lang="en-US" altLang="ja-JP" dirty="0"/>
              <a:t>(</a:t>
            </a:r>
            <a:r>
              <a:rPr kumimoji="1" lang="en-US" altLang="ja-JP" dirty="0" err="1"/>
              <a:t>cf</a:t>
            </a:r>
            <a:r>
              <a:rPr kumimoji="1" lang="en-US" altLang="ja-JP" dirty="0"/>
              <a:t> </a:t>
            </a:r>
            <a:r>
              <a:rPr kumimoji="1" lang="ja-JP" altLang="en-US" dirty="0"/>
              <a:t>民営化・緊縮財政の強要</a:t>
            </a:r>
            <a:r>
              <a:rPr kumimoji="1" lang="en-US" altLang="ja-JP" dirty="0"/>
              <a:t>)</a:t>
            </a:r>
          </a:p>
          <a:p>
            <a:endParaRPr lang="en-US" altLang="ja-JP" dirty="0"/>
          </a:p>
          <a:p>
            <a:r>
              <a:rPr kumimoji="1" lang="ja-JP" altLang="en-US" dirty="0"/>
              <a:t>問題</a:t>
            </a:r>
          </a:p>
          <a:p>
            <a:r>
              <a:rPr kumimoji="1" lang="ja-JP" altLang="en-US" dirty="0"/>
              <a:t>保護主義と自由化</a:t>
            </a:r>
            <a:r>
              <a:rPr kumimoji="1" lang="en-US" altLang="ja-JP" dirty="0"/>
              <a:t>(</a:t>
            </a:r>
            <a:r>
              <a:rPr kumimoji="1" lang="ja-JP" altLang="en-US" dirty="0"/>
              <a:t>産業保護か安価な輸入品か</a:t>
            </a:r>
            <a:r>
              <a:rPr kumimoji="1" lang="en-US" altLang="ja-JP" dirty="0"/>
              <a:t>)</a:t>
            </a:r>
            <a:endParaRPr kumimoji="1" lang="ja-JP" altLang="en-US" dirty="0"/>
          </a:p>
          <a:p>
            <a:r>
              <a:rPr kumimoji="1" lang="ja-JP" altLang="en-US" dirty="0"/>
              <a:t>労働条件等への干渉は</a:t>
            </a:r>
          </a:p>
        </p:txBody>
      </p:sp>
    </p:spTree>
    <p:extLst>
      <p:ext uri="{BB962C8B-B14F-4D97-AF65-F5344CB8AC3E}">
        <p14:creationId xmlns:p14="http://schemas.microsoft.com/office/powerpoint/2010/main" val="32725228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9B7C20-BEE9-49B1-84D3-FE39AB1C8FEC}"/>
              </a:ext>
            </a:extLst>
          </p:cNvPr>
          <p:cNvSpPr>
            <a:spLocks noGrp="1"/>
          </p:cNvSpPr>
          <p:nvPr>
            <p:ph type="title"/>
          </p:nvPr>
        </p:nvSpPr>
        <p:spPr/>
        <p:txBody>
          <a:bodyPr/>
          <a:lstStyle/>
          <a:p>
            <a:r>
              <a:rPr kumimoji="1" lang="ja-JP" altLang="en-US" dirty="0"/>
              <a:t>どうすればいいのか</a:t>
            </a:r>
          </a:p>
        </p:txBody>
      </p:sp>
      <p:sp>
        <p:nvSpPr>
          <p:cNvPr id="3" name="コンテンツ プレースホルダー 2">
            <a:extLst>
              <a:ext uri="{FF2B5EF4-FFF2-40B4-BE49-F238E27FC236}">
                <a16:creationId xmlns:a16="http://schemas.microsoft.com/office/drawing/2014/main" id="{22BD0395-C009-4203-9832-E0B89254A65C}"/>
              </a:ext>
            </a:extLst>
          </p:cNvPr>
          <p:cNvSpPr>
            <a:spLocks noGrp="1"/>
          </p:cNvSpPr>
          <p:nvPr>
            <p:ph idx="1"/>
          </p:nvPr>
        </p:nvSpPr>
        <p:spPr/>
        <p:txBody>
          <a:bodyPr/>
          <a:lstStyle/>
          <a:p>
            <a:r>
              <a:rPr kumimoji="1" lang="ja-JP" altLang="en-US" dirty="0"/>
              <a:t>グローバリゼーションの利点</a:t>
            </a:r>
          </a:p>
          <a:p>
            <a:r>
              <a:rPr kumimoji="1" lang="ja-JP" altLang="en-US" dirty="0"/>
              <a:t>経済活動がグローバルになり、活動ルール、慣行が共有される</a:t>
            </a:r>
          </a:p>
          <a:p>
            <a:r>
              <a:rPr kumimoji="1" lang="ja-JP" altLang="en-US" dirty="0"/>
              <a:t>海外移転</a:t>
            </a:r>
            <a:r>
              <a:rPr kumimoji="1" lang="en-US" altLang="ja-JP" dirty="0"/>
              <a:t>(</a:t>
            </a:r>
            <a:r>
              <a:rPr kumimoji="1" lang="ja-JP" altLang="en-US" dirty="0"/>
              <a:t>雇用が元では減少、先では増加</a:t>
            </a:r>
            <a:r>
              <a:rPr kumimoji="1" lang="en-US" altLang="ja-JP" dirty="0"/>
              <a:t>)</a:t>
            </a:r>
            <a:r>
              <a:rPr kumimoji="1" lang="ja-JP" altLang="en-US" dirty="0"/>
              <a:t>→国際的格差是正</a:t>
            </a:r>
          </a:p>
          <a:p>
            <a:r>
              <a:rPr kumimoji="1" lang="ja-JP" altLang="en-US" dirty="0"/>
              <a:t>適地適作による合理的生産</a:t>
            </a:r>
          </a:p>
          <a:p>
            <a:r>
              <a:rPr kumimoji="1" lang="ja-JP" altLang="en-US" dirty="0"/>
              <a:t>弊害</a:t>
            </a:r>
          </a:p>
          <a:p>
            <a:r>
              <a:rPr kumimoji="1" lang="ja-JP" altLang="en-US" dirty="0"/>
              <a:t>経済格差の増大</a:t>
            </a:r>
            <a:endParaRPr lang="ja-JP" altLang="en-US" dirty="0"/>
          </a:p>
          <a:p>
            <a:r>
              <a:rPr lang="ja-JP" altLang="en-US" dirty="0"/>
              <a:t>平等・公正・正義</a:t>
            </a:r>
          </a:p>
          <a:p>
            <a:endParaRPr kumimoji="1" lang="ja-JP" altLang="en-US" dirty="0"/>
          </a:p>
          <a:p>
            <a:endParaRPr kumimoji="1" lang="ja-JP" altLang="en-US" dirty="0"/>
          </a:p>
        </p:txBody>
      </p:sp>
    </p:spTree>
    <p:extLst>
      <p:ext uri="{BB962C8B-B14F-4D97-AF65-F5344CB8AC3E}">
        <p14:creationId xmlns:p14="http://schemas.microsoft.com/office/powerpoint/2010/main" val="522009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05F544-C0C3-4F0F-82AE-D71C3FACAF62}"/>
              </a:ext>
            </a:extLst>
          </p:cNvPr>
          <p:cNvSpPr>
            <a:spLocks noGrp="1"/>
          </p:cNvSpPr>
          <p:nvPr>
            <p:ph type="title"/>
          </p:nvPr>
        </p:nvSpPr>
        <p:spPr/>
        <p:txBody>
          <a:bodyPr/>
          <a:lstStyle/>
          <a:p>
            <a:r>
              <a:rPr kumimoji="1" lang="ja-JP" altLang="en-US" dirty="0"/>
              <a:t> 概念の整理</a:t>
            </a:r>
          </a:p>
        </p:txBody>
      </p:sp>
      <p:sp>
        <p:nvSpPr>
          <p:cNvPr id="3" name="コンテンツ プレースホルダー 2">
            <a:extLst>
              <a:ext uri="{FF2B5EF4-FFF2-40B4-BE49-F238E27FC236}">
                <a16:creationId xmlns:a16="http://schemas.microsoft.com/office/drawing/2014/main" id="{2B4BDFE0-818D-402C-9C83-9FC71885FAE1}"/>
              </a:ext>
            </a:extLst>
          </p:cNvPr>
          <p:cNvSpPr>
            <a:spLocks noGrp="1"/>
          </p:cNvSpPr>
          <p:nvPr>
            <p:ph idx="1"/>
          </p:nvPr>
        </p:nvSpPr>
        <p:spPr/>
        <p:txBody>
          <a:bodyPr/>
          <a:lstStyle/>
          <a:p>
            <a:r>
              <a:rPr kumimoji="1" lang="ja-JP" altLang="en-US" dirty="0"/>
              <a:t>グローバリゼーション ある文化・経済・政治の類型が全世界に浸透していくこと</a:t>
            </a:r>
            <a:r>
              <a:rPr kumimoji="1" lang="en-US" altLang="ja-JP" dirty="0"/>
              <a:t>(</a:t>
            </a:r>
            <a:r>
              <a:rPr kumimoji="1" lang="ja-JP" altLang="en-US" dirty="0"/>
              <a:t>市場・契約・義務教育・インターネット</a:t>
            </a:r>
            <a:r>
              <a:rPr kumimoji="1" lang="en-US" altLang="ja-JP" dirty="0"/>
              <a:t>)</a:t>
            </a:r>
            <a:endParaRPr kumimoji="1" lang="ja-JP" altLang="en-US" dirty="0"/>
          </a:p>
          <a:p>
            <a:r>
              <a:rPr kumimoji="1" lang="ja-JP" altLang="en-US" dirty="0"/>
              <a:t>世界システム  複数の文化体を含む領域における分業体制</a:t>
            </a:r>
            <a:r>
              <a:rPr kumimoji="1" lang="en-US" altLang="ja-JP" dirty="0"/>
              <a:t>(</a:t>
            </a:r>
            <a:r>
              <a:rPr kumimoji="1" lang="ja-JP" altLang="en-US" dirty="0"/>
              <a:t>ウォーラーステイン</a:t>
            </a:r>
            <a:r>
              <a:rPr kumimoji="1" lang="en-US" altLang="ja-JP" dirty="0"/>
              <a:t>)</a:t>
            </a:r>
            <a:r>
              <a:rPr kumimoji="1" lang="ja-JP" altLang="en-US" dirty="0"/>
              <a:t> </a:t>
            </a:r>
          </a:p>
          <a:p>
            <a:r>
              <a:rPr kumimoji="1" lang="ja-JP" altLang="en-US" dirty="0"/>
              <a:t>覇権国家  経済力・軍事力・文化力で世界に影響力を行使できる国家 </a:t>
            </a:r>
            <a:r>
              <a:rPr kumimoji="1" lang="en-US" altLang="ja-JP" dirty="0"/>
              <a:t>(</a:t>
            </a:r>
            <a:r>
              <a:rPr kumimoji="1" lang="ja-JP" altLang="en-US" dirty="0"/>
              <a:t>スペイン→オランダ→英→米</a:t>
            </a:r>
            <a:r>
              <a:rPr kumimoji="1" lang="en-US" altLang="ja-JP" dirty="0"/>
              <a:t>(</a:t>
            </a:r>
            <a:r>
              <a:rPr kumimoji="1" lang="ja-JP" altLang="en-US" dirty="0"/>
              <a:t>ソ</a:t>
            </a:r>
            <a:r>
              <a:rPr kumimoji="1" lang="en-US" altLang="ja-JP" dirty="0"/>
              <a:t>)→</a:t>
            </a:r>
            <a:r>
              <a:rPr kumimoji="1" lang="ja-JP" altLang="en-US" dirty="0"/>
              <a:t>米→米中</a:t>
            </a:r>
            <a:r>
              <a:rPr kumimoji="1" lang="en-US" altLang="ja-JP" dirty="0"/>
              <a:t>(?)</a:t>
            </a:r>
            <a:endParaRPr kumimoji="1" lang="ja-JP" altLang="en-US" dirty="0"/>
          </a:p>
          <a:p>
            <a:r>
              <a:rPr kumimoji="1" lang="ja-JP" altLang="en-US" dirty="0"/>
              <a:t>新自由主義  国家による経済への関与を否定し、市場原理に任せるべきとする理論</a:t>
            </a:r>
            <a:r>
              <a:rPr kumimoji="1" lang="en-US" altLang="ja-JP" dirty="0"/>
              <a:t>(</a:t>
            </a:r>
            <a:r>
              <a:rPr kumimoji="1" lang="ja-JP" altLang="en-US" dirty="0"/>
              <a:t>フリードマン</a:t>
            </a:r>
            <a:r>
              <a:rPr kumimoji="1" lang="en-US" altLang="ja-JP" dirty="0"/>
              <a:t>)</a:t>
            </a:r>
            <a:endParaRPr kumimoji="1" lang="ja-JP" altLang="en-US" dirty="0"/>
          </a:p>
        </p:txBody>
      </p:sp>
    </p:spTree>
    <p:extLst>
      <p:ext uri="{BB962C8B-B14F-4D97-AF65-F5344CB8AC3E}">
        <p14:creationId xmlns:p14="http://schemas.microsoft.com/office/powerpoint/2010/main" val="1982869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64D8035-08F0-4989-806A-5DD36B5E9AED}"/>
              </a:ext>
            </a:extLst>
          </p:cNvPr>
          <p:cNvSpPr txBox="1"/>
          <p:nvPr/>
        </p:nvSpPr>
        <p:spPr>
          <a:xfrm>
            <a:off x="182880" y="309489"/>
            <a:ext cx="1153551" cy="369332"/>
          </a:xfrm>
          <a:prstGeom prst="rect">
            <a:avLst/>
          </a:prstGeom>
          <a:noFill/>
        </p:spPr>
        <p:txBody>
          <a:bodyPr wrap="square" rtlCol="0">
            <a:spAutoFit/>
          </a:bodyPr>
          <a:lstStyle/>
          <a:p>
            <a:r>
              <a:rPr kumimoji="1" lang="ja-JP" altLang="en-US" b="1" dirty="0">
                <a:solidFill>
                  <a:schemeClr val="accent5"/>
                </a:solidFill>
              </a:rPr>
              <a:t>資本主義</a:t>
            </a:r>
          </a:p>
        </p:txBody>
      </p:sp>
      <p:sp>
        <p:nvSpPr>
          <p:cNvPr id="4" name="テキスト ボックス 3">
            <a:extLst>
              <a:ext uri="{FF2B5EF4-FFF2-40B4-BE49-F238E27FC236}">
                <a16:creationId xmlns:a16="http://schemas.microsoft.com/office/drawing/2014/main" id="{AFE0889C-11BE-4B16-BC32-9A379F94B25C}"/>
              </a:ext>
            </a:extLst>
          </p:cNvPr>
          <p:cNvSpPr txBox="1"/>
          <p:nvPr/>
        </p:nvSpPr>
        <p:spPr>
          <a:xfrm>
            <a:off x="576775" y="801858"/>
            <a:ext cx="1308296" cy="369332"/>
          </a:xfrm>
          <a:prstGeom prst="rect">
            <a:avLst/>
          </a:prstGeom>
          <a:noFill/>
        </p:spPr>
        <p:txBody>
          <a:bodyPr wrap="square" rtlCol="0">
            <a:spAutoFit/>
          </a:bodyPr>
          <a:lstStyle/>
          <a:p>
            <a:r>
              <a:rPr kumimoji="1" lang="ja-JP" altLang="en-US" dirty="0"/>
              <a:t>自由主義</a:t>
            </a:r>
          </a:p>
        </p:txBody>
      </p:sp>
      <p:sp>
        <p:nvSpPr>
          <p:cNvPr id="5" name="矢印: 右 4">
            <a:extLst>
              <a:ext uri="{FF2B5EF4-FFF2-40B4-BE49-F238E27FC236}">
                <a16:creationId xmlns:a16="http://schemas.microsoft.com/office/drawing/2014/main" id="{129856B1-BC71-4731-94B0-924831CA3C0D}"/>
              </a:ext>
            </a:extLst>
          </p:cNvPr>
          <p:cNvSpPr/>
          <p:nvPr/>
        </p:nvSpPr>
        <p:spPr>
          <a:xfrm>
            <a:off x="1744394" y="970671"/>
            <a:ext cx="36576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65472BCE-A996-415A-9282-0C60B1913E19}"/>
              </a:ext>
            </a:extLst>
          </p:cNvPr>
          <p:cNvSpPr txBox="1"/>
          <p:nvPr/>
        </p:nvSpPr>
        <p:spPr>
          <a:xfrm>
            <a:off x="2293034" y="970671"/>
            <a:ext cx="2278966" cy="369332"/>
          </a:xfrm>
          <a:prstGeom prst="rect">
            <a:avLst/>
          </a:prstGeom>
          <a:noFill/>
        </p:spPr>
        <p:txBody>
          <a:bodyPr wrap="square" rtlCol="0">
            <a:spAutoFit/>
          </a:bodyPr>
          <a:lstStyle/>
          <a:p>
            <a:r>
              <a:rPr kumimoji="1" lang="ja-JP" altLang="en-US" dirty="0"/>
              <a:t>独占段階</a:t>
            </a:r>
            <a:r>
              <a:rPr kumimoji="1" lang="en-US" altLang="ja-JP" dirty="0"/>
              <a:t>(</a:t>
            </a:r>
            <a:r>
              <a:rPr kumimoji="1" lang="ja-JP" altLang="en-US" dirty="0"/>
              <a:t>帝国主義</a:t>
            </a:r>
            <a:r>
              <a:rPr kumimoji="1" lang="en-US" altLang="ja-JP" dirty="0"/>
              <a:t>)</a:t>
            </a:r>
            <a:endParaRPr kumimoji="1" lang="ja-JP" altLang="en-US" dirty="0"/>
          </a:p>
        </p:txBody>
      </p:sp>
      <p:sp>
        <p:nvSpPr>
          <p:cNvPr id="8" name="テキスト ボックス 7">
            <a:extLst>
              <a:ext uri="{FF2B5EF4-FFF2-40B4-BE49-F238E27FC236}">
                <a16:creationId xmlns:a16="http://schemas.microsoft.com/office/drawing/2014/main" id="{19CB18CB-ACBE-4D7D-A5AA-449537C4BF21}"/>
              </a:ext>
            </a:extLst>
          </p:cNvPr>
          <p:cNvSpPr txBox="1"/>
          <p:nvPr/>
        </p:nvSpPr>
        <p:spPr>
          <a:xfrm>
            <a:off x="3221503" y="1491175"/>
            <a:ext cx="422029" cy="1477328"/>
          </a:xfrm>
          <a:prstGeom prst="rect">
            <a:avLst/>
          </a:prstGeom>
          <a:noFill/>
        </p:spPr>
        <p:txBody>
          <a:bodyPr wrap="square" rtlCol="0">
            <a:spAutoFit/>
          </a:bodyPr>
          <a:lstStyle/>
          <a:p>
            <a:r>
              <a:rPr kumimoji="1" lang="ja-JP" altLang="en-US" dirty="0"/>
              <a:t>第一次大戦</a:t>
            </a:r>
          </a:p>
        </p:txBody>
      </p:sp>
      <p:sp>
        <p:nvSpPr>
          <p:cNvPr id="9" name="テキスト ボックス 8">
            <a:extLst>
              <a:ext uri="{FF2B5EF4-FFF2-40B4-BE49-F238E27FC236}">
                <a16:creationId xmlns:a16="http://schemas.microsoft.com/office/drawing/2014/main" id="{64E15B9F-CF57-4D90-877C-A1B367932113}"/>
              </a:ext>
            </a:extLst>
          </p:cNvPr>
          <p:cNvSpPr txBox="1"/>
          <p:nvPr/>
        </p:nvSpPr>
        <p:spPr>
          <a:xfrm>
            <a:off x="3643533" y="1491175"/>
            <a:ext cx="407963" cy="923330"/>
          </a:xfrm>
          <a:prstGeom prst="rect">
            <a:avLst/>
          </a:prstGeom>
          <a:noFill/>
        </p:spPr>
        <p:txBody>
          <a:bodyPr wrap="square" rtlCol="0">
            <a:spAutoFit/>
          </a:bodyPr>
          <a:lstStyle/>
          <a:p>
            <a:r>
              <a:rPr kumimoji="1" lang="ja-JP" altLang="en-US" dirty="0"/>
              <a:t>大恐慌</a:t>
            </a:r>
          </a:p>
        </p:txBody>
      </p:sp>
      <p:sp>
        <p:nvSpPr>
          <p:cNvPr id="10" name="テキスト ボックス 9">
            <a:extLst>
              <a:ext uri="{FF2B5EF4-FFF2-40B4-BE49-F238E27FC236}">
                <a16:creationId xmlns:a16="http://schemas.microsoft.com/office/drawing/2014/main" id="{F8511A12-44B1-4F8F-B998-9A3115906934}"/>
              </a:ext>
            </a:extLst>
          </p:cNvPr>
          <p:cNvSpPr txBox="1"/>
          <p:nvPr/>
        </p:nvSpPr>
        <p:spPr>
          <a:xfrm>
            <a:off x="4051497" y="1491175"/>
            <a:ext cx="407964" cy="1477328"/>
          </a:xfrm>
          <a:prstGeom prst="rect">
            <a:avLst/>
          </a:prstGeom>
          <a:noFill/>
        </p:spPr>
        <p:txBody>
          <a:bodyPr wrap="square" rtlCol="0">
            <a:spAutoFit/>
          </a:bodyPr>
          <a:lstStyle/>
          <a:p>
            <a:r>
              <a:rPr kumimoji="1" lang="ja-JP" altLang="en-US" dirty="0"/>
              <a:t>第二次大戦</a:t>
            </a:r>
          </a:p>
        </p:txBody>
      </p:sp>
      <p:sp>
        <p:nvSpPr>
          <p:cNvPr id="11" name="テキスト ボックス 10">
            <a:extLst>
              <a:ext uri="{FF2B5EF4-FFF2-40B4-BE49-F238E27FC236}">
                <a16:creationId xmlns:a16="http://schemas.microsoft.com/office/drawing/2014/main" id="{7D33844A-6E5B-4401-A15D-6B0372844270}"/>
              </a:ext>
            </a:extLst>
          </p:cNvPr>
          <p:cNvSpPr txBox="1"/>
          <p:nvPr/>
        </p:nvSpPr>
        <p:spPr>
          <a:xfrm>
            <a:off x="1519311" y="5683348"/>
            <a:ext cx="1463040" cy="369332"/>
          </a:xfrm>
          <a:prstGeom prst="rect">
            <a:avLst/>
          </a:prstGeom>
          <a:noFill/>
        </p:spPr>
        <p:txBody>
          <a:bodyPr wrap="square" rtlCol="0">
            <a:spAutoFit/>
          </a:bodyPr>
          <a:lstStyle/>
          <a:p>
            <a:r>
              <a:rPr kumimoji="1" lang="ja-JP" altLang="en-US" b="1" dirty="0">
                <a:solidFill>
                  <a:srgbClr val="FFC000"/>
                </a:solidFill>
              </a:rPr>
              <a:t>社会主義</a:t>
            </a:r>
          </a:p>
        </p:txBody>
      </p:sp>
      <p:sp>
        <p:nvSpPr>
          <p:cNvPr id="12" name="矢印: 右 11">
            <a:extLst>
              <a:ext uri="{FF2B5EF4-FFF2-40B4-BE49-F238E27FC236}">
                <a16:creationId xmlns:a16="http://schemas.microsoft.com/office/drawing/2014/main" id="{C6B6C3C2-2991-4C35-8B07-1A16E6D4D9BA}"/>
              </a:ext>
            </a:extLst>
          </p:cNvPr>
          <p:cNvSpPr/>
          <p:nvPr/>
        </p:nvSpPr>
        <p:spPr>
          <a:xfrm>
            <a:off x="2644726" y="5824025"/>
            <a:ext cx="731520" cy="45719"/>
          </a:xfrm>
          <a:prstGeom prst="righ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546E203A-D1F2-421A-B41A-164A5F87205C}"/>
              </a:ext>
            </a:extLst>
          </p:cNvPr>
          <p:cNvSpPr txBox="1"/>
          <p:nvPr/>
        </p:nvSpPr>
        <p:spPr>
          <a:xfrm>
            <a:off x="2982351" y="6189785"/>
            <a:ext cx="1589649" cy="646331"/>
          </a:xfrm>
          <a:prstGeom prst="rect">
            <a:avLst/>
          </a:prstGeom>
          <a:noFill/>
        </p:spPr>
        <p:txBody>
          <a:bodyPr wrap="square" rtlCol="0">
            <a:spAutoFit/>
          </a:bodyPr>
          <a:lstStyle/>
          <a:p>
            <a:r>
              <a:rPr kumimoji="1" lang="ja-JP" altLang="en-US" dirty="0"/>
              <a:t>社会主義革命ソ連登場</a:t>
            </a:r>
          </a:p>
        </p:txBody>
      </p:sp>
      <p:sp>
        <p:nvSpPr>
          <p:cNvPr id="14" name="テキスト ボックス 13">
            <a:extLst>
              <a:ext uri="{FF2B5EF4-FFF2-40B4-BE49-F238E27FC236}">
                <a16:creationId xmlns:a16="http://schemas.microsoft.com/office/drawing/2014/main" id="{4EE47D15-D15C-41A4-99FF-442E6332B59D}"/>
              </a:ext>
            </a:extLst>
          </p:cNvPr>
          <p:cNvSpPr txBox="1"/>
          <p:nvPr/>
        </p:nvSpPr>
        <p:spPr>
          <a:xfrm>
            <a:off x="4670474" y="1340003"/>
            <a:ext cx="2278966" cy="1200329"/>
          </a:xfrm>
          <a:prstGeom prst="rect">
            <a:avLst/>
          </a:prstGeom>
          <a:noFill/>
        </p:spPr>
        <p:txBody>
          <a:bodyPr wrap="square" rtlCol="0">
            <a:spAutoFit/>
          </a:bodyPr>
          <a:lstStyle/>
          <a:p>
            <a:r>
              <a:rPr kumimoji="1" lang="ja-JP" altLang="en-US" dirty="0"/>
              <a:t>ブレトンウッヅ体制     固定相場制</a:t>
            </a:r>
          </a:p>
          <a:p>
            <a:r>
              <a:rPr kumimoji="1" lang="en-US" altLang="ja-JP" dirty="0" err="1"/>
              <a:t>IFM</a:t>
            </a:r>
            <a:endParaRPr kumimoji="1" lang="en-US" altLang="ja-JP" dirty="0"/>
          </a:p>
          <a:p>
            <a:r>
              <a:rPr kumimoji="1" lang="ja-JP" altLang="en-US" b="1" dirty="0">
                <a:solidFill>
                  <a:srgbClr val="92D050"/>
                </a:solidFill>
              </a:rPr>
              <a:t>ケインズ主義</a:t>
            </a:r>
          </a:p>
        </p:txBody>
      </p:sp>
      <p:sp>
        <p:nvSpPr>
          <p:cNvPr id="15" name="矢印: 右 14">
            <a:extLst>
              <a:ext uri="{FF2B5EF4-FFF2-40B4-BE49-F238E27FC236}">
                <a16:creationId xmlns:a16="http://schemas.microsoft.com/office/drawing/2014/main" id="{6C2C8A0D-6052-4A67-A906-04B4389FAD1B}"/>
              </a:ext>
            </a:extLst>
          </p:cNvPr>
          <p:cNvSpPr/>
          <p:nvPr/>
        </p:nvSpPr>
        <p:spPr>
          <a:xfrm>
            <a:off x="4670474" y="1171190"/>
            <a:ext cx="1125415" cy="168813"/>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55365F3E-6E17-4076-BF99-717E738A04EF}"/>
              </a:ext>
            </a:extLst>
          </p:cNvPr>
          <p:cNvSpPr txBox="1"/>
          <p:nvPr/>
        </p:nvSpPr>
        <p:spPr>
          <a:xfrm>
            <a:off x="4670473" y="6052680"/>
            <a:ext cx="1589649" cy="369332"/>
          </a:xfrm>
          <a:prstGeom prst="rect">
            <a:avLst/>
          </a:prstGeom>
          <a:noFill/>
        </p:spPr>
        <p:txBody>
          <a:bodyPr wrap="square" rtlCol="0">
            <a:spAutoFit/>
          </a:bodyPr>
          <a:lstStyle/>
          <a:p>
            <a:r>
              <a:rPr kumimoji="1" lang="ja-JP" altLang="en-US" dirty="0"/>
              <a:t>コメコン体制</a:t>
            </a:r>
          </a:p>
        </p:txBody>
      </p:sp>
      <p:sp>
        <p:nvSpPr>
          <p:cNvPr id="17" name="テキスト ボックス 16">
            <a:extLst>
              <a:ext uri="{FF2B5EF4-FFF2-40B4-BE49-F238E27FC236}">
                <a16:creationId xmlns:a16="http://schemas.microsoft.com/office/drawing/2014/main" id="{FE56E16A-4CD2-4A00-B292-FF9BA7AB241A}"/>
              </a:ext>
            </a:extLst>
          </p:cNvPr>
          <p:cNvSpPr txBox="1"/>
          <p:nvPr/>
        </p:nvSpPr>
        <p:spPr>
          <a:xfrm>
            <a:off x="4670472" y="3062400"/>
            <a:ext cx="1828802" cy="1200329"/>
          </a:xfrm>
          <a:prstGeom prst="rect">
            <a:avLst/>
          </a:prstGeom>
          <a:noFill/>
        </p:spPr>
        <p:txBody>
          <a:bodyPr wrap="square" rtlCol="0">
            <a:spAutoFit/>
          </a:bodyPr>
          <a:lstStyle/>
          <a:p>
            <a:r>
              <a:rPr kumimoji="1" lang="ja-JP" altLang="en-US" dirty="0"/>
              <a:t>アメリカ弱体化</a:t>
            </a:r>
          </a:p>
          <a:p>
            <a:r>
              <a:rPr kumimoji="1" lang="ja-JP" altLang="en-US" dirty="0"/>
              <a:t>ベトナム敗戦と金流出</a:t>
            </a:r>
          </a:p>
          <a:p>
            <a:r>
              <a:rPr kumimoji="1" lang="ja-JP" altLang="en-US" dirty="0"/>
              <a:t>各国の経済復興</a:t>
            </a:r>
          </a:p>
        </p:txBody>
      </p:sp>
      <p:sp>
        <p:nvSpPr>
          <p:cNvPr id="18" name="テキスト ボックス 17">
            <a:extLst>
              <a:ext uri="{FF2B5EF4-FFF2-40B4-BE49-F238E27FC236}">
                <a16:creationId xmlns:a16="http://schemas.microsoft.com/office/drawing/2014/main" id="{5453CB05-897C-4CDC-BFEA-405B281A72BF}"/>
              </a:ext>
            </a:extLst>
          </p:cNvPr>
          <p:cNvSpPr txBox="1"/>
          <p:nvPr/>
        </p:nvSpPr>
        <p:spPr>
          <a:xfrm>
            <a:off x="6499274" y="5205046"/>
            <a:ext cx="450166" cy="1200329"/>
          </a:xfrm>
          <a:prstGeom prst="rect">
            <a:avLst/>
          </a:prstGeom>
          <a:noFill/>
        </p:spPr>
        <p:txBody>
          <a:bodyPr wrap="square" rtlCol="0">
            <a:spAutoFit/>
          </a:bodyPr>
          <a:lstStyle/>
          <a:p>
            <a:r>
              <a:rPr kumimoji="1" lang="ja-JP" altLang="en-US" dirty="0"/>
              <a:t>ソ連崩壊</a:t>
            </a:r>
          </a:p>
        </p:txBody>
      </p:sp>
      <p:sp>
        <p:nvSpPr>
          <p:cNvPr id="20" name="テキスト ボックス 19">
            <a:extLst>
              <a:ext uri="{FF2B5EF4-FFF2-40B4-BE49-F238E27FC236}">
                <a16:creationId xmlns:a16="http://schemas.microsoft.com/office/drawing/2014/main" id="{AF961BF4-0369-4A23-8AE3-092ABB07B746}"/>
              </a:ext>
            </a:extLst>
          </p:cNvPr>
          <p:cNvSpPr txBox="1"/>
          <p:nvPr/>
        </p:nvSpPr>
        <p:spPr>
          <a:xfrm>
            <a:off x="6949439" y="1340003"/>
            <a:ext cx="2293034" cy="1477328"/>
          </a:xfrm>
          <a:prstGeom prst="rect">
            <a:avLst/>
          </a:prstGeom>
          <a:noFill/>
        </p:spPr>
        <p:txBody>
          <a:bodyPr wrap="square" rtlCol="0">
            <a:spAutoFit/>
          </a:bodyPr>
          <a:lstStyle/>
          <a:p>
            <a:r>
              <a:rPr kumimoji="1" lang="ja-JP" altLang="en-US" dirty="0"/>
              <a:t>キングストン体制</a:t>
            </a:r>
          </a:p>
          <a:p>
            <a:r>
              <a:rPr kumimoji="1" lang="ja-JP" altLang="en-US" dirty="0"/>
              <a:t>変動相場制</a:t>
            </a:r>
          </a:p>
          <a:p>
            <a:r>
              <a:rPr kumimoji="1" lang="en-US" altLang="ja-JP" dirty="0"/>
              <a:t>IMF</a:t>
            </a:r>
            <a:r>
              <a:rPr kumimoji="1" lang="ja-JP" altLang="en-US" dirty="0"/>
              <a:t>の変化</a:t>
            </a:r>
          </a:p>
          <a:p>
            <a:r>
              <a:rPr kumimoji="1" lang="ja-JP" altLang="en-US" b="1" dirty="0">
                <a:solidFill>
                  <a:srgbClr val="00B0F0"/>
                </a:solidFill>
              </a:rPr>
              <a:t>新自由主義→グローバル化</a:t>
            </a:r>
          </a:p>
        </p:txBody>
      </p:sp>
      <p:sp>
        <p:nvSpPr>
          <p:cNvPr id="21" name="矢印: 右 20">
            <a:extLst>
              <a:ext uri="{FF2B5EF4-FFF2-40B4-BE49-F238E27FC236}">
                <a16:creationId xmlns:a16="http://schemas.microsoft.com/office/drawing/2014/main" id="{ED4FA9AF-5820-40BB-A977-0D623C4153A4}"/>
              </a:ext>
            </a:extLst>
          </p:cNvPr>
          <p:cNvSpPr/>
          <p:nvPr/>
        </p:nvSpPr>
        <p:spPr>
          <a:xfrm>
            <a:off x="6682154" y="1016390"/>
            <a:ext cx="675249" cy="785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9FA9A27B-7CE6-42EB-88E3-6C080EBA26A0}"/>
              </a:ext>
            </a:extLst>
          </p:cNvPr>
          <p:cNvSpPr txBox="1"/>
          <p:nvPr/>
        </p:nvSpPr>
        <p:spPr>
          <a:xfrm>
            <a:off x="7554351" y="970671"/>
            <a:ext cx="1434903" cy="369332"/>
          </a:xfrm>
          <a:prstGeom prst="rect">
            <a:avLst/>
          </a:prstGeom>
          <a:noFill/>
        </p:spPr>
        <p:txBody>
          <a:bodyPr wrap="square" rtlCol="0">
            <a:spAutoFit/>
          </a:bodyPr>
          <a:lstStyle/>
          <a:p>
            <a:r>
              <a:rPr kumimoji="1" lang="ja-JP" altLang="en-US" dirty="0"/>
              <a:t>新自由主義</a:t>
            </a:r>
          </a:p>
        </p:txBody>
      </p:sp>
      <p:sp>
        <p:nvSpPr>
          <p:cNvPr id="23" name="テキスト ボックス 22">
            <a:extLst>
              <a:ext uri="{FF2B5EF4-FFF2-40B4-BE49-F238E27FC236}">
                <a16:creationId xmlns:a16="http://schemas.microsoft.com/office/drawing/2014/main" id="{8084730B-DC54-4BD1-8BCE-1C72422A78AD}"/>
              </a:ext>
            </a:extLst>
          </p:cNvPr>
          <p:cNvSpPr txBox="1"/>
          <p:nvPr/>
        </p:nvSpPr>
        <p:spPr>
          <a:xfrm>
            <a:off x="9319846" y="1350106"/>
            <a:ext cx="1477108" cy="646331"/>
          </a:xfrm>
          <a:prstGeom prst="rect">
            <a:avLst/>
          </a:prstGeom>
          <a:noFill/>
        </p:spPr>
        <p:txBody>
          <a:bodyPr wrap="square" rtlCol="0">
            <a:spAutoFit/>
          </a:bodyPr>
          <a:lstStyle/>
          <a:p>
            <a:r>
              <a:rPr kumimoji="1" lang="ja-JP" altLang="en-US" dirty="0"/>
              <a:t>リーマンショック</a:t>
            </a:r>
          </a:p>
        </p:txBody>
      </p:sp>
      <p:sp>
        <p:nvSpPr>
          <p:cNvPr id="24" name="テキスト ボックス 23">
            <a:extLst>
              <a:ext uri="{FF2B5EF4-FFF2-40B4-BE49-F238E27FC236}">
                <a16:creationId xmlns:a16="http://schemas.microsoft.com/office/drawing/2014/main" id="{49CBFB70-CFC1-47D8-B0A6-C866C877BDD5}"/>
              </a:ext>
            </a:extLst>
          </p:cNvPr>
          <p:cNvSpPr txBox="1"/>
          <p:nvPr/>
        </p:nvSpPr>
        <p:spPr>
          <a:xfrm>
            <a:off x="8173329" y="2968503"/>
            <a:ext cx="2293034" cy="646331"/>
          </a:xfrm>
          <a:prstGeom prst="rect">
            <a:avLst/>
          </a:prstGeom>
          <a:noFill/>
        </p:spPr>
        <p:txBody>
          <a:bodyPr wrap="square" rtlCol="0">
            <a:spAutoFit/>
          </a:bodyPr>
          <a:lstStyle/>
          <a:p>
            <a:r>
              <a:rPr kumimoji="1" lang="ja-JP" altLang="en-US" dirty="0"/>
              <a:t>アフガンイラク戦争アラブの春・難民</a:t>
            </a:r>
          </a:p>
        </p:txBody>
      </p:sp>
      <p:sp>
        <p:nvSpPr>
          <p:cNvPr id="25" name="テキスト ボックス 24">
            <a:extLst>
              <a:ext uri="{FF2B5EF4-FFF2-40B4-BE49-F238E27FC236}">
                <a16:creationId xmlns:a16="http://schemas.microsoft.com/office/drawing/2014/main" id="{12B056CC-2CB7-40D7-AB03-F2ACBF2C0D2D}"/>
              </a:ext>
            </a:extLst>
          </p:cNvPr>
          <p:cNvSpPr txBox="1"/>
          <p:nvPr/>
        </p:nvSpPr>
        <p:spPr>
          <a:xfrm>
            <a:off x="10367889" y="2229839"/>
            <a:ext cx="1575582" cy="369332"/>
          </a:xfrm>
          <a:prstGeom prst="rect">
            <a:avLst/>
          </a:prstGeom>
          <a:noFill/>
        </p:spPr>
        <p:txBody>
          <a:bodyPr wrap="square" rtlCol="0">
            <a:spAutoFit/>
          </a:bodyPr>
          <a:lstStyle/>
          <a:p>
            <a:r>
              <a:rPr kumimoji="1" lang="ja-JP" altLang="en-US" b="1" dirty="0"/>
              <a:t>ポピュリズム</a:t>
            </a:r>
          </a:p>
        </p:txBody>
      </p:sp>
    </p:spTree>
    <p:extLst>
      <p:ext uri="{BB962C8B-B14F-4D97-AF65-F5344CB8AC3E}">
        <p14:creationId xmlns:p14="http://schemas.microsoft.com/office/powerpoint/2010/main" val="395368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5B4E66-F27C-4CDE-A71D-809E468B009A}"/>
              </a:ext>
            </a:extLst>
          </p:cNvPr>
          <p:cNvSpPr>
            <a:spLocks noGrp="1"/>
          </p:cNvSpPr>
          <p:nvPr>
            <p:ph type="title"/>
          </p:nvPr>
        </p:nvSpPr>
        <p:spPr/>
        <p:txBody>
          <a:bodyPr/>
          <a:lstStyle/>
          <a:p>
            <a:r>
              <a:rPr kumimoji="1" lang="ja-JP" altLang="en-US" dirty="0"/>
              <a:t>ブレトンウッヅ体制→変動相場制</a:t>
            </a:r>
          </a:p>
        </p:txBody>
      </p:sp>
      <p:sp>
        <p:nvSpPr>
          <p:cNvPr id="3" name="コンテンツ プレースホルダー 2">
            <a:extLst>
              <a:ext uri="{FF2B5EF4-FFF2-40B4-BE49-F238E27FC236}">
                <a16:creationId xmlns:a16="http://schemas.microsoft.com/office/drawing/2014/main" id="{51815025-276A-4786-8CB0-3118E32B555F}"/>
              </a:ext>
            </a:extLst>
          </p:cNvPr>
          <p:cNvSpPr>
            <a:spLocks noGrp="1"/>
          </p:cNvSpPr>
          <p:nvPr>
            <p:ph idx="1"/>
          </p:nvPr>
        </p:nvSpPr>
        <p:spPr/>
        <p:txBody>
          <a:bodyPr/>
          <a:lstStyle/>
          <a:p>
            <a:r>
              <a:rPr kumimoji="1" lang="ja-JP" altLang="en-US" dirty="0"/>
              <a:t>ブレトンウッヅ体制</a:t>
            </a:r>
            <a:r>
              <a:rPr kumimoji="1" lang="en-US" altLang="ja-JP" dirty="0"/>
              <a:t>(1945.12-1971.8</a:t>
            </a:r>
            <a:endParaRPr kumimoji="1" lang="ja-JP" altLang="en-US" dirty="0"/>
          </a:p>
          <a:p>
            <a:pPr lvl="1"/>
            <a:r>
              <a:rPr kumimoji="1" lang="ja-JP" altLang="en-US" dirty="0"/>
              <a:t>ドルの金兌換によるドルの国際通貨化と固定相場</a:t>
            </a:r>
          </a:p>
          <a:p>
            <a:pPr lvl="1"/>
            <a:r>
              <a:rPr kumimoji="1" lang="en-US" altLang="ja-JP" dirty="0"/>
              <a:t>IMF(</a:t>
            </a:r>
            <a:r>
              <a:rPr kumimoji="1" lang="ja-JP" altLang="en-US" dirty="0"/>
              <a:t>交換レートの安定・交換の自由・兌換制→安定のための金融</a:t>
            </a:r>
            <a:r>
              <a:rPr kumimoji="1" lang="en-US" altLang="ja-JP" dirty="0"/>
              <a:t>)</a:t>
            </a:r>
          </a:p>
          <a:p>
            <a:pPr lvl="1"/>
            <a:r>
              <a:rPr kumimoji="1" lang="ja-JP" altLang="en-US" dirty="0"/>
              <a:t>ケインズ主義が支配的</a:t>
            </a:r>
          </a:p>
          <a:p>
            <a:pPr lvl="1"/>
            <a:r>
              <a:rPr lang="en-US" altLang="ja-JP" dirty="0"/>
              <a:t>COMECON</a:t>
            </a:r>
            <a:r>
              <a:rPr lang="ja-JP" altLang="en-US" dirty="0"/>
              <a:t>体制と併存</a:t>
            </a:r>
            <a:r>
              <a:rPr lang="en-US" altLang="ja-JP" dirty="0"/>
              <a:t>(</a:t>
            </a:r>
            <a:r>
              <a:rPr lang="ja-JP" altLang="en-US" dirty="0"/>
              <a:t>ソ連圏は外</a:t>
            </a:r>
            <a:r>
              <a:rPr lang="en-US" altLang="ja-JP" dirty="0"/>
              <a:t>)</a:t>
            </a:r>
            <a:endParaRPr kumimoji="1" lang="ja-JP" altLang="en-US" dirty="0"/>
          </a:p>
          <a:p>
            <a:r>
              <a:rPr kumimoji="1" lang="ja-JP" altLang="en-US" dirty="0"/>
              <a:t>キングストン体制</a:t>
            </a:r>
            <a:r>
              <a:rPr kumimoji="1" lang="en-US" altLang="ja-JP" dirty="0"/>
              <a:t>(1976-)</a:t>
            </a:r>
            <a:r>
              <a:rPr kumimoji="1" lang="ja-JP" altLang="en-US" dirty="0"/>
              <a:t>→変動相場制</a:t>
            </a:r>
          </a:p>
          <a:p>
            <a:pPr lvl="1"/>
            <a:r>
              <a:rPr kumimoji="1" lang="en-US" altLang="ja-JP" dirty="0"/>
              <a:t>IMF(</a:t>
            </a:r>
            <a:r>
              <a:rPr kumimoji="1" lang="ja-JP" altLang="en-US" dirty="0"/>
              <a:t>通貨危機による国家財政悪化への金融→緊縮財政</a:t>
            </a:r>
            <a:r>
              <a:rPr kumimoji="1" lang="en-US" altLang="ja-JP" dirty="0"/>
              <a:t>)</a:t>
            </a:r>
            <a:endParaRPr kumimoji="1" lang="ja-JP" altLang="en-US" dirty="0"/>
          </a:p>
          <a:p>
            <a:pPr lvl="1"/>
            <a:r>
              <a:rPr kumimoji="1" lang="ja-JP" altLang="en-US" dirty="0"/>
              <a:t>ケインズ主義の後退→「新自由主義」政策の台頭レーガン・サッチャー・中曽根</a:t>
            </a:r>
          </a:p>
          <a:p>
            <a:pPr lvl="1"/>
            <a:r>
              <a:rPr kumimoji="1" lang="ja-JP" altLang="en-US" dirty="0"/>
              <a:t>ソ連崩壊によって、グローバルに</a:t>
            </a:r>
          </a:p>
        </p:txBody>
      </p:sp>
    </p:spTree>
    <p:extLst>
      <p:ext uri="{BB962C8B-B14F-4D97-AF65-F5344CB8AC3E}">
        <p14:creationId xmlns:p14="http://schemas.microsoft.com/office/powerpoint/2010/main" val="1214788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55FB3A-36A0-404F-BCEA-E4EC48F446EE}"/>
              </a:ext>
            </a:extLst>
          </p:cNvPr>
          <p:cNvSpPr>
            <a:spLocks noGrp="1"/>
          </p:cNvSpPr>
          <p:nvPr>
            <p:ph type="title"/>
          </p:nvPr>
        </p:nvSpPr>
        <p:spPr/>
        <p:txBody>
          <a:bodyPr/>
          <a:lstStyle/>
          <a:p>
            <a:r>
              <a:rPr kumimoji="1" lang="ja-JP" altLang="en-US" dirty="0"/>
              <a:t>新自由主義の攻撃対象</a:t>
            </a:r>
          </a:p>
        </p:txBody>
      </p:sp>
      <p:sp>
        <p:nvSpPr>
          <p:cNvPr id="3" name="コンテンツ プレースホルダー 2">
            <a:extLst>
              <a:ext uri="{FF2B5EF4-FFF2-40B4-BE49-F238E27FC236}">
                <a16:creationId xmlns:a16="http://schemas.microsoft.com/office/drawing/2014/main" id="{13DFB3B8-2288-4556-AE8A-D2C29B28CE7E}"/>
              </a:ext>
            </a:extLst>
          </p:cNvPr>
          <p:cNvSpPr>
            <a:spLocks noGrp="1"/>
          </p:cNvSpPr>
          <p:nvPr>
            <p:ph idx="1"/>
          </p:nvPr>
        </p:nvSpPr>
        <p:spPr/>
        <p:txBody>
          <a:bodyPr/>
          <a:lstStyle/>
          <a:p>
            <a:r>
              <a:rPr kumimoji="1" lang="ja-JP" altLang="en-US" dirty="0"/>
              <a:t>ケインズ主義</a:t>
            </a:r>
          </a:p>
          <a:p>
            <a:pPr lvl="1"/>
            <a:r>
              <a:rPr kumimoji="1" lang="ja-JP" altLang="en-US" dirty="0"/>
              <a:t>所得再分配政策による経済格差の是正</a:t>
            </a:r>
            <a:r>
              <a:rPr kumimoji="1" lang="en-US" altLang="ja-JP" dirty="0"/>
              <a:t>(</a:t>
            </a:r>
            <a:r>
              <a:rPr kumimoji="1" lang="ja-JP" altLang="en-US" dirty="0"/>
              <a:t>累進課税</a:t>
            </a:r>
            <a:r>
              <a:rPr kumimoji="1" lang="en-US" altLang="ja-JP" dirty="0"/>
              <a:t>)</a:t>
            </a:r>
            <a:r>
              <a:rPr kumimoji="1" lang="ja-JP" altLang="en-US" dirty="0"/>
              <a:t>← 間接税の重視</a:t>
            </a:r>
          </a:p>
          <a:p>
            <a:pPr lvl="1"/>
            <a:r>
              <a:rPr kumimoji="1" lang="ja-JP" altLang="en-US" dirty="0"/>
              <a:t>経済的貪欲さではなく、人間的活動</a:t>
            </a:r>
          </a:p>
          <a:p>
            <a:pPr lvl="1"/>
            <a:r>
              <a:rPr kumimoji="1" lang="ja-JP" altLang="en-US" dirty="0"/>
              <a:t>労組との協調主義←労組への攻撃</a:t>
            </a:r>
          </a:p>
          <a:p>
            <a:pPr lvl="1"/>
            <a:r>
              <a:rPr kumimoji="1" lang="ja-JP" altLang="en-US" dirty="0"/>
              <a:t>福祉政策</a:t>
            </a:r>
          </a:p>
          <a:p>
            <a:r>
              <a:rPr kumimoji="1" lang="ja-JP" altLang="en-US" dirty="0"/>
              <a:t>新国際経済秩序論</a:t>
            </a:r>
          </a:p>
          <a:p>
            <a:pPr lvl="1"/>
            <a:r>
              <a:rPr kumimoji="1" lang="ja-JP" altLang="en-US" dirty="0"/>
              <a:t>自然資源はそれがある国の所有→資源獲得の施設</a:t>
            </a:r>
            <a:r>
              <a:rPr kumimoji="1" lang="en-US" altLang="ja-JP" dirty="0"/>
              <a:t>(</a:t>
            </a:r>
            <a:r>
              <a:rPr kumimoji="1" lang="ja-JP" altLang="en-US" dirty="0"/>
              <a:t>先進国が建設</a:t>
            </a:r>
            <a:r>
              <a:rPr kumimoji="1" lang="en-US" altLang="ja-JP" dirty="0"/>
              <a:t>)</a:t>
            </a:r>
            <a:r>
              <a:rPr kumimoji="1" lang="ja-JP" altLang="en-US" dirty="0"/>
              <a:t>の収用←政府の転覆、国有企業の民営化</a:t>
            </a:r>
          </a:p>
          <a:p>
            <a:pPr marL="457200" lvl="1" indent="0">
              <a:buNone/>
            </a:pPr>
            <a:r>
              <a:rPr kumimoji="1" lang="ja-JP" altLang="en-US" dirty="0"/>
              <a:t>例 イラン モサデクの石油国有化→クーデタによるサフラビ王朝復活</a:t>
            </a:r>
          </a:p>
          <a:p>
            <a:pPr marL="457200" lvl="1" indent="0">
              <a:buNone/>
            </a:pPr>
            <a:r>
              <a:rPr kumimoji="1" lang="ja-JP" altLang="en-US" dirty="0"/>
              <a:t>     チリ  アジェンデの銅産業国有化→ピノチェトによる転覆</a:t>
            </a:r>
            <a:r>
              <a:rPr kumimoji="1" lang="en-US" altLang="ja-JP" dirty="0"/>
              <a:t>(</a:t>
            </a:r>
            <a:r>
              <a:rPr kumimoji="1" lang="ja-JP" altLang="en-US" dirty="0"/>
              <a:t>後述</a:t>
            </a:r>
            <a:r>
              <a:rPr kumimoji="1" lang="en-US" altLang="ja-JP" dirty="0"/>
              <a:t>)</a:t>
            </a:r>
            <a:endParaRPr kumimoji="1" lang="ja-JP" altLang="en-US" dirty="0"/>
          </a:p>
        </p:txBody>
      </p:sp>
    </p:spTree>
    <p:extLst>
      <p:ext uri="{BB962C8B-B14F-4D97-AF65-F5344CB8AC3E}">
        <p14:creationId xmlns:p14="http://schemas.microsoft.com/office/powerpoint/2010/main" val="1409022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4BBAD1-A3C5-4606-B907-FF3421865F9A}"/>
              </a:ext>
            </a:extLst>
          </p:cNvPr>
          <p:cNvSpPr>
            <a:spLocks noGrp="1"/>
          </p:cNvSpPr>
          <p:nvPr>
            <p:ph type="title"/>
          </p:nvPr>
        </p:nvSpPr>
        <p:spPr/>
        <p:txBody>
          <a:bodyPr/>
          <a:lstStyle/>
          <a:p>
            <a:r>
              <a:rPr kumimoji="1" lang="ja-JP" altLang="en-US" dirty="0"/>
              <a:t>貿易・経済活動の自由化とは</a:t>
            </a:r>
          </a:p>
        </p:txBody>
      </p:sp>
      <p:sp>
        <p:nvSpPr>
          <p:cNvPr id="3" name="コンテンツ プレースホルダー 2">
            <a:extLst>
              <a:ext uri="{FF2B5EF4-FFF2-40B4-BE49-F238E27FC236}">
                <a16:creationId xmlns:a16="http://schemas.microsoft.com/office/drawing/2014/main" id="{5BC1B178-BBB5-4D5A-8A59-7375E91A3496}"/>
              </a:ext>
            </a:extLst>
          </p:cNvPr>
          <p:cNvSpPr>
            <a:spLocks noGrp="1"/>
          </p:cNvSpPr>
          <p:nvPr>
            <p:ph idx="1"/>
          </p:nvPr>
        </p:nvSpPr>
        <p:spPr/>
        <p:txBody>
          <a:bodyPr/>
          <a:lstStyle/>
          <a:p>
            <a:r>
              <a:rPr kumimoji="1" lang="ja-JP" altLang="en-US" dirty="0"/>
              <a:t>国内と外国からの経済活動に関して、国家は決める権利→産業を保護する様々な措置をとる。これを最小限にしていくのが「自由化」</a:t>
            </a:r>
          </a:p>
          <a:p>
            <a:pPr lvl="1"/>
            <a:r>
              <a:rPr kumimoji="1" lang="ja-JP" altLang="en-US" dirty="0"/>
              <a:t>ある業種を特定の団体に許可</a:t>
            </a:r>
            <a:r>
              <a:rPr kumimoji="1" lang="en-US" altLang="ja-JP" dirty="0"/>
              <a:t>(</a:t>
            </a:r>
            <a:r>
              <a:rPr kumimoji="1" lang="ja-JP" altLang="en-US" dirty="0"/>
              <a:t>前近代は一般的、現代でも許認可行政 </a:t>
            </a:r>
            <a:r>
              <a:rPr kumimoji="1" lang="en-US" altLang="ja-JP" dirty="0"/>
              <a:t>ex.</a:t>
            </a:r>
            <a:r>
              <a:rPr kumimoji="1" lang="ja-JP" altLang="en-US" dirty="0"/>
              <a:t>私立学校、通信事業、公共交通</a:t>
            </a:r>
            <a:r>
              <a:rPr kumimoji="1" lang="en-US" altLang="ja-JP" dirty="0"/>
              <a:t>)</a:t>
            </a:r>
            <a:endParaRPr kumimoji="1" lang="ja-JP" altLang="en-US" dirty="0"/>
          </a:p>
          <a:p>
            <a:pPr lvl="1"/>
            <a:r>
              <a:rPr kumimoji="1" lang="ja-JP" altLang="en-US" dirty="0"/>
              <a:t>関税</a:t>
            </a:r>
            <a:r>
              <a:rPr kumimoji="1" lang="en-US" altLang="ja-JP" dirty="0"/>
              <a:t>(</a:t>
            </a:r>
            <a:r>
              <a:rPr kumimoji="1" lang="ja-JP" altLang="en-US" dirty="0"/>
              <a:t>弱い国内産業を保護  日本は多くが農業関係</a:t>
            </a:r>
            <a:r>
              <a:rPr kumimoji="1" lang="en-US" altLang="ja-JP" dirty="0"/>
              <a:t>)</a:t>
            </a:r>
            <a:endParaRPr kumimoji="1" lang="ja-JP" altLang="en-US" dirty="0"/>
          </a:p>
          <a:p>
            <a:pPr lvl="1"/>
            <a:r>
              <a:rPr kumimoji="1" lang="ja-JP" altLang="en-US" dirty="0"/>
              <a:t>製品への基準</a:t>
            </a:r>
            <a:r>
              <a:rPr kumimoji="1" lang="en-US" altLang="ja-JP" dirty="0"/>
              <a:t>(</a:t>
            </a:r>
            <a:r>
              <a:rPr kumimoji="1" lang="ja-JP" altLang="en-US" dirty="0"/>
              <a:t>農薬、加工プロセス、複数で生産する製品 </a:t>
            </a:r>
            <a:r>
              <a:rPr kumimoji="1" lang="en-US" altLang="ja-JP" dirty="0"/>
              <a:t>ex </a:t>
            </a:r>
            <a:r>
              <a:rPr kumimoji="1" lang="ja-JP" altLang="en-US" dirty="0"/>
              <a:t>部品</a:t>
            </a:r>
            <a:r>
              <a:rPr kumimoji="1" lang="en-US" altLang="ja-JP" dirty="0"/>
              <a:t>)</a:t>
            </a:r>
            <a:endParaRPr kumimoji="1" lang="ja-JP" altLang="en-US" dirty="0"/>
          </a:p>
          <a:p>
            <a:pPr lvl="1"/>
            <a:r>
              <a:rPr kumimoji="1" lang="ja-JP" altLang="en-US" dirty="0"/>
              <a:t>外国企業活動への制限</a:t>
            </a:r>
          </a:p>
          <a:p>
            <a:r>
              <a:rPr kumimoji="1" lang="ja-JP" altLang="en-US" dirty="0"/>
              <a:t>高い製品でも国内産業の保護 </a:t>
            </a:r>
            <a:r>
              <a:rPr kumimoji="1" lang="en-US" altLang="ja-JP" dirty="0"/>
              <a:t>vs </a:t>
            </a:r>
            <a:r>
              <a:rPr kumimoji="1" lang="ja-JP" altLang="en-US" dirty="0"/>
              <a:t>国内産業が潰れても安い商品</a:t>
            </a:r>
          </a:p>
          <a:p>
            <a:pPr lvl="1"/>
            <a:r>
              <a:rPr kumimoji="1" lang="en-US" altLang="ja-JP" dirty="0" err="1"/>
              <a:t>cf</a:t>
            </a:r>
            <a:r>
              <a:rPr kumimoji="1" lang="en-US" altLang="ja-JP" dirty="0"/>
              <a:t>  </a:t>
            </a:r>
            <a:r>
              <a:rPr kumimoji="1" lang="ja-JP" altLang="en-US" dirty="0"/>
              <a:t>ワイン</a:t>
            </a:r>
          </a:p>
        </p:txBody>
      </p:sp>
    </p:spTree>
    <p:extLst>
      <p:ext uri="{BB962C8B-B14F-4D97-AF65-F5344CB8AC3E}">
        <p14:creationId xmlns:p14="http://schemas.microsoft.com/office/powerpoint/2010/main" val="2596141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47528" y="1556792"/>
            <a:ext cx="3614802" cy="4518502"/>
          </a:xfrm>
          <a:prstGeom prst="rect">
            <a:avLst/>
          </a:prstGeom>
        </p:spPr>
      </p:pic>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79976" y="1628800"/>
            <a:ext cx="3816424" cy="4545014"/>
          </a:xfrm>
          <a:prstGeom prst="rect">
            <a:avLst/>
          </a:prstGeom>
        </p:spPr>
      </p:pic>
    </p:spTree>
    <p:extLst>
      <p:ext uri="{BB962C8B-B14F-4D97-AF65-F5344CB8AC3E}">
        <p14:creationId xmlns:p14="http://schemas.microsoft.com/office/powerpoint/2010/main" val="493213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0FD51E-DB58-4886-BB86-9A9BDCBCDE1B}"/>
              </a:ext>
            </a:extLst>
          </p:cNvPr>
          <p:cNvSpPr>
            <a:spLocks noGrp="1"/>
          </p:cNvSpPr>
          <p:nvPr>
            <p:ph type="title"/>
          </p:nvPr>
        </p:nvSpPr>
        <p:spPr/>
        <p:txBody>
          <a:bodyPr/>
          <a:lstStyle/>
          <a:p>
            <a:r>
              <a:rPr kumimoji="1" lang="ja-JP" altLang="en-US" dirty="0"/>
              <a:t>経済的グローバリゼーション</a:t>
            </a:r>
          </a:p>
        </p:txBody>
      </p:sp>
      <p:sp>
        <p:nvSpPr>
          <p:cNvPr id="3" name="コンテンツ プレースホルダー 2">
            <a:extLst>
              <a:ext uri="{FF2B5EF4-FFF2-40B4-BE49-F238E27FC236}">
                <a16:creationId xmlns:a16="http://schemas.microsoft.com/office/drawing/2014/main" id="{C72E4491-03FE-4286-8BD8-706CC51267DA}"/>
              </a:ext>
            </a:extLst>
          </p:cNvPr>
          <p:cNvSpPr>
            <a:spLocks noGrp="1"/>
          </p:cNvSpPr>
          <p:nvPr>
            <p:ph idx="1"/>
          </p:nvPr>
        </p:nvSpPr>
        <p:spPr/>
        <p:txBody>
          <a:bodyPr/>
          <a:lstStyle/>
          <a:p>
            <a:r>
              <a:rPr kumimoji="1" lang="ja-JP" altLang="en-US" dirty="0"/>
              <a:t>多国籍企業が、グローバリゼーションを押し進める最大の要因</a:t>
            </a:r>
            <a:r>
              <a:rPr kumimoji="1" lang="en-US" altLang="ja-JP" dirty="0"/>
              <a:t>(</a:t>
            </a:r>
            <a:r>
              <a:rPr kumimoji="1" lang="ja-JP" altLang="en-US" dirty="0"/>
              <a:t>人件費等の高騰→質が高いが労賃の安い国に工場移転→商業ルール・慣行を一致させる必要</a:t>
            </a:r>
            <a:r>
              <a:rPr kumimoji="1" lang="en-US" altLang="ja-JP" dirty="0"/>
              <a:t>)</a:t>
            </a:r>
            <a:endParaRPr kumimoji="1" lang="ja-JP" altLang="en-US" dirty="0"/>
          </a:p>
          <a:p>
            <a:r>
              <a:rPr kumimoji="1" lang="ja-JP" altLang="en-US" dirty="0"/>
              <a:t>途上国のキャッチアップに、</a:t>
            </a:r>
            <a:r>
              <a:rPr kumimoji="1" lang="en-US" altLang="ja-JP" dirty="0"/>
              <a:t>IMF</a:t>
            </a:r>
            <a:r>
              <a:rPr kumimoji="1" lang="ja-JP" altLang="en-US" dirty="0"/>
              <a:t>や</a:t>
            </a:r>
            <a:r>
              <a:rPr kumimoji="1" lang="en-US" altLang="ja-JP" dirty="0"/>
              <a:t>WB</a:t>
            </a:r>
            <a:r>
              <a:rPr kumimoji="1" lang="ja-JP" altLang="en-US" dirty="0"/>
              <a:t>による融資を通じて、欧米企業の進出を促進</a:t>
            </a:r>
          </a:p>
          <a:p>
            <a:pPr lvl="1"/>
            <a:r>
              <a:rPr kumimoji="1" lang="en-US" altLang="ja-JP" dirty="0"/>
              <a:t>IMF </a:t>
            </a:r>
            <a:r>
              <a:rPr kumimoji="1" lang="ja-JP" altLang="en-US" dirty="0"/>
              <a:t>金融支援→緊縮財政等の条件をつける</a:t>
            </a:r>
          </a:p>
          <a:p>
            <a:pPr lvl="1"/>
            <a:r>
              <a:rPr kumimoji="1" lang="en-US" altLang="ja-JP" dirty="0"/>
              <a:t>WB </a:t>
            </a:r>
            <a:r>
              <a:rPr kumimoji="1" lang="ja-JP" altLang="en-US" dirty="0"/>
              <a:t>産業支援→民営化と先進国企業の活用を条件とする</a:t>
            </a:r>
          </a:p>
          <a:p>
            <a:r>
              <a:rPr kumimoji="1" lang="ja-JP" altLang="en-US" dirty="0"/>
              <a:t>金融の自由化による変化→投機的金融</a:t>
            </a:r>
          </a:p>
          <a:p>
            <a:pPr marL="0" indent="0">
              <a:buNone/>
            </a:pPr>
            <a:r>
              <a:rPr kumimoji="1" lang="ja-JP" altLang="en-US" dirty="0"/>
              <a:t>   </a:t>
            </a:r>
            <a:r>
              <a:rPr kumimoji="1" lang="en-US" altLang="ja-JP" dirty="0" err="1"/>
              <a:t>cf</a:t>
            </a:r>
            <a:r>
              <a:rPr kumimoji="1" lang="en-US" altLang="ja-JP" dirty="0"/>
              <a:t>  </a:t>
            </a:r>
            <a:r>
              <a:rPr kumimoji="1" lang="ja-JP" altLang="en-US" dirty="0">
                <a:solidFill>
                  <a:srgbClr val="FF0000"/>
                </a:solidFill>
              </a:rPr>
              <a:t>フィリピンの水道事業</a:t>
            </a:r>
          </a:p>
        </p:txBody>
      </p:sp>
    </p:spTree>
    <p:extLst>
      <p:ext uri="{BB962C8B-B14F-4D97-AF65-F5344CB8AC3E}">
        <p14:creationId xmlns:p14="http://schemas.microsoft.com/office/powerpoint/2010/main" val="49908405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2484</TotalTime>
  <Words>1966</Words>
  <Application>Microsoft Office PowerPoint</Application>
  <PresentationFormat>ワイド画面</PresentationFormat>
  <Paragraphs>185</Paragraphs>
  <Slides>25</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25</vt:i4>
      </vt:variant>
    </vt:vector>
  </HeadingPairs>
  <TitlesOfParts>
    <vt:vector size="29" baseType="lpstr">
      <vt:lpstr>游ゴシック</vt:lpstr>
      <vt:lpstr>游ゴシック Light</vt:lpstr>
      <vt:lpstr>Arial</vt:lpstr>
      <vt:lpstr>Office テーマ</vt:lpstr>
      <vt:lpstr> グローバリゼーション1</vt:lpstr>
      <vt:lpstr>本日の予定</vt:lpstr>
      <vt:lpstr> 概念の整理</vt:lpstr>
      <vt:lpstr>PowerPoint プレゼンテーション</vt:lpstr>
      <vt:lpstr>ブレトンウッヅ体制→変動相場制</vt:lpstr>
      <vt:lpstr>新自由主義の攻撃対象</vt:lpstr>
      <vt:lpstr>貿易・経済活動の自由化とは</vt:lpstr>
      <vt:lpstr>PowerPoint プレゼンテーション</vt:lpstr>
      <vt:lpstr>経済的グローバリゼーション</vt:lpstr>
      <vt:lpstr>冷戦の終焉 (最も平等主義の国家の崩壊)</vt:lpstr>
      <vt:lpstr>TPP</vt:lpstr>
      <vt:lpstr>TPP協定の意義(内閣官房 2015.10)</vt:lpstr>
      <vt:lpstr>ショックドクトリン</vt:lpstr>
      <vt:lpstr>アジェンデ政権転覆→ピノチェト政権へ</vt:lpstr>
      <vt:lpstr>PowerPoint プレゼンテーション</vt:lpstr>
      <vt:lpstr>Finacial Crisis 2007-08(リーマン・ショック)</vt:lpstr>
      <vt:lpstr>occupy 運動 ウォール街を選挙せよ</vt:lpstr>
      <vt:lpstr>アタックAssociation for the Taxation of financial Transactions for the Aid of Citizens</vt:lpstr>
      <vt:lpstr>PowerPoint プレゼンテーション</vt:lpstr>
      <vt:lpstr>ピケティ 21世紀の資本論</vt:lpstr>
      <vt:lpstr>新自由主義の二局面</vt:lpstr>
      <vt:lpstr>トランプの登場</vt:lpstr>
      <vt:lpstr>マルクスをめぐって</vt:lpstr>
      <vt:lpstr>必要なグローバリゼーションの側面</vt:lpstr>
      <vt:lpstr>どうすればいいのか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グローバリゼーションを考える</dc:title>
  <dc:creator>ota wakei</dc:creator>
  <cp:lastModifiedBy>wakei ota</cp:lastModifiedBy>
  <cp:revision>53</cp:revision>
  <dcterms:created xsi:type="dcterms:W3CDTF">2018-08-15T08:11:12Z</dcterms:created>
  <dcterms:modified xsi:type="dcterms:W3CDTF">2019-11-10T02:27:42Z</dcterms:modified>
</cp:coreProperties>
</file>