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318" r:id="rId3"/>
    <p:sldId id="276" r:id="rId4"/>
    <p:sldId id="290" r:id="rId5"/>
    <p:sldId id="306" r:id="rId6"/>
    <p:sldId id="315" r:id="rId7"/>
    <p:sldId id="314" r:id="rId8"/>
    <p:sldId id="316" r:id="rId9"/>
    <p:sldId id="277" r:id="rId10"/>
    <p:sldId id="286" r:id="rId11"/>
    <p:sldId id="308" r:id="rId12"/>
    <p:sldId id="293" r:id="rId13"/>
    <p:sldId id="295" r:id="rId14"/>
    <p:sldId id="283" r:id="rId15"/>
    <p:sldId id="278" r:id="rId16"/>
    <p:sldId id="279" r:id="rId17"/>
    <p:sldId id="289" r:id="rId18"/>
    <p:sldId id="291" r:id="rId19"/>
    <p:sldId id="296" r:id="rId20"/>
    <p:sldId id="297" r:id="rId21"/>
    <p:sldId id="282" r:id="rId22"/>
    <p:sldId id="298" r:id="rId23"/>
    <p:sldId id="299" r:id="rId24"/>
    <p:sldId id="280" r:id="rId25"/>
    <p:sldId id="281" r:id="rId26"/>
    <p:sldId id="284" r:id="rId27"/>
    <p:sldId id="305" r:id="rId28"/>
    <p:sldId id="304" r:id="rId29"/>
    <p:sldId id="310" r:id="rId30"/>
    <p:sldId id="309" r:id="rId31"/>
    <p:sldId id="307" r:id="rId32"/>
    <p:sldId id="260" r:id="rId33"/>
    <p:sldId id="261" r:id="rId34"/>
    <p:sldId id="311" r:id="rId35"/>
    <p:sldId id="300" r:id="rId36"/>
    <p:sldId id="313" r:id="rId37"/>
    <p:sldId id="317" r:id="rId38"/>
    <p:sldId id="301" r:id="rId39"/>
    <p:sldId id="302" r:id="rId40"/>
    <p:sldId id="303" r:id="rId4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14" autoAdjust="0"/>
    <p:restoredTop sz="94660"/>
  </p:normalViewPr>
  <p:slideViewPr>
    <p:cSldViewPr snapToGrid="0">
      <p:cViewPr varScale="1">
        <p:scale>
          <a:sx n="70" d="100"/>
          <a:sy n="70" d="100"/>
        </p:scale>
        <p:origin x="78" y="5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26EA7E-9A97-4E05-A82F-CE7E6CBFE534}" type="datetimeFigureOut">
              <a:rPr kumimoji="1" lang="ja-JP" altLang="en-US" smtClean="0"/>
              <a:t>2019/10/27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898D2E-71D3-47BD-8EF8-CB5EBFE57BDE}" type="slidenum">
              <a:rPr kumimoji="1" lang="ja-JP" altLang="en-US" smtClean="0"/>
              <a:t>‹#›</a:t>
            </a:fld>
            <a:endParaRPr kumimoji="1" lang="ja-JP" altLang="en-US"/>
          </a:p>
        </p:txBody>
      </p:sp>
    </p:spTree>
    <p:extLst>
      <p:ext uri="{BB962C8B-B14F-4D97-AF65-F5344CB8AC3E}">
        <p14:creationId xmlns:p14="http://schemas.microsoft.com/office/powerpoint/2010/main" val="380308563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398E16-79F0-4CFB-9D4E-E9F263F9AE6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9EEFE36-3F86-41BF-B15D-43BFF56975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1AADAE8-F4F7-4894-8E72-6EB2199B6AD9}"/>
              </a:ext>
            </a:extLst>
          </p:cNvPr>
          <p:cNvSpPr>
            <a:spLocks noGrp="1"/>
          </p:cNvSpPr>
          <p:nvPr>
            <p:ph type="dt" sz="half" idx="10"/>
          </p:nvPr>
        </p:nvSpPr>
        <p:spPr/>
        <p:txBody>
          <a:bodyPr/>
          <a:lstStyle/>
          <a:p>
            <a:fld id="{46F57A3E-93F1-41CF-A69A-C7B5C2101FC3}" type="datetimeFigureOut">
              <a:rPr kumimoji="1" lang="ja-JP" altLang="en-US" smtClean="0"/>
              <a:t>2019/10/27</a:t>
            </a:fld>
            <a:endParaRPr kumimoji="1" lang="ja-JP" altLang="en-US"/>
          </a:p>
        </p:txBody>
      </p:sp>
      <p:sp>
        <p:nvSpPr>
          <p:cNvPr id="5" name="フッター プレースホルダー 4">
            <a:extLst>
              <a:ext uri="{FF2B5EF4-FFF2-40B4-BE49-F238E27FC236}">
                <a16:creationId xmlns:a16="http://schemas.microsoft.com/office/drawing/2014/main" id="{C2004965-584F-4193-8D22-EED5431D372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CC6DBA0-0965-4C5C-9A1C-99A85EA4BDFD}"/>
              </a:ext>
            </a:extLst>
          </p:cNvPr>
          <p:cNvSpPr>
            <a:spLocks noGrp="1"/>
          </p:cNvSpPr>
          <p:nvPr>
            <p:ph type="sldNum" sz="quarter" idx="12"/>
          </p:nvPr>
        </p:nvSpPr>
        <p:spPr/>
        <p:txBody>
          <a:bodyPr/>
          <a:lstStyle/>
          <a:p>
            <a:fld id="{E35168C9-FCF0-45A1-8FD5-B671EF38E97C}" type="slidenum">
              <a:rPr kumimoji="1" lang="ja-JP" altLang="en-US" smtClean="0"/>
              <a:t>‹#›</a:t>
            </a:fld>
            <a:endParaRPr kumimoji="1" lang="ja-JP" altLang="en-US"/>
          </a:p>
        </p:txBody>
      </p:sp>
    </p:spTree>
    <p:extLst>
      <p:ext uri="{BB962C8B-B14F-4D97-AF65-F5344CB8AC3E}">
        <p14:creationId xmlns:p14="http://schemas.microsoft.com/office/powerpoint/2010/main" val="2356156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19C88C-FF03-412B-B0D0-283F2418575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8CFEC8D-A338-47A7-BB52-3075C59F013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58553A4-5CD1-4F20-8769-98450997A7EE}"/>
              </a:ext>
            </a:extLst>
          </p:cNvPr>
          <p:cNvSpPr>
            <a:spLocks noGrp="1"/>
          </p:cNvSpPr>
          <p:nvPr>
            <p:ph type="dt" sz="half" idx="10"/>
          </p:nvPr>
        </p:nvSpPr>
        <p:spPr/>
        <p:txBody>
          <a:bodyPr/>
          <a:lstStyle/>
          <a:p>
            <a:fld id="{46F57A3E-93F1-41CF-A69A-C7B5C2101FC3}" type="datetimeFigureOut">
              <a:rPr kumimoji="1" lang="ja-JP" altLang="en-US" smtClean="0"/>
              <a:t>2019/10/27</a:t>
            </a:fld>
            <a:endParaRPr kumimoji="1" lang="ja-JP" altLang="en-US"/>
          </a:p>
        </p:txBody>
      </p:sp>
      <p:sp>
        <p:nvSpPr>
          <p:cNvPr id="5" name="フッター プレースホルダー 4">
            <a:extLst>
              <a:ext uri="{FF2B5EF4-FFF2-40B4-BE49-F238E27FC236}">
                <a16:creationId xmlns:a16="http://schemas.microsoft.com/office/drawing/2014/main" id="{407A3BFE-D394-49D4-97FA-722512F7BEA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698C24F-318E-4F8F-BF5C-0AAA03F9A453}"/>
              </a:ext>
            </a:extLst>
          </p:cNvPr>
          <p:cNvSpPr>
            <a:spLocks noGrp="1"/>
          </p:cNvSpPr>
          <p:nvPr>
            <p:ph type="sldNum" sz="quarter" idx="12"/>
          </p:nvPr>
        </p:nvSpPr>
        <p:spPr/>
        <p:txBody>
          <a:bodyPr/>
          <a:lstStyle/>
          <a:p>
            <a:fld id="{E35168C9-FCF0-45A1-8FD5-B671EF38E97C}" type="slidenum">
              <a:rPr kumimoji="1" lang="ja-JP" altLang="en-US" smtClean="0"/>
              <a:t>‹#›</a:t>
            </a:fld>
            <a:endParaRPr kumimoji="1" lang="ja-JP" altLang="en-US"/>
          </a:p>
        </p:txBody>
      </p:sp>
    </p:spTree>
    <p:extLst>
      <p:ext uri="{BB962C8B-B14F-4D97-AF65-F5344CB8AC3E}">
        <p14:creationId xmlns:p14="http://schemas.microsoft.com/office/powerpoint/2010/main" val="704775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4B892C3-EB7D-41C8-AF52-F3C70D3FB63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D7C404C-8639-4B79-BA51-D00E538EDE2B}"/>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6539BE5-C867-4849-9B32-FD2B89C0D2D4}"/>
              </a:ext>
            </a:extLst>
          </p:cNvPr>
          <p:cNvSpPr>
            <a:spLocks noGrp="1"/>
          </p:cNvSpPr>
          <p:nvPr>
            <p:ph type="dt" sz="half" idx="10"/>
          </p:nvPr>
        </p:nvSpPr>
        <p:spPr/>
        <p:txBody>
          <a:bodyPr/>
          <a:lstStyle/>
          <a:p>
            <a:fld id="{46F57A3E-93F1-41CF-A69A-C7B5C2101FC3}" type="datetimeFigureOut">
              <a:rPr kumimoji="1" lang="ja-JP" altLang="en-US" smtClean="0"/>
              <a:t>2019/10/27</a:t>
            </a:fld>
            <a:endParaRPr kumimoji="1" lang="ja-JP" altLang="en-US"/>
          </a:p>
        </p:txBody>
      </p:sp>
      <p:sp>
        <p:nvSpPr>
          <p:cNvPr id="5" name="フッター プレースホルダー 4">
            <a:extLst>
              <a:ext uri="{FF2B5EF4-FFF2-40B4-BE49-F238E27FC236}">
                <a16:creationId xmlns:a16="http://schemas.microsoft.com/office/drawing/2014/main" id="{F5615837-FA44-4E38-8146-BCC69994364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946C701-3961-46DA-9722-AC8E71DD95AA}"/>
              </a:ext>
            </a:extLst>
          </p:cNvPr>
          <p:cNvSpPr>
            <a:spLocks noGrp="1"/>
          </p:cNvSpPr>
          <p:nvPr>
            <p:ph type="sldNum" sz="quarter" idx="12"/>
          </p:nvPr>
        </p:nvSpPr>
        <p:spPr/>
        <p:txBody>
          <a:bodyPr/>
          <a:lstStyle/>
          <a:p>
            <a:fld id="{E35168C9-FCF0-45A1-8FD5-B671EF38E97C}" type="slidenum">
              <a:rPr kumimoji="1" lang="ja-JP" altLang="en-US" smtClean="0"/>
              <a:t>‹#›</a:t>
            </a:fld>
            <a:endParaRPr kumimoji="1" lang="ja-JP" altLang="en-US"/>
          </a:p>
        </p:txBody>
      </p:sp>
    </p:spTree>
    <p:extLst>
      <p:ext uri="{BB962C8B-B14F-4D97-AF65-F5344CB8AC3E}">
        <p14:creationId xmlns:p14="http://schemas.microsoft.com/office/powerpoint/2010/main" val="2404066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185A85-2297-43AF-B937-78BAB4FEC88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AAD261A-9832-46E6-8CD5-A4C99C85B9E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155921D-B92D-4578-ABDA-86B34A37BE16}"/>
              </a:ext>
            </a:extLst>
          </p:cNvPr>
          <p:cNvSpPr>
            <a:spLocks noGrp="1"/>
          </p:cNvSpPr>
          <p:nvPr>
            <p:ph type="dt" sz="half" idx="10"/>
          </p:nvPr>
        </p:nvSpPr>
        <p:spPr/>
        <p:txBody>
          <a:bodyPr/>
          <a:lstStyle/>
          <a:p>
            <a:fld id="{46F57A3E-93F1-41CF-A69A-C7B5C2101FC3}" type="datetimeFigureOut">
              <a:rPr kumimoji="1" lang="ja-JP" altLang="en-US" smtClean="0"/>
              <a:t>2019/10/27</a:t>
            </a:fld>
            <a:endParaRPr kumimoji="1" lang="ja-JP" altLang="en-US"/>
          </a:p>
        </p:txBody>
      </p:sp>
      <p:sp>
        <p:nvSpPr>
          <p:cNvPr id="5" name="フッター プレースホルダー 4">
            <a:extLst>
              <a:ext uri="{FF2B5EF4-FFF2-40B4-BE49-F238E27FC236}">
                <a16:creationId xmlns:a16="http://schemas.microsoft.com/office/drawing/2014/main" id="{07EEEE73-0ED3-4C52-A27C-48BEDB79137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B36E940-C730-4E32-A537-67E729ABB403}"/>
              </a:ext>
            </a:extLst>
          </p:cNvPr>
          <p:cNvSpPr>
            <a:spLocks noGrp="1"/>
          </p:cNvSpPr>
          <p:nvPr>
            <p:ph type="sldNum" sz="quarter" idx="12"/>
          </p:nvPr>
        </p:nvSpPr>
        <p:spPr/>
        <p:txBody>
          <a:bodyPr/>
          <a:lstStyle/>
          <a:p>
            <a:fld id="{E35168C9-FCF0-45A1-8FD5-B671EF38E97C}" type="slidenum">
              <a:rPr kumimoji="1" lang="ja-JP" altLang="en-US" smtClean="0"/>
              <a:t>‹#›</a:t>
            </a:fld>
            <a:endParaRPr kumimoji="1" lang="ja-JP" altLang="en-US"/>
          </a:p>
        </p:txBody>
      </p:sp>
    </p:spTree>
    <p:extLst>
      <p:ext uri="{BB962C8B-B14F-4D97-AF65-F5344CB8AC3E}">
        <p14:creationId xmlns:p14="http://schemas.microsoft.com/office/powerpoint/2010/main" val="3162825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0D9DDD-C224-4B25-AD72-DC2532FDC20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DE93404-97E3-4418-B36A-2600F84311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A59FB41-BA40-4CD2-9276-3AC20D8A0CC9}"/>
              </a:ext>
            </a:extLst>
          </p:cNvPr>
          <p:cNvSpPr>
            <a:spLocks noGrp="1"/>
          </p:cNvSpPr>
          <p:nvPr>
            <p:ph type="dt" sz="half" idx="10"/>
          </p:nvPr>
        </p:nvSpPr>
        <p:spPr/>
        <p:txBody>
          <a:bodyPr/>
          <a:lstStyle/>
          <a:p>
            <a:fld id="{46F57A3E-93F1-41CF-A69A-C7B5C2101FC3}" type="datetimeFigureOut">
              <a:rPr kumimoji="1" lang="ja-JP" altLang="en-US" smtClean="0"/>
              <a:t>2019/10/27</a:t>
            </a:fld>
            <a:endParaRPr kumimoji="1" lang="ja-JP" altLang="en-US"/>
          </a:p>
        </p:txBody>
      </p:sp>
      <p:sp>
        <p:nvSpPr>
          <p:cNvPr id="5" name="フッター プレースホルダー 4">
            <a:extLst>
              <a:ext uri="{FF2B5EF4-FFF2-40B4-BE49-F238E27FC236}">
                <a16:creationId xmlns:a16="http://schemas.microsoft.com/office/drawing/2014/main" id="{9A584683-94A1-4890-B0BA-E49CA6DCF79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E1B659C-7EEC-411E-BD34-5D893C47B02D}"/>
              </a:ext>
            </a:extLst>
          </p:cNvPr>
          <p:cNvSpPr>
            <a:spLocks noGrp="1"/>
          </p:cNvSpPr>
          <p:nvPr>
            <p:ph type="sldNum" sz="quarter" idx="12"/>
          </p:nvPr>
        </p:nvSpPr>
        <p:spPr/>
        <p:txBody>
          <a:bodyPr/>
          <a:lstStyle/>
          <a:p>
            <a:fld id="{E35168C9-FCF0-45A1-8FD5-B671EF38E97C}" type="slidenum">
              <a:rPr kumimoji="1" lang="ja-JP" altLang="en-US" smtClean="0"/>
              <a:t>‹#›</a:t>
            </a:fld>
            <a:endParaRPr kumimoji="1" lang="ja-JP" altLang="en-US"/>
          </a:p>
        </p:txBody>
      </p:sp>
    </p:spTree>
    <p:extLst>
      <p:ext uri="{BB962C8B-B14F-4D97-AF65-F5344CB8AC3E}">
        <p14:creationId xmlns:p14="http://schemas.microsoft.com/office/powerpoint/2010/main" val="2360821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3790F4-1812-448F-8B1D-A6A76C3DDF1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7C70B4F-1924-4C3B-B6F0-88CE1EF26B6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3A0FA9F-76A1-4ECD-85B9-7B7CCAA7EF1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FD9F4A1-F00B-42A8-A08B-200230A706FF}"/>
              </a:ext>
            </a:extLst>
          </p:cNvPr>
          <p:cNvSpPr>
            <a:spLocks noGrp="1"/>
          </p:cNvSpPr>
          <p:nvPr>
            <p:ph type="dt" sz="half" idx="10"/>
          </p:nvPr>
        </p:nvSpPr>
        <p:spPr/>
        <p:txBody>
          <a:bodyPr/>
          <a:lstStyle/>
          <a:p>
            <a:fld id="{46F57A3E-93F1-41CF-A69A-C7B5C2101FC3}" type="datetimeFigureOut">
              <a:rPr kumimoji="1" lang="ja-JP" altLang="en-US" smtClean="0"/>
              <a:t>2019/10/27</a:t>
            </a:fld>
            <a:endParaRPr kumimoji="1" lang="ja-JP" altLang="en-US"/>
          </a:p>
        </p:txBody>
      </p:sp>
      <p:sp>
        <p:nvSpPr>
          <p:cNvPr id="6" name="フッター プレースホルダー 5">
            <a:extLst>
              <a:ext uri="{FF2B5EF4-FFF2-40B4-BE49-F238E27FC236}">
                <a16:creationId xmlns:a16="http://schemas.microsoft.com/office/drawing/2014/main" id="{E5900165-67EA-451C-9256-F5C409F34B3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79699D8-AE69-4FE1-8729-8E3EBFD88C60}"/>
              </a:ext>
            </a:extLst>
          </p:cNvPr>
          <p:cNvSpPr>
            <a:spLocks noGrp="1"/>
          </p:cNvSpPr>
          <p:nvPr>
            <p:ph type="sldNum" sz="quarter" idx="12"/>
          </p:nvPr>
        </p:nvSpPr>
        <p:spPr/>
        <p:txBody>
          <a:bodyPr/>
          <a:lstStyle/>
          <a:p>
            <a:fld id="{E35168C9-FCF0-45A1-8FD5-B671EF38E97C}" type="slidenum">
              <a:rPr kumimoji="1" lang="ja-JP" altLang="en-US" smtClean="0"/>
              <a:t>‹#›</a:t>
            </a:fld>
            <a:endParaRPr kumimoji="1" lang="ja-JP" altLang="en-US"/>
          </a:p>
        </p:txBody>
      </p:sp>
    </p:spTree>
    <p:extLst>
      <p:ext uri="{BB962C8B-B14F-4D97-AF65-F5344CB8AC3E}">
        <p14:creationId xmlns:p14="http://schemas.microsoft.com/office/powerpoint/2010/main" val="4136144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594219-1BCF-4A13-A464-4EBB82499DC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B91AD73-6F97-4B92-A4F8-954E104677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17B0144-E338-42CC-A3C7-9D804E92E8A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4BB1D50-42DA-4B75-ACC9-92BBDCF8C0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A80A45D-0185-4D39-910B-7D03D9291FC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771BCEB-C11E-418B-8EF6-EF4DA47AED2B}"/>
              </a:ext>
            </a:extLst>
          </p:cNvPr>
          <p:cNvSpPr>
            <a:spLocks noGrp="1"/>
          </p:cNvSpPr>
          <p:nvPr>
            <p:ph type="dt" sz="half" idx="10"/>
          </p:nvPr>
        </p:nvSpPr>
        <p:spPr/>
        <p:txBody>
          <a:bodyPr/>
          <a:lstStyle/>
          <a:p>
            <a:fld id="{46F57A3E-93F1-41CF-A69A-C7B5C2101FC3}" type="datetimeFigureOut">
              <a:rPr kumimoji="1" lang="ja-JP" altLang="en-US" smtClean="0"/>
              <a:t>2019/10/27</a:t>
            </a:fld>
            <a:endParaRPr kumimoji="1" lang="ja-JP" altLang="en-US"/>
          </a:p>
        </p:txBody>
      </p:sp>
      <p:sp>
        <p:nvSpPr>
          <p:cNvPr id="8" name="フッター プレースホルダー 7">
            <a:extLst>
              <a:ext uri="{FF2B5EF4-FFF2-40B4-BE49-F238E27FC236}">
                <a16:creationId xmlns:a16="http://schemas.microsoft.com/office/drawing/2014/main" id="{8DECE000-7A01-4E64-929F-E7E3A9E8909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C2586D7-49E8-4772-9F69-BE21E69BAB8C}"/>
              </a:ext>
            </a:extLst>
          </p:cNvPr>
          <p:cNvSpPr>
            <a:spLocks noGrp="1"/>
          </p:cNvSpPr>
          <p:nvPr>
            <p:ph type="sldNum" sz="quarter" idx="12"/>
          </p:nvPr>
        </p:nvSpPr>
        <p:spPr/>
        <p:txBody>
          <a:bodyPr/>
          <a:lstStyle/>
          <a:p>
            <a:fld id="{E35168C9-FCF0-45A1-8FD5-B671EF38E97C}" type="slidenum">
              <a:rPr kumimoji="1" lang="ja-JP" altLang="en-US" smtClean="0"/>
              <a:t>‹#›</a:t>
            </a:fld>
            <a:endParaRPr kumimoji="1" lang="ja-JP" altLang="en-US"/>
          </a:p>
        </p:txBody>
      </p:sp>
    </p:spTree>
    <p:extLst>
      <p:ext uri="{BB962C8B-B14F-4D97-AF65-F5344CB8AC3E}">
        <p14:creationId xmlns:p14="http://schemas.microsoft.com/office/powerpoint/2010/main" val="3297785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E6FD4B-0D97-483D-BFD7-7AEB1A71B77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31F8057-36AD-44BD-B741-4DCF9E0394B0}"/>
              </a:ext>
            </a:extLst>
          </p:cNvPr>
          <p:cNvSpPr>
            <a:spLocks noGrp="1"/>
          </p:cNvSpPr>
          <p:nvPr>
            <p:ph type="dt" sz="half" idx="10"/>
          </p:nvPr>
        </p:nvSpPr>
        <p:spPr/>
        <p:txBody>
          <a:bodyPr/>
          <a:lstStyle/>
          <a:p>
            <a:fld id="{46F57A3E-93F1-41CF-A69A-C7B5C2101FC3}" type="datetimeFigureOut">
              <a:rPr kumimoji="1" lang="ja-JP" altLang="en-US" smtClean="0"/>
              <a:t>2019/10/27</a:t>
            </a:fld>
            <a:endParaRPr kumimoji="1" lang="ja-JP" altLang="en-US"/>
          </a:p>
        </p:txBody>
      </p:sp>
      <p:sp>
        <p:nvSpPr>
          <p:cNvPr id="4" name="フッター プレースホルダー 3">
            <a:extLst>
              <a:ext uri="{FF2B5EF4-FFF2-40B4-BE49-F238E27FC236}">
                <a16:creationId xmlns:a16="http://schemas.microsoft.com/office/drawing/2014/main" id="{CD379C7F-4F70-4E09-8347-20166A88913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77895DB-8345-4D89-91E4-32F9F0D6B371}"/>
              </a:ext>
            </a:extLst>
          </p:cNvPr>
          <p:cNvSpPr>
            <a:spLocks noGrp="1"/>
          </p:cNvSpPr>
          <p:nvPr>
            <p:ph type="sldNum" sz="quarter" idx="12"/>
          </p:nvPr>
        </p:nvSpPr>
        <p:spPr/>
        <p:txBody>
          <a:bodyPr/>
          <a:lstStyle/>
          <a:p>
            <a:fld id="{E35168C9-FCF0-45A1-8FD5-B671EF38E97C}" type="slidenum">
              <a:rPr kumimoji="1" lang="ja-JP" altLang="en-US" smtClean="0"/>
              <a:t>‹#›</a:t>
            </a:fld>
            <a:endParaRPr kumimoji="1" lang="ja-JP" altLang="en-US"/>
          </a:p>
        </p:txBody>
      </p:sp>
    </p:spTree>
    <p:extLst>
      <p:ext uri="{BB962C8B-B14F-4D97-AF65-F5344CB8AC3E}">
        <p14:creationId xmlns:p14="http://schemas.microsoft.com/office/powerpoint/2010/main" val="2083250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99903CF-CCA6-4FEF-AAC8-DB3FE3361400}"/>
              </a:ext>
            </a:extLst>
          </p:cNvPr>
          <p:cNvSpPr>
            <a:spLocks noGrp="1"/>
          </p:cNvSpPr>
          <p:nvPr>
            <p:ph type="dt" sz="half" idx="10"/>
          </p:nvPr>
        </p:nvSpPr>
        <p:spPr/>
        <p:txBody>
          <a:bodyPr/>
          <a:lstStyle/>
          <a:p>
            <a:fld id="{46F57A3E-93F1-41CF-A69A-C7B5C2101FC3}" type="datetimeFigureOut">
              <a:rPr kumimoji="1" lang="ja-JP" altLang="en-US" smtClean="0"/>
              <a:t>2019/10/27</a:t>
            </a:fld>
            <a:endParaRPr kumimoji="1" lang="ja-JP" altLang="en-US"/>
          </a:p>
        </p:txBody>
      </p:sp>
      <p:sp>
        <p:nvSpPr>
          <p:cNvPr id="3" name="フッター プレースホルダー 2">
            <a:extLst>
              <a:ext uri="{FF2B5EF4-FFF2-40B4-BE49-F238E27FC236}">
                <a16:creationId xmlns:a16="http://schemas.microsoft.com/office/drawing/2014/main" id="{E0B06609-E636-4F15-8DD1-143F1B54E0F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CE9967C-EA19-4F88-9B12-C1CAAA2A6B4C}"/>
              </a:ext>
            </a:extLst>
          </p:cNvPr>
          <p:cNvSpPr>
            <a:spLocks noGrp="1"/>
          </p:cNvSpPr>
          <p:nvPr>
            <p:ph type="sldNum" sz="quarter" idx="12"/>
          </p:nvPr>
        </p:nvSpPr>
        <p:spPr/>
        <p:txBody>
          <a:bodyPr/>
          <a:lstStyle/>
          <a:p>
            <a:fld id="{E35168C9-FCF0-45A1-8FD5-B671EF38E97C}" type="slidenum">
              <a:rPr kumimoji="1" lang="ja-JP" altLang="en-US" smtClean="0"/>
              <a:t>‹#›</a:t>
            </a:fld>
            <a:endParaRPr kumimoji="1" lang="ja-JP" altLang="en-US"/>
          </a:p>
        </p:txBody>
      </p:sp>
    </p:spTree>
    <p:extLst>
      <p:ext uri="{BB962C8B-B14F-4D97-AF65-F5344CB8AC3E}">
        <p14:creationId xmlns:p14="http://schemas.microsoft.com/office/powerpoint/2010/main" val="3048326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34B63D-948A-4967-A3D9-1606C9F4A7F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8906B3A-7BCD-48EF-BF84-955424F527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7F8E17B-3A11-4DE7-9D1E-104AAE5105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677FC93-6723-4924-B67F-0A458A388446}"/>
              </a:ext>
            </a:extLst>
          </p:cNvPr>
          <p:cNvSpPr>
            <a:spLocks noGrp="1"/>
          </p:cNvSpPr>
          <p:nvPr>
            <p:ph type="dt" sz="half" idx="10"/>
          </p:nvPr>
        </p:nvSpPr>
        <p:spPr/>
        <p:txBody>
          <a:bodyPr/>
          <a:lstStyle/>
          <a:p>
            <a:fld id="{46F57A3E-93F1-41CF-A69A-C7B5C2101FC3}" type="datetimeFigureOut">
              <a:rPr kumimoji="1" lang="ja-JP" altLang="en-US" smtClean="0"/>
              <a:t>2019/10/27</a:t>
            </a:fld>
            <a:endParaRPr kumimoji="1" lang="ja-JP" altLang="en-US"/>
          </a:p>
        </p:txBody>
      </p:sp>
      <p:sp>
        <p:nvSpPr>
          <p:cNvPr id="6" name="フッター プレースホルダー 5">
            <a:extLst>
              <a:ext uri="{FF2B5EF4-FFF2-40B4-BE49-F238E27FC236}">
                <a16:creationId xmlns:a16="http://schemas.microsoft.com/office/drawing/2014/main" id="{B268E608-CDC2-4BDC-9215-0DB494C2A5F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FD581F2-6B97-4CA9-A28C-A1F929AB1D2E}"/>
              </a:ext>
            </a:extLst>
          </p:cNvPr>
          <p:cNvSpPr>
            <a:spLocks noGrp="1"/>
          </p:cNvSpPr>
          <p:nvPr>
            <p:ph type="sldNum" sz="quarter" idx="12"/>
          </p:nvPr>
        </p:nvSpPr>
        <p:spPr/>
        <p:txBody>
          <a:bodyPr/>
          <a:lstStyle/>
          <a:p>
            <a:fld id="{E35168C9-FCF0-45A1-8FD5-B671EF38E97C}" type="slidenum">
              <a:rPr kumimoji="1" lang="ja-JP" altLang="en-US" smtClean="0"/>
              <a:t>‹#›</a:t>
            </a:fld>
            <a:endParaRPr kumimoji="1" lang="ja-JP" altLang="en-US"/>
          </a:p>
        </p:txBody>
      </p:sp>
    </p:spTree>
    <p:extLst>
      <p:ext uri="{BB962C8B-B14F-4D97-AF65-F5344CB8AC3E}">
        <p14:creationId xmlns:p14="http://schemas.microsoft.com/office/powerpoint/2010/main" val="2157977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2434C6-D69A-4DAB-9C4F-BDF29FDBE88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D35E67E-6B29-4BB1-B172-7AC79F794B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68A844A-6A53-48B7-B95B-9B11DAA056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96B4E3E-4F7A-4163-A220-4FD53DC812E6}"/>
              </a:ext>
            </a:extLst>
          </p:cNvPr>
          <p:cNvSpPr>
            <a:spLocks noGrp="1"/>
          </p:cNvSpPr>
          <p:nvPr>
            <p:ph type="dt" sz="half" idx="10"/>
          </p:nvPr>
        </p:nvSpPr>
        <p:spPr/>
        <p:txBody>
          <a:bodyPr/>
          <a:lstStyle/>
          <a:p>
            <a:fld id="{46F57A3E-93F1-41CF-A69A-C7B5C2101FC3}" type="datetimeFigureOut">
              <a:rPr kumimoji="1" lang="ja-JP" altLang="en-US" smtClean="0"/>
              <a:t>2019/10/27</a:t>
            </a:fld>
            <a:endParaRPr kumimoji="1" lang="ja-JP" altLang="en-US"/>
          </a:p>
        </p:txBody>
      </p:sp>
      <p:sp>
        <p:nvSpPr>
          <p:cNvPr id="6" name="フッター プレースホルダー 5">
            <a:extLst>
              <a:ext uri="{FF2B5EF4-FFF2-40B4-BE49-F238E27FC236}">
                <a16:creationId xmlns:a16="http://schemas.microsoft.com/office/drawing/2014/main" id="{1F6031D2-E5EE-459E-B98A-DB680D47281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AED919C-97EB-42CC-948B-7022809849AF}"/>
              </a:ext>
            </a:extLst>
          </p:cNvPr>
          <p:cNvSpPr>
            <a:spLocks noGrp="1"/>
          </p:cNvSpPr>
          <p:nvPr>
            <p:ph type="sldNum" sz="quarter" idx="12"/>
          </p:nvPr>
        </p:nvSpPr>
        <p:spPr/>
        <p:txBody>
          <a:bodyPr/>
          <a:lstStyle/>
          <a:p>
            <a:fld id="{E35168C9-FCF0-45A1-8FD5-B671EF38E97C}" type="slidenum">
              <a:rPr kumimoji="1" lang="ja-JP" altLang="en-US" smtClean="0"/>
              <a:t>‹#›</a:t>
            </a:fld>
            <a:endParaRPr kumimoji="1" lang="ja-JP" altLang="en-US"/>
          </a:p>
        </p:txBody>
      </p:sp>
    </p:spTree>
    <p:extLst>
      <p:ext uri="{BB962C8B-B14F-4D97-AF65-F5344CB8AC3E}">
        <p14:creationId xmlns:p14="http://schemas.microsoft.com/office/powerpoint/2010/main" val="108783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DB2BEAF-AEB6-4A2F-A1B9-CB968CCF49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BF929EE-D5EF-4C9A-AF32-68395CF494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D4C9997-EF40-4E76-96FE-C160816053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57A3E-93F1-41CF-A69A-C7B5C2101FC3}" type="datetimeFigureOut">
              <a:rPr kumimoji="1" lang="ja-JP" altLang="en-US" smtClean="0"/>
              <a:t>2019/10/27</a:t>
            </a:fld>
            <a:endParaRPr kumimoji="1" lang="ja-JP" altLang="en-US"/>
          </a:p>
        </p:txBody>
      </p:sp>
      <p:sp>
        <p:nvSpPr>
          <p:cNvPr id="5" name="フッター プレースホルダー 4">
            <a:extLst>
              <a:ext uri="{FF2B5EF4-FFF2-40B4-BE49-F238E27FC236}">
                <a16:creationId xmlns:a16="http://schemas.microsoft.com/office/drawing/2014/main" id="{52E3171E-B201-4217-AE16-9D5988A850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160F551-04EB-46E0-9484-57F6CB1AFF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5168C9-FCF0-45A1-8FD5-B671EF38E97C}" type="slidenum">
              <a:rPr kumimoji="1" lang="ja-JP" altLang="en-US" smtClean="0"/>
              <a:t>‹#›</a:t>
            </a:fld>
            <a:endParaRPr kumimoji="1" lang="ja-JP" altLang="en-US"/>
          </a:p>
        </p:txBody>
      </p:sp>
    </p:spTree>
    <p:extLst>
      <p:ext uri="{BB962C8B-B14F-4D97-AF65-F5344CB8AC3E}">
        <p14:creationId xmlns:p14="http://schemas.microsoft.com/office/powerpoint/2010/main" val="505244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blog.fc2.com/tag/%E9%9B%A3%E6%B0%9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1F8B37-2BE8-4D5F-BDF3-0650726ED900}"/>
              </a:ext>
            </a:extLst>
          </p:cNvPr>
          <p:cNvSpPr>
            <a:spLocks noGrp="1"/>
          </p:cNvSpPr>
          <p:nvPr>
            <p:ph type="ctrTitle"/>
          </p:nvPr>
        </p:nvSpPr>
        <p:spPr/>
        <p:txBody>
          <a:bodyPr/>
          <a:lstStyle/>
          <a:p>
            <a:r>
              <a:rPr kumimoji="1" lang="ja-JP" altLang="en-US" dirty="0"/>
              <a:t>国際人権論</a:t>
            </a:r>
            <a:r>
              <a:rPr kumimoji="1" lang="en-US" altLang="ja-JP" dirty="0"/>
              <a:t>2</a:t>
            </a:r>
            <a:endParaRPr kumimoji="1" lang="ja-JP" altLang="en-US" dirty="0"/>
          </a:p>
        </p:txBody>
      </p:sp>
      <p:sp>
        <p:nvSpPr>
          <p:cNvPr id="3" name="字幕 2">
            <a:extLst>
              <a:ext uri="{FF2B5EF4-FFF2-40B4-BE49-F238E27FC236}">
                <a16:creationId xmlns:a16="http://schemas.microsoft.com/office/drawing/2014/main" id="{3582724A-DE11-4CFD-A09C-476C3F3E2791}"/>
              </a:ext>
            </a:extLst>
          </p:cNvPr>
          <p:cNvSpPr>
            <a:spLocks noGrp="1"/>
          </p:cNvSpPr>
          <p:nvPr>
            <p:ph type="subTitle" idx="1"/>
          </p:nvPr>
        </p:nvSpPr>
        <p:spPr/>
        <p:txBody>
          <a:bodyPr/>
          <a:lstStyle/>
          <a:p>
            <a:r>
              <a:rPr kumimoji="1" lang="ja-JP" altLang="en-US" dirty="0"/>
              <a:t>難民問題</a:t>
            </a:r>
          </a:p>
        </p:txBody>
      </p:sp>
    </p:spTree>
    <p:extLst>
      <p:ext uri="{BB962C8B-B14F-4D97-AF65-F5344CB8AC3E}">
        <p14:creationId xmlns:p14="http://schemas.microsoft.com/office/powerpoint/2010/main" val="121786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2664" y="240030"/>
            <a:ext cx="8454773" cy="6309360"/>
          </a:xfrm>
          <a:prstGeom prst="rect">
            <a:avLst/>
          </a:prstGeom>
        </p:spPr>
      </p:pic>
    </p:spTree>
    <p:extLst>
      <p:ext uri="{BB962C8B-B14F-4D97-AF65-F5344CB8AC3E}">
        <p14:creationId xmlns:p14="http://schemas.microsoft.com/office/powerpoint/2010/main" val="1940736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6465FCE-1CE2-452A-93D9-46436A4006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9843" y="0"/>
            <a:ext cx="8812314" cy="6857999"/>
          </a:xfrm>
          <a:prstGeom prst="rect">
            <a:avLst/>
          </a:prstGeom>
        </p:spPr>
      </p:pic>
    </p:spTree>
    <p:extLst>
      <p:ext uri="{BB962C8B-B14F-4D97-AF65-F5344CB8AC3E}">
        <p14:creationId xmlns:p14="http://schemas.microsoft.com/office/powerpoint/2010/main" val="4138070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1" y="1503046"/>
            <a:ext cx="6890513" cy="3870171"/>
          </a:xfrm>
          <a:prstGeom prst="rect">
            <a:avLst/>
          </a:prstGeom>
        </p:spPr>
      </p:pic>
    </p:spTree>
    <p:extLst>
      <p:ext uri="{BB962C8B-B14F-4D97-AF65-F5344CB8AC3E}">
        <p14:creationId xmlns:p14="http://schemas.microsoft.com/office/powerpoint/2010/main" val="1762044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9677" y="798398"/>
            <a:ext cx="5767403" cy="5202353"/>
          </a:xfrm>
          <a:prstGeom prst="rect">
            <a:avLst/>
          </a:prstGeom>
        </p:spPr>
      </p:pic>
    </p:spTree>
    <p:extLst>
      <p:ext uri="{BB962C8B-B14F-4D97-AF65-F5344CB8AC3E}">
        <p14:creationId xmlns:p14="http://schemas.microsoft.com/office/powerpoint/2010/main" val="1237976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EU</a:t>
            </a:r>
            <a:r>
              <a:rPr kumimoji="1" lang="ja-JP" altLang="en-US" dirty="0"/>
              <a:t>大統領「経済移民は来るな」</a:t>
            </a:r>
          </a:p>
        </p:txBody>
      </p:sp>
      <p:pic>
        <p:nvPicPr>
          <p:cNvPr id="4" name="コンテンツ プレースホルダー 3" descr="ギリシャ・イドメニのマケドニアとの国境付近で、国境の開放を求めて線路上に横たわったり座り込んだりして抗議する人々（2016年3月3日撮影）。(c)AFP＝時事/AFPBB New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2497" y="1825625"/>
            <a:ext cx="6527007" cy="4351338"/>
          </a:xfrm>
          <a:prstGeom prst="rect">
            <a:avLst/>
          </a:prstGeom>
          <a:noFill/>
          <a:ln>
            <a:noFill/>
          </a:ln>
        </p:spPr>
      </p:pic>
    </p:spTree>
    <p:extLst>
      <p:ext uri="{BB962C8B-B14F-4D97-AF65-F5344CB8AC3E}">
        <p14:creationId xmlns:p14="http://schemas.microsoft.com/office/powerpoint/2010/main" val="2117616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当初のＥＵの対応１</a:t>
            </a:r>
          </a:p>
        </p:txBody>
      </p:sp>
      <p:sp>
        <p:nvSpPr>
          <p:cNvPr id="3" name="コンテンツ プレースホルダー 2"/>
          <p:cNvSpPr>
            <a:spLocks noGrp="1"/>
          </p:cNvSpPr>
          <p:nvPr>
            <p:ph idx="1"/>
          </p:nvPr>
        </p:nvSpPr>
        <p:spPr/>
        <p:txBody>
          <a:bodyPr/>
          <a:lstStyle/>
          <a:p>
            <a:r>
              <a:rPr lang="en-US" altLang="ja-JP" dirty="0"/>
              <a:t>20150901</a:t>
            </a:r>
            <a:r>
              <a:rPr lang="ja-JP" altLang="en-US" dirty="0"/>
              <a:t>　</a:t>
            </a:r>
            <a:r>
              <a:rPr lang="ja-JP" altLang="en-US" dirty="0">
                <a:solidFill>
                  <a:srgbClr val="FF0000"/>
                </a:solidFill>
              </a:rPr>
              <a:t>ドイツ難民受け入れに意欲と報道</a:t>
            </a:r>
          </a:p>
          <a:p>
            <a:r>
              <a:rPr lang="en-US" altLang="ja-JP" dirty="0"/>
              <a:t>20150904</a:t>
            </a:r>
            <a:r>
              <a:rPr lang="ja-JP" altLang="en-US" dirty="0"/>
              <a:t>　ルクセンブルクで、ドイツ、ハンガリー、オーストリアの首相が難民受け入れで、協議</a:t>
            </a:r>
          </a:p>
          <a:p>
            <a:r>
              <a:rPr lang="en-US" altLang="ja-JP" dirty="0"/>
              <a:t>20150905</a:t>
            </a:r>
            <a:r>
              <a:rPr lang="ja-JP" altLang="en-US" dirty="0"/>
              <a:t>　ドイツとオーストリアはハンガリーでの登録なしの難民受け入れると決めた。</a:t>
            </a:r>
          </a:p>
          <a:p>
            <a:r>
              <a:rPr lang="en-US" altLang="ja-JP" dirty="0"/>
              <a:t>20150906</a:t>
            </a:r>
            <a:r>
              <a:rPr lang="ja-JP" altLang="en-US" dirty="0"/>
              <a:t>　</a:t>
            </a:r>
            <a:r>
              <a:rPr lang="ja-JP" altLang="en-US" dirty="0">
                <a:solidFill>
                  <a:srgbClr val="FF0000"/>
                </a:solidFill>
              </a:rPr>
              <a:t>ハンガリー首相、ドイツとオーストリアの首相に、国境閉鎖を要求</a:t>
            </a:r>
          </a:p>
          <a:p>
            <a:r>
              <a:rPr lang="en-US" altLang="ja-JP" dirty="0"/>
              <a:t>20150907</a:t>
            </a:r>
            <a:r>
              <a:rPr lang="ja-JP" altLang="en-US" dirty="0"/>
              <a:t>　フランスオランド大統領、難民で国際会議を提唱。アジアもの対象と主張。</a:t>
            </a:r>
            <a:endParaRPr kumimoji="1" lang="ja-JP" altLang="en-US" dirty="0"/>
          </a:p>
        </p:txBody>
      </p:sp>
    </p:spTree>
    <p:extLst>
      <p:ext uri="{BB962C8B-B14F-4D97-AF65-F5344CB8AC3E}">
        <p14:creationId xmlns:p14="http://schemas.microsoft.com/office/powerpoint/2010/main" val="2839786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ＥＵの対応２</a:t>
            </a:r>
          </a:p>
        </p:txBody>
      </p:sp>
      <p:sp>
        <p:nvSpPr>
          <p:cNvPr id="3" name="コンテンツ プレースホルダー 2"/>
          <p:cNvSpPr>
            <a:spLocks noGrp="1"/>
          </p:cNvSpPr>
          <p:nvPr>
            <p:ph idx="1"/>
          </p:nvPr>
        </p:nvSpPr>
        <p:spPr>
          <a:xfrm>
            <a:off x="2152650" y="1531621"/>
            <a:ext cx="7886700" cy="4949189"/>
          </a:xfrm>
        </p:spPr>
        <p:txBody>
          <a:bodyPr>
            <a:normAutofit fontScale="85000" lnSpcReduction="20000"/>
          </a:bodyPr>
          <a:lstStyle/>
          <a:p>
            <a:r>
              <a:rPr lang="en-US" altLang="ja-JP" dirty="0"/>
              <a:t>20150922</a:t>
            </a:r>
            <a:r>
              <a:rPr lang="ja-JP" altLang="en-US" dirty="0"/>
              <a:t>　</a:t>
            </a:r>
            <a:r>
              <a:rPr lang="en-US" altLang="ja-JP" dirty="0">
                <a:solidFill>
                  <a:srgbClr val="FF0000"/>
                </a:solidFill>
              </a:rPr>
              <a:t>EU</a:t>
            </a:r>
            <a:r>
              <a:rPr lang="ja-JP" altLang="en-US" dirty="0">
                <a:solidFill>
                  <a:srgbClr val="FF0000"/>
                </a:solidFill>
              </a:rPr>
              <a:t>外相会議、</a:t>
            </a:r>
            <a:r>
              <a:rPr lang="en-US" altLang="ja-JP" dirty="0">
                <a:solidFill>
                  <a:srgbClr val="FF0000"/>
                </a:solidFill>
              </a:rPr>
              <a:t>16</a:t>
            </a:r>
            <a:r>
              <a:rPr lang="ja-JP" altLang="en-US" dirty="0">
                <a:solidFill>
                  <a:srgbClr val="FF0000"/>
                </a:solidFill>
              </a:rPr>
              <a:t>万人の受け入れ分担割り当決める</a:t>
            </a:r>
          </a:p>
          <a:p>
            <a:r>
              <a:rPr lang="en-US" altLang="ja-JP" dirty="0"/>
              <a:t>20151002</a:t>
            </a:r>
            <a:r>
              <a:rPr lang="ja-JP" altLang="en-US" dirty="0"/>
              <a:t>　クロアチアとセルビアが報復合戦が再燃と報道</a:t>
            </a:r>
          </a:p>
          <a:p>
            <a:r>
              <a:rPr lang="en-US" altLang="ja-JP" dirty="0"/>
              <a:t>20151019</a:t>
            </a:r>
            <a:r>
              <a:rPr lang="ja-JP" altLang="en-US" dirty="0"/>
              <a:t>　スロベニアにシリア難民移送と、スロベニア内務省がクロアチア非難。</a:t>
            </a:r>
          </a:p>
          <a:p>
            <a:r>
              <a:rPr lang="en-US" altLang="ja-JP" dirty="0"/>
              <a:t>20151025</a:t>
            </a:r>
            <a:r>
              <a:rPr lang="ja-JP" altLang="en-US" dirty="0"/>
              <a:t>　難民受入れ一時的施設（</a:t>
            </a:r>
            <a:r>
              <a:rPr lang="en-US" altLang="ja-JP" dirty="0"/>
              <a:t>10</a:t>
            </a:r>
            <a:r>
              <a:rPr lang="ja-JP" altLang="en-US" dirty="0"/>
              <a:t>万人分）設置合意</a:t>
            </a:r>
          </a:p>
          <a:p>
            <a:r>
              <a:rPr lang="en-US" altLang="ja-JP" dirty="0"/>
              <a:t>20151027</a:t>
            </a:r>
            <a:r>
              <a:rPr lang="ja-JP" altLang="en-US" dirty="0"/>
              <a:t>　</a:t>
            </a:r>
            <a:r>
              <a:rPr lang="ja-JP" altLang="en-US" dirty="0">
                <a:solidFill>
                  <a:srgbClr val="FF0000"/>
                </a:solidFill>
              </a:rPr>
              <a:t>オーストリアが流入規制。特別な構造物を計画</a:t>
            </a:r>
          </a:p>
          <a:p>
            <a:r>
              <a:rPr lang="en-US" altLang="ja-JP" dirty="0"/>
              <a:t>20151029</a:t>
            </a:r>
            <a:r>
              <a:rPr lang="ja-JP" altLang="en-US" dirty="0"/>
              <a:t>　ドイツで、難民への極右の襲撃放火の頻発</a:t>
            </a:r>
          </a:p>
          <a:p>
            <a:r>
              <a:rPr lang="en-US" altLang="ja-JP" dirty="0"/>
              <a:t>20160318</a:t>
            </a:r>
            <a:r>
              <a:rPr lang="ja-JP" altLang="en-US" dirty="0"/>
              <a:t>　</a:t>
            </a:r>
            <a:r>
              <a:rPr lang="en-US" altLang="ja-JP" dirty="0">
                <a:solidFill>
                  <a:srgbClr val="FF0000"/>
                </a:solidFill>
              </a:rPr>
              <a:t>EU</a:t>
            </a:r>
            <a:r>
              <a:rPr lang="ja-JP" altLang="en-US" dirty="0">
                <a:solidFill>
                  <a:srgbClr val="FF0000"/>
                </a:solidFill>
              </a:rPr>
              <a:t>とトルコは、ギリシャにいる違法な移民をトルコに強制送還決定。同数のシリア難民を</a:t>
            </a:r>
            <a:r>
              <a:rPr lang="en-US" altLang="ja-JP" dirty="0">
                <a:solidFill>
                  <a:srgbClr val="FF0000"/>
                </a:solidFill>
              </a:rPr>
              <a:t>EU</a:t>
            </a:r>
            <a:r>
              <a:rPr lang="ja-JP" altLang="en-US" dirty="0">
                <a:solidFill>
                  <a:srgbClr val="FF0000"/>
                </a:solidFill>
              </a:rPr>
              <a:t>が受け入れ、</a:t>
            </a:r>
            <a:r>
              <a:rPr lang="en-US" altLang="ja-JP" dirty="0">
                <a:solidFill>
                  <a:srgbClr val="FF0000"/>
                </a:solidFill>
              </a:rPr>
              <a:t>EU</a:t>
            </a:r>
            <a:r>
              <a:rPr lang="ja-JP" altLang="en-US" dirty="0">
                <a:solidFill>
                  <a:srgbClr val="FF0000"/>
                </a:solidFill>
              </a:rPr>
              <a:t>はトルコに</a:t>
            </a:r>
            <a:r>
              <a:rPr lang="en-US" altLang="ja-JP" dirty="0">
                <a:solidFill>
                  <a:srgbClr val="FF0000"/>
                </a:solidFill>
              </a:rPr>
              <a:t>30</a:t>
            </a:r>
            <a:r>
              <a:rPr lang="ja-JP" altLang="en-US" dirty="0">
                <a:solidFill>
                  <a:srgbClr val="FF0000"/>
                </a:solidFill>
              </a:rPr>
              <a:t>億ユーロ支援、トルコにビザ免除。</a:t>
            </a:r>
          </a:p>
          <a:p>
            <a:endParaRPr kumimoji="1" lang="ja-JP" altLang="en-US" dirty="0"/>
          </a:p>
        </p:txBody>
      </p:sp>
    </p:spTree>
    <p:extLst>
      <p:ext uri="{BB962C8B-B14F-4D97-AF65-F5344CB8AC3E}">
        <p14:creationId xmlns:p14="http://schemas.microsoft.com/office/powerpoint/2010/main" val="4293365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シェンゲン協定</a:t>
            </a:r>
          </a:p>
        </p:txBody>
      </p:sp>
      <p:sp>
        <p:nvSpPr>
          <p:cNvPr id="3" name="コンテンツ プレースホルダー 2"/>
          <p:cNvSpPr>
            <a:spLocks noGrp="1"/>
          </p:cNvSpPr>
          <p:nvPr>
            <p:ph idx="1"/>
          </p:nvPr>
        </p:nvSpPr>
        <p:spPr/>
        <p:txBody>
          <a:bodyPr/>
          <a:lstStyle/>
          <a:p>
            <a:r>
              <a:rPr lang="ja-JP" altLang="en-US" dirty="0"/>
              <a:t>　シェンゲン協定とは、 ベルギー、フランス、ルクセンブルク、オランダ、西ドイツの</a:t>
            </a:r>
            <a:r>
              <a:rPr lang="en-US" altLang="ja-JP" dirty="0"/>
              <a:t>5</a:t>
            </a:r>
            <a:r>
              <a:rPr lang="ja-JP" altLang="en-US" dirty="0"/>
              <a:t>か国が</a:t>
            </a:r>
            <a:r>
              <a:rPr lang="en-US" altLang="ja-JP" dirty="0"/>
              <a:t>1985</a:t>
            </a:r>
            <a:r>
              <a:rPr lang="ja-JP" altLang="en-US" dirty="0"/>
              <a:t>年</a:t>
            </a:r>
            <a:r>
              <a:rPr lang="en-US" altLang="ja-JP" dirty="0"/>
              <a:t>6</a:t>
            </a:r>
            <a:r>
              <a:rPr lang="ja-JP" altLang="en-US" dirty="0"/>
              <a:t>月</a:t>
            </a:r>
            <a:r>
              <a:rPr lang="en-US" altLang="ja-JP" dirty="0"/>
              <a:t>14</a:t>
            </a:r>
            <a:r>
              <a:rPr lang="ja-JP" altLang="en-US" dirty="0"/>
              <a:t>日にルクセンブルクのシェンゲンで署名したもので、年後に署名されたシェンゲン協定施行協定はシェンゲン協定を補足し、協定参加国の間での国境検査を撤廃することを規定していた。現在ではＥＵ加盟国の義務となっている。（ただし、アイルランドやイギリスなどの島国は国境検査を行うことが認められている。）</a:t>
            </a:r>
          </a:p>
          <a:p>
            <a:r>
              <a:rPr kumimoji="1" lang="ja-JP" altLang="en-US" dirty="0"/>
              <a:t>事実上形骸化している。</a:t>
            </a:r>
          </a:p>
        </p:txBody>
      </p:sp>
    </p:spTree>
    <p:extLst>
      <p:ext uri="{BB962C8B-B14F-4D97-AF65-F5344CB8AC3E}">
        <p14:creationId xmlns:p14="http://schemas.microsoft.com/office/powerpoint/2010/main" val="2598919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ダブリン条約</a:t>
            </a:r>
          </a:p>
        </p:txBody>
      </p:sp>
      <p:sp>
        <p:nvSpPr>
          <p:cNvPr id="3" name="コンテンツ プレースホルダー 2"/>
          <p:cNvSpPr>
            <a:spLocks noGrp="1"/>
          </p:cNvSpPr>
          <p:nvPr>
            <p:ph idx="1"/>
          </p:nvPr>
        </p:nvSpPr>
        <p:spPr/>
        <p:txBody>
          <a:bodyPr/>
          <a:lstStyle/>
          <a:p>
            <a:r>
              <a:rPr lang="ja-JP" altLang="en-US" b="1" dirty="0"/>
              <a:t>条約加盟国</a:t>
            </a:r>
            <a:r>
              <a:rPr lang="en-US" altLang="ja-JP" b="1" dirty="0"/>
              <a:t>(</a:t>
            </a:r>
            <a:r>
              <a:rPr lang="ja-JP" altLang="en-US" b="1" dirty="0"/>
              <a:t>ヨーロッパの国</a:t>
            </a:r>
            <a:r>
              <a:rPr lang="en-US" altLang="ja-JP" b="1" dirty="0"/>
              <a:t>)</a:t>
            </a:r>
            <a:r>
              <a:rPr lang="ja-JP" altLang="en-US" b="1" dirty="0"/>
              <a:t>間では庇護申請者が最初に「滞在」し</a:t>
            </a:r>
            <a:r>
              <a:rPr lang="ja-JP" altLang="en-US" b="1" dirty="0">
                <a:hlinkClick r:id="rId2"/>
              </a:rPr>
              <a:t>難民</a:t>
            </a:r>
            <a:r>
              <a:rPr lang="ja-JP" altLang="en-US" b="1" dirty="0"/>
              <a:t>申請をした国が、 その申立てについて責任を持って審査する。</a:t>
            </a:r>
          </a:p>
          <a:p>
            <a:r>
              <a:rPr kumimoji="1" lang="ja-JP" altLang="en-US" b="1" dirty="0"/>
              <a:t>ドイツやオーストリアは、難民積極受入れの政策時には、この原則に拘らなかったが、否定的になったときに、厳格適用を主張するようになった。</a:t>
            </a:r>
          </a:p>
          <a:p>
            <a:r>
              <a:rPr lang="ja-JP" altLang="en-US" b="1" dirty="0"/>
              <a:t>ギリシャ、イタリア、ハンガリーなどの負担が大きくなる。</a:t>
            </a:r>
            <a:endParaRPr kumimoji="1" lang="ja-JP" altLang="en-US" dirty="0"/>
          </a:p>
        </p:txBody>
      </p:sp>
    </p:spTree>
    <p:extLst>
      <p:ext uri="{BB962C8B-B14F-4D97-AF65-F5344CB8AC3E}">
        <p14:creationId xmlns:p14="http://schemas.microsoft.com/office/powerpoint/2010/main" val="4052702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何故ＥＵは当初受入れに積極的だったか</a:t>
            </a:r>
          </a:p>
        </p:txBody>
      </p:sp>
      <p:sp>
        <p:nvSpPr>
          <p:cNvPr id="3" name="コンテンツ プレースホルダー 2"/>
          <p:cNvSpPr>
            <a:spLocks noGrp="1"/>
          </p:cNvSpPr>
          <p:nvPr>
            <p:ph idx="1"/>
          </p:nvPr>
        </p:nvSpPr>
        <p:spPr>
          <a:xfrm>
            <a:off x="2152650" y="1690690"/>
            <a:ext cx="7886700" cy="4904421"/>
          </a:xfrm>
        </p:spPr>
        <p:txBody>
          <a:bodyPr/>
          <a:lstStyle/>
          <a:p>
            <a:r>
              <a:rPr kumimoji="1" lang="ja-JP" altLang="en-US" dirty="0"/>
              <a:t>人道的措置をとることで、国際的支持を受ける</a:t>
            </a:r>
          </a:p>
          <a:p>
            <a:r>
              <a:rPr lang="en-US" altLang="ja-JP" dirty="0">
                <a:effectLst/>
              </a:rPr>
              <a:t>9</a:t>
            </a:r>
            <a:r>
              <a:rPr lang="ja-JP" altLang="en-US" dirty="0">
                <a:effectLst/>
              </a:rPr>
              <a:t>月</a:t>
            </a:r>
            <a:r>
              <a:rPr lang="en-US" altLang="ja-JP" dirty="0">
                <a:effectLst/>
              </a:rPr>
              <a:t>2</a:t>
            </a:r>
            <a:r>
              <a:rPr lang="ja-JP" altLang="en-US" dirty="0">
                <a:effectLst/>
              </a:rPr>
              <a:t>日、トルコのビーチで、シリアから亡くなった</a:t>
            </a:r>
            <a:r>
              <a:rPr lang="en-US" altLang="ja-JP" dirty="0">
                <a:effectLst/>
              </a:rPr>
              <a:t>3</a:t>
            </a:r>
            <a:r>
              <a:rPr lang="ja-JP" altLang="en-US" dirty="0">
                <a:effectLst/>
              </a:rPr>
              <a:t>歳の子の写真</a:t>
            </a:r>
          </a:p>
          <a:p>
            <a:r>
              <a:rPr kumimoji="1" lang="ja-JP" altLang="en-US" dirty="0"/>
              <a:t>労働力を求める経済的に余力のある国家（ドイツ・北欧）</a:t>
            </a:r>
          </a:p>
          <a:p>
            <a:pPr lvl="1"/>
            <a:r>
              <a:rPr lang="ja-JP" altLang="en-US" dirty="0"/>
              <a:t>難民は資力と能力と意欲のある者が多い。</a:t>
            </a:r>
          </a:p>
          <a:p>
            <a:pPr lvl="1"/>
            <a:r>
              <a:rPr kumimoji="1" lang="ja-JP" altLang="en-US" dirty="0"/>
              <a:t>本当に貧しい者は難民になることはできない。</a:t>
            </a:r>
          </a:p>
        </p:txBody>
      </p:sp>
    </p:spTree>
    <p:extLst>
      <p:ext uri="{BB962C8B-B14F-4D97-AF65-F5344CB8AC3E}">
        <p14:creationId xmlns:p14="http://schemas.microsoft.com/office/powerpoint/2010/main" val="322222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17E438-47C3-4CC3-A390-0CE5B005BBAA}"/>
              </a:ext>
            </a:extLst>
          </p:cNvPr>
          <p:cNvSpPr>
            <a:spLocks noGrp="1"/>
          </p:cNvSpPr>
          <p:nvPr>
            <p:ph type="title"/>
          </p:nvPr>
        </p:nvSpPr>
        <p:spPr/>
        <p:txBody>
          <a:bodyPr/>
          <a:lstStyle/>
          <a:p>
            <a:r>
              <a:rPr kumimoji="1" lang="ja-JP" altLang="en-US" dirty="0"/>
              <a:t>本日の予定</a:t>
            </a:r>
          </a:p>
        </p:txBody>
      </p:sp>
      <p:sp>
        <p:nvSpPr>
          <p:cNvPr id="3" name="コンテンツ プレースホルダー 2">
            <a:extLst>
              <a:ext uri="{FF2B5EF4-FFF2-40B4-BE49-F238E27FC236}">
                <a16:creationId xmlns:a16="http://schemas.microsoft.com/office/drawing/2014/main" id="{025D70AE-A7AC-4704-8537-968D5D804B90}"/>
              </a:ext>
            </a:extLst>
          </p:cNvPr>
          <p:cNvSpPr>
            <a:spLocks noGrp="1"/>
          </p:cNvSpPr>
          <p:nvPr>
            <p:ph idx="1"/>
          </p:nvPr>
        </p:nvSpPr>
        <p:spPr/>
        <p:txBody>
          <a:bodyPr/>
          <a:lstStyle/>
          <a:p>
            <a:r>
              <a:rPr kumimoji="1" lang="ja-JP" altLang="en-US" dirty="0"/>
              <a:t>難民とは何か、その問題</a:t>
            </a:r>
          </a:p>
          <a:p>
            <a:r>
              <a:rPr kumimoji="1" lang="ja-JP" altLang="en-US" dirty="0"/>
              <a:t>最近の難民の波  何故起きたのか</a:t>
            </a:r>
          </a:p>
          <a:p>
            <a:pPr lvl="1"/>
            <a:r>
              <a:rPr kumimoji="1" lang="en-US" altLang="ja-JP" dirty="0"/>
              <a:t>2015</a:t>
            </a:r>
            <a:r>
              <a:rPr kumimoji="1" lang="ja-JP" altLang="en-US" dirty="0"/>
              <a:t>年</a:t>
            </a:r>
            <a:r>
              <a:rPr kumimoji="1" lang="en-US" altLang="ja-JP" dirty="0"/>
              <a:t>EU</a:t>
            </a:r>
            <a:r>
              <a:rPr kumimoji="1" lang="ja-JP" altLang="en-US" dirty="0"/>
              <a:t>への難民</a:t>
            </a:r>
          </a:p>
          <a:p>
            <a:pPr lvl="1"/>
            <a:r>
              <a:rPr kumimoji="1" lang="en-US" altLang="ja-JP" dirty="0"/>
              <a:t>2018</a:t>
            </a:r>
            <a:r>
              <a:rPr kumimoji="1" lang="ja-JP" altLang="en-US" dirty="0"/>
              <a:t>年中米からアメリカへの難民</a:t>
            </a:r>
          </a:p>
          <a:p>
            <a:r>
              <a:rPr kumimoji="1" lang="ja-JP" altLang="en-US" dirty="0"/>
              <a:t>日本の難民問題の取り組み</a:t>
            </a:r>
          </a:p>
          <a:p>
            <a:r>
              <a:rPr kumimoji="1" lang="ja-JP" altLang="en-US"/>
              <a:t>難民問題をどう考えるか</a:t>
            </a:r>
            <a:endParaRPr kumimoji="1" lang="ja-JP" altLang="en-US" dirty="0"/>
          </a:p>
          <a:p>
            <a:endParaRPr kumimoji="1" lang="ja-JP" altLang="en-US" dirty="0"/>
          </a:p>
        </p:txBody>
      </p:sp>
    </p:spTree>
    <p:extLst>
      <p:ext uri="{BB962C8B-B14F-4D97-AF65-F5344CB8AC3E}">
        <p14:creationId xmlns:p14="http://schemas.microsoft.com/office/powerpoint/2010/main" val="2882021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ＥＵの政策転換</a:t>
            </a:r>
            <a:r>
              <a:rPr kumimoji="1" lang="en-US" altLang="ja-JP" dirty="0"/>
              <a:t>(</a:t>
            </a:r>
            <a:r>
              <a:rPr kumimoji="1" lang="ja-JP" altLang="en-US" dirty="0"/>
              <a:t>二つの段階</a:t>
            </a:r>
            <a:r>
              <a:rPr kumimoji="1" lang="en-US" altLang="ja-JP" dirty="0"/>
              <a:t>)</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kumimoji="1" lang="en-US" altLang="ja-JP" dirty="0"/>
              <a:t>1</a:t>
            </a:r>
            <a:r>
              <a:rPr kumimoji="1" lang="ja-JP" altLang="en-US" dirty="0"/>
              <a:t> あまりに急激な増加と、難民受入れの負担に対する国民の非難</a:t>
            </a:r>
          </a:p>
          <a:p>
            <a:pPr marL="0" indent="0">
              <a:buNone/>
            </a:pPr>
            <a:r>
              <a:rPr lang="en-US" altLang="ja-JP" dirty="0"/>
              <a:t>2</a:t>
            </a:r>
            <a:r>
              <a:rPr lang="ja-JP" altLang="en-US" dirty="0"/>
              <a:t> 移民・難民によるテロ、暴行事件</a:t>
            </a:r>
          </a:p>
          <a:p>
            <a:pPr lvl="1"/>
            <a:r>
              <a:rPr lang="ja-JP" altLang="en-US" dirty="0"/>
              <a:t>パリ・ベルギーでのテロ</a:t>
            </a:r>
          </a:p>
          <a:p>
            <a:pPr lvl="2"/>
            <a:r>
              <a:rPr kumimoji="1" lang="ja-JP" altLang="en-US" dirty="0"/>
              <a:t>イスラム教徒のテロに対する忌避感情</a:t>
            </a:r>
          </a:p>
          <a:p>
            <a:pPr lvl="2"/>
            <a:r>
              <a:rPr lang="ja-JP" altLang="en-US" dirty="0"/>
              <a:t>イスラム国がテロを指示しており、そのために難民に紛れていると宣伝</a:t>
            </a:r>
          </a:p>
          <a:p>
            <a:pPr lvl="1"/>
            <a:r>
              <a:rPr kumimoji="1" lang="ja-JP" altLang="en-US" dirty="0"/>
              <a:t>ドイツのケルンにおけるドイツ人女性に対する集団暴行事件（犯人に難民が含まれていた。）→最も難民受入れに積極的だったドイツ首相メルケルの姿勢が変化、抑制政策に転換</a:t>
            </a:r>
          </a:p>
        </p:txBody>
      </p:sp>
    </p:spTree>
    <p:extLst>
      <p:ext uri="{BB962C8B-B14F-4D97-AF65-F5344CB8AC3E}">
        <p14:creationId xmlns:p14="http://schemas.microsoft.com/office/powerpoint/2010/main" val="3226552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438401" y="142963"/>
            <a:ext cx="7054487" cy="6337847"/>
          </a:xfrm>
          <a:prstGeom prst="rect">
            <a:avLst/>
          </a:prstGeom>
        </p:spPr>
      </p:pic>
    </p:spTree>
    <p:extLst>
      <p:ext uri="{BB962C8B-B14F-4D97-AF65-F5344CB8AC3E}">
        <p14:creationId xmlns:p14="http://schemas.microsoft.com/office/powerpoint/2010/main" val="1579382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パリのテロ事件</a:t>
            </a:r>
          </a:p>
        </p:txBody>
      </p:sp>
      <p:sp>
        <p:nvSpPr>
          <p:cNvPr id="3" name="コンテンツ プレースホルダー 2"/>
          <p:cNvSpPr>
            <a:spLocks noGrp="1"/>
          </p:cNvSpPr>
          <p:nvPr>
            <p:ph idx="1"/>
          </p:nvPr>
        </p:nvSpPr>
        <p:spPr/>
        <p:txBody>
          <a:bodyPr/>
          <a:lstStyle/>
          <a:p>
            <a:r>
              <a:rPr kumimoji="1" lang="en-US" altLang="ja-JP" dirty="0"/>
              <a:t>2015.11.13 </a:t>
            </a:r>
            <a:r>
              <a:rPr kumimoji="1" lang="ja-JP" altLang="en-US" dirty="0"/>
              <a:t>パリのレストランとコンサートホールで自爆テロと銃乱射によるテロ事件</a:t>
            </a:r>
          </a:p>
          <a:p>
            <a:r>
              <a:rPr lang="ja-JP" altLang="en-US" dirty="0"/>
              <a:t>被害の死亡</a:t>
            </a:r>
            <a:r>
              <a:rPr lang="en-US" altLang="ja-JP" dirty="0"/>
              <a:t>130</a:t>
            </a:r>
            <a:r>
              <a:rPr lang="ja-JP" altLang="en-US" dirty="0"/>
              <a:t>人。負傷者</a:t>
            </a:r>
            <a:r>
              <a:rPr lang="en-US" altLang="ja-JP" dirty="0"/>
              <a:t>352</a:t>
            </a:r>
            <a:r>
              <a:rPr lang="ja-JP" altLang="en-US" dirty="0"/>
              <a:t>名。</a:t>
            </a:r>
          </a:p>
          <a:p>
            <a:r>
              <a:rPr kumimoji="1" lang="ja-JP" altLang="en-US" dirty="0"/>
              <a:t>実行犯の中にイスラム国リーダー格と、難民とともに入国した者がいた。</a:t>
            </a:r>
          </a:p>
          <a:p>
            <a:r>
              <a:rPr kumimoji="1" lang="ja-JP" altLang="en-US" dirty="0"/>
              <a:t>オランダ大統領やヴァルス首相がイスラム過激派との戦争を宣言した。</a:t>
            </a:r>
            <a:r>
              <a:rPr kumimoji="1" lang="en-US" altLang="ja-JP" dirty="0"/>
              <a:t>(</a:t>
            </a:r>
            <a:r>
              <a:rPr kumimoji="1" lang="ja-JP" altLang="en-US" dirty="0"/>
              <a:t>写真</a:t>
            </a:r>
            <a:r>
              <a:rPr kumimoji="1" lang="en-US" altLang="ja-JP" dirty="0"/>
              <a:t>)</a:t>
            </a:r>
            <a:endParaRPr kumimoji="1" lang="ja-JP" altLang="en-US" dirty="0"/>
          </a:p>
        </p:txBody>
      </p:sp>
    </p:spTree>
    <p:extLst>
      <p:ext uri="{BB962C8B-B14F-4D97-AF65-F5344CB8AC3E}">
        <p14:creationId xmlns:p14="http://schemas.microsoft.com/office/powerpoint/2010/main" val="738163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ケルンの暴行事件</a:t>
            </a:r>
          </a:p>
        </p:txBody>
      </p:sp>
      <p:sp>
        <p:nvSpPr>
          <p:cNvPr id="3" name="コンテンツ プレースホルダー 2"/>
          <p:cNvSpPr>
            <a:spLocks noGrp="1"/>
          </p:cNvSpPr>
          <p:nvPr>
            <p:ph idx="1"/>
          </p:nvPr>
        </p:nvSpPr>
        <p:spPr/>
        <p:txBody>
          <a:bodyPr/>
          <a:lstStyle/>
          <a:p>
            <a:r>
              <a:rPr lang="ja-JP" altLang="ja-JP" dirty="0"/>
              <a:t>2015年12月31日から2016年1月1日</a:t>
            </a:r>
            <a:r>
              <a:rPr lang="ja-JP" altLang="en-US" dirty="0"/>
              <a:t>、</a:t>
            </a:r>
            <a:r>
              <a:rPr lang="ja-JP" altLang="ja-JP" dirty="0"/>
              <a:t>ケルン中央駅とケルン大聖堂前の広場</a:t>
            </a:r>
            <a:r>
              <a:rPr lang="ja-JP" altLang="en-US" dirty="0"/>
              <a:t>で主に</a:t>
            </a:r>
            <a:r>
              <a:rPr lang="ja-JP" altLang="ja-JP" dirty="0"/>
              <a:t>アラブ人・北アフリカ人</a:t>
            </a:r>
            <a:r>
              <a:rPr lang="en-US" altLang="ja-JP" dirty="0"/>
              <a:t>1</a:t>
            </a:r>
            <a:r>
              <a:rPr lang="ja-JP" altLang="ja-JP" dirty="0" err="1"/>
              <a:t>,</a:t>
            </a:r>
            <a:r>
              <a:rPr lang="ja-JP" altLang="ja-JP" dirty="0"/>
              <a:t>000名によ</a:t>
            </a:r>
            <a:r>
              <a:rPr lang="ja-JP" altLang="en-US" dirty="0"/>
              <a:t>る</a:t>
            </a:r>
            <a:r>
              <a:rPr lang="ja-JP" altLang="ja-JP" dirty="0"/>
              <a:t>ドイツ人女性に対する集団性的暴行・強盗事件</a:t>
            </a:r>
            <a:r>
              <a:rPr lang="ja-JP" altLang="en-US" dirty="0"/>
              <a:t>。</a:t>
            </a:r>
            <a:r>
              <a:rPr lang="ja-JP" altLang="ja-JP" dirty="0"/>
              <a:t>被害届が516件（1月10日</a:t>
            </a:r>
            <a:r>
              <a:rPr lang="en-US" altLang="ja-JP" dirty="0"/>
              <a:t>)900(1</a:t>
            </a:r>
            <a:r>
              <a:rPr lang="ja-JP" altLang="en-US" dirty="0"/>
              <a:t>月末</a:t>
            </a:r>
            <a:r>
              <a:rPr lang="en-US" altLang="ja-JP" dirty="0"/>
              <a:t>)</a:t>
            </a:r>
            <a:r>
              <a:rPr lang="ja-JP" altLang="en-US" dirty="0" err="1"/>
              <a:t>。</a:t>
            </a:r>
            <a:r>
              <a:rPr lang="ja-JP" altLang="en-US" dirty="0"/>
              <a:t>広場にいる人に</a:t>
            </a:r>
            <a:r>
              <a:rPr lang="ja-JP" altLang="ja-JP" dirty="0"/>
              <a:t>花火を撃ち込みボトルを投げ込むなどの犯行も</a:t>
            </a:r>
            <a:r>
              <a:rPr lang="ja-JP" altLang="en-US" dirty="0"/>
              <a:t>。</a:t>
            </a:r>
          </a:p>
          <a:p>
            <a:r>
              <a:rPr kumimoji="1" lang="ja-JP" altLang="en-US" dirty="0"/>
              <a:t>数名が逮捕され、中に難民キャンプにいる者がいた。</a:t>
            </a:r>
            <a:r>
              <a:rPr kumimoji="1" lang="en-US" altLang="ja-JP" dirty="0"/>
              <a:t>(</a:t>
            </a:r>
            <a:r>
              <a:rPr kumimoji="1" lang="ja-JP" altLang="en-US" dirty="0"/>
              <a:t>ビデオ</a:t>
            </a:r>
            <a:r>
              <a:rPr kumimoji="1" lang="en-US" altLang="ja-JP" dirty="0"/>
              <a:t>)</a:t>
            </a:r>
            <a:endParaRPr kumimoji="1" lang="ja-JP" altLang="en-US" dirty="0"/>
          </a:p>
        </p:txBody>
      </p:sp>
    </p:spTree>
    <p:extLst>
      <p:ext uri="{BB962C8B-B14F-4D97-AF65-F5344CB8AC3E}">
        <p14:creationId xmlns:p14="http://schemas.microsoft.com/office/powerpoint/2010/main" val="1903404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ベルギーテロ</a:t>
            </a:r>
          </a:p>
        </p:txBody>
      </p:sp>
      <p:sp>
        <p:nvSpPr>
          <p:cNvPr id="3" name="コンテンツ プレースホルダー 2"/>
          <p:cNvSpPr>
            <a:spLocks noGrp="1"/>
          </p:cNvSpPr>
          <p:nvPr>
            <p:ph idx="1"/>
          </p:nvPr>
        </p:nvSpPr>
        <p:spPr/>
        <p:txBody>
          <a:bodyPr/>
          <a:lstStyle/>
          <a:p>
            <a:r>
              <a:rPr lang="en-US" altLang="ja-JP" dirty="0"/>
              <a:t>2016.3.22</a:t>
            </a:r>
            <a:r>
              <a:rPr lang="ja-JP" altLang="en-US" dirty="0"/>
              <a:t> </a:t>
            </a:r>
            <a:r>
              <a:rPr lang="ja-JP" altLang="ja-JP" dirty="0"/>
              <a:t>ベルギーの首都ブリュッセルで、空港と地下鉄駅で</a:t>
            </a:r>
            <a:r>
              <a:rPr lang="ja-JP" altLang="en-US" dirty="0"/>
              <a:t>起きた連続自爆テロ</a:t>
            </a:r>
          </a:p>
          <a:p>
            <a:r>
              <a:rPr lang="ja-JP" altLang="ja-JP" dirty="0"/>
              <a:t>２度の爆発が起きた空港では１４人、地下鉄駅で２０人が死亡、計２００人以上が負傷。</a:t>
            </a:r>
            <a:endParaRPr lang="ja-JP" altLang="en-US" dirty="0"/>
          </a:p>
          <a:p>
            <a:r>
              <a:rPr lang="ja-JP" altLang="ja-JP" dirty="0"/>
              <a:t>過激派組織「イスラム国」（ＩＳ）関連のニュースサイト「アーマク通信」がＩＳの関与を報じた。事実上の犯行声明。</a:t>
            </a:r>
            <a:r>
              <a:rPr lang="en-US" altLang="ja-JP" dirty="0"/>
              <a:t>(</a:t>
            </a:r>
            <a:r>
              <a:rPr lang="ja-JP" altLang="en-US" dirty="0"/>
              <a:t>写真</a:t>
            </a:r>
            <a:r>
              <a:rPr lang="en-US" altLang="ja-JP" dirty="0"/>
              <a:t>)</a:t>
            </a:r>
            <a:endParaRPr kumimoji="1" lang="ja-JP" altLang="en-US" dirty="0"/>
          </a:p>
        </p:txBody>
      </p:sp>
    </p:spTree>
    <p:extLst>
      <p:ext uri="{BB962C8B-B14F-4D97-AF65-F5344CB8AC3E}">
        <p14:creationId xmlns:p14="http://schemas.microsoft.com/office/powerpoint/2010/main" val="99386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1191" y="223360"/>
            <a:ext cx="8412675" cy="6428900"/>
          </a:xfrm>
          <a:prstGeom prst="rect">
            <a:avLst/>
          </a:prstGeom>
        </p:spPr>
      </p:pic>
    </p:spTree>
    <p:extLst>
      <p:ext uri="{BB962C8B-B14F-4D97-AF65-F5344CB8AC3E}">
        <p14:creationId xmlns:p14="http://schemas.microsoft.com/office/powerpoint/2010/main" val="3527433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当時の他の国々の対応</a:t>
            </a:r>
          </a:p>
        </p:txBody>
      </p:sp>
      <p:sp>
        <p:nvSpPr>
          <p:cNvPr id="3" name="コンテンツ プレースホルダー 2"/>
          <p:cNvSpPr>
            <a:spLocks noGrp="1"/>
          </p:cNvSpPr>
          <p:nvPr>
            <p:ph idx="1"/>
          </p:nvPr>
        </p:nvSpPr>
        <p:spPr/>
        <p:txBody>
          <a:bodyPr/>
          <a:lstStyle/>
          <a:p>
            <a:r>
              <a:rPr kumimoji="1" lang="ja-JP" altLang="en-US" dirty="0"/>
              <a:t>イギリス５年で２万人受入れ表明（９．７）</a:t>
            </a:r>
          </a:p>
          <a:p>
            <a:r>
              <a:rPr lang="ja-JP" altLang="en-US" dirty="0"/>
              <a:t>アメリカ１万人受入れ表明。ただし国内から批判（９．１０）</a:t>
            </a:r>
          </a:p>
          <a:p>
            <a:r>
              <a:rPr kumimoji="1" lang="ja-JP" altLang="en-US" dirty="0"/>
              <a:t>カナダ、イスラム戦闘員の流入を恐れて消極的（９．１０）</a:t>
            </a:r>
          </a:p>
          <a:p>
            <a:r>
              <a:rPr lang="ja-JP" altLang="en-US" dirty="0"/>
              <a:t>北欧諸国、審査の厳格化（２０１６．２．１６）</a:t>
            </a:r>
          </a:p>
          <a:p>
            <a:r>
              <a:rPr lang="ja-JP" altLang="en-US" dirty="0"/>
              <a:t>湾岸諸国消極的</a:t>
            </a:r>
          </a:p>
          <a:p>
            <a:r>
              <a:rPr kumimoji="1" lang="ja-JP" altLang="en-US" dirty="0"/>
              <a:t>日本、経済援助で対応</a:t>
            </a:r>
          </a:p>
        </p:txBody>
      </p:sp>
    </p:spTree>
    <p:extLst>
      <p:ext uri="{BB962C8B-B14F-4D97-AF65-F5344CB8AC3E}">
        <p14:creationId xmlns:p14="http://schemas.microsoft.com/office/powerpoint/2010/main" val="333675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B42D51-FB19-40E5-8177-AEF3159C4EB8}"/>
              </a:ext>
            </a:extLst>
          </p:cNvPr>
          <p:cNvSpPr>
            <a:spLocks noGrp="1"/>
          </p:cNvSpPr>
          <p:nvPr>
            <p:ph type="title"/>
          </p:nvPr>
        </p:nvSpPr>
        <p:spPr/>
        <p:txBody>
          <a:bodyPr/>
          <a:lstStyle/>
          <a:p>
            <a:r>
              <a:rPr kumimoji="1" lang="en-US" altLang="ja-JP" dirty="0"/>
              <a:t>2018</a:t>
            </a:r>
            <a:r>
              <a:rPr kumimoji="1" lang="ja-JP" altLang="en-US" dirty="0"/>
              <a:t>年ホンジュラス→米へのキャラバン</a:t>
            </a:r>
          </a:p>
        </p:txBody>
      </p:sp>
      <p:sp>
        <p:nvSpPr>
          <p:cNvPr id="3" name="コンテンツ プレースホルダー 2">
            <a:extLst>
              <a:ext uri="{FF2B5EF4-FFF2-40B4-BE49-F238E27FC236}">
                <a16:creationId xmlns:a16="http://schemas.microsoft.com/office/drawing/2014/main" id="{59067074-FC22-444A-8B60-1620A9DE5BE7}"/>
              </a:ext>
            </a:extLst>
          </p:cNvPr>
          <p:cNvSpPr>
            <a:spLocks noGrp="1"/>
          </p:cNvSpPr>
          <p:nvPr>
            <p:ph idx="1"/>
          </p:nvPr>
        </p:nvSpPr>
        <p:spPr/>
        <p:txBody>
          <a:bodyPr/>
          <a:lstStyle/>
          <a:p>
            <a:r>
              <a:rPr kumimoji="1" lang="en-US" altLang="ja-JP" dirty="0"/>
              <a:t>2009</a:t>
            </a:r>
            <a:r>
              <a:rPr kumimoji="1" lang="ja-JP" altLang="en-US" dirty="0"/>
              <a:t>年ころから、中南米からのアメリカへの難民が発生、次第に増加。 </a:t>
            </a:r>
            <a:r>
              <a:rPr kumimoji="1" lang="en-US" altLang="ja-JP" dirty="0"/>
              <a:t>(</a:t>
            </a:r>
            <a:r>
              <a:rPr kumimoji="1" lang="ja-JP" altLang="en-US" dirty="0"/>
              <a:t>メキシコからは減少</a:t>
            </a:r>
            <a:r>
              <a:rPr kumimoji="1" lang="en-US" altLang="ja-JP" dirty="0"/>
              <a:t>)</a:t>
            </a:r>
            <a:endParaRPr kumimoji="1" lang="ja-JP" altLang="en-US" dirty="0"/>
          </a:p>
          <a:p>
            <a:r>
              <a:rPr kumimoji="1" lang="ja-JP" altLang="en-US" dirty="0"/>
              <a:t>オバマが、経済支援をすることで、移民難民を減少させようとした</a:t>
            </a:r>
          </a:p>
          <a:p>
            <a:r>
              <a:rPr kumimoji="1" lang="ja-JP" altLang="en-US" dirty="0"/>
              <a:t>トランプがその援助を打ち切り→キャラバンが発生</a:t>
            </a:r>
          </a:p>
          <a:p>
            <a:r>
              <a:rPr kumimoji="1" lang="ja-JP" altLang="en-US" dirty="0"/>
              <a:t>トランプは、キャラバンを「移民」と位置づけ、犯罪者も紛れ込んでいるとして、軍隊を派遣。</a:t>
            </a:r>
          </a:p>
          <a:p>
            <a:r>
              <a:rPr kumimoji="1" lang="ja-JP" altLang="en-US" dirty="0"/>
              <a:t>当人たちは、「難民申請する」と言っている。</a:t>
            </a:r>
          </a:p>
          <a:p>
            <a:r>
              <a:rPr kumimoji="1" lang="ja-JP" altLang="en-US" dirty="0"/>
              <a:t>キャラバンは難民なのか、移民なのか</a:t>
            </a:r>
            <a:r>
              <a:rPr kumimoji="1" lang="en-US" altLang="ja-JP" dirty="0"/>
              <a:t>?</a:t>
            </a:r>
            <a:endParaRPr kumimoji="1" lang="ja-JP" altLang="en-US" dirty="0"/>
          </a:p>
        </p:txBody>
      </p:sp>
    </p:spTree>
    <p:extLst>
      <p:ext uri="{BB962C8B-B14F-4D97-AF65-F5344CB8AC3E}">
        <p14:creationId xmlns:p14="http://schemas.microsoft.com/office/powerpoint/2010/main" val="436590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DBBC24-1225-4A52-8B6C-4EC71FD3CD2C}"/>
              </a:ext>
            </a:extLst>
          </p:cNvPr>
          <p:cNvSpPr>
            <a:spLocks noGrp="1"/>
          </p:cNvSpPr>
          <p:nvPr>
            <p:ph type="title"/>
          </p:nvPr>
        </p:nvSpPr>
        <p:spPr/>
        <p:txBody>
          <a:bodyPr/>
          <a:lstStyle/>
          <a:p>
            <a:r>
              <a:rPr kumimoji="1" lang="ja-JP" altLang="en-US" dirty="0"/>
              <a:t>難民問題の波</a:t>
            </a:r>
            <a:r>
              <a:rPr kumimoji="1" lang="en-US" altLang="ja-JP" dirty="0"/>
              <a:t>(</a:t>
            </a:r>
            <a:r>
              <a:rPr kumimoji="1" lang="ja-JP" altLang="en-US" dirty="0"/>
              <a:t>ホンジュラス→アメリカ</a:t>
            </a:r>
            <a:r>
              <a:rPr kumimoji="1"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3F1913AB-B885-4A31-B823-104C0EB14DFA}"/>
              </a:ext>
            </a:extLst>
          </p:cNvPr>
          <p:cNvSpPr>
            <a:spLocks noGrp="1"/>
          </p:cNvSpPr>
          <p:nvPr>
            <p:ph idx="1"/>
          </p:nvPr>
        </p:nvSpPr>
        <p:spPr/>
        <p:txBody>
          <a:bodyPr/>
          <a:lstStyle/>
          <a:p>
            <a:r>
              <a:rPr kumimoji="1" lang="ja-JP" altLang="en-US" dirty="0"/>
              <a:t>多くの難民は、戦争あるいは政治的虐殺が原因</a:t>
            </a:r>
          </a:p>
          <a:p>
            <a:r>
              <a:rPr kumimoji="1" lang="en-US" altLang="ja-JP" dirty="0"/>
              <a:t>2015</a:t>
            </a:r>
            <a:r>
              <a:rPr kumimoji="1" lang="ja-JP" altLang="en-US" dirty="0"/>
              <a:t>年のヨーロッパへの難民と、</a:t>
            </a:r>
            <a:r>
              <a:rPr kumimoji="1" lang="en-US" altLang="ja-JP" dirty="0"/>
              <a:t>2018</a:t>
            </a:r>
            <a:r>
              <a:rPr kumimoji="1" lang="ja-JP" altLang="en-US" dirty="0"/>
              <a:t>年のホンジュラスからアメリカをめざす難民は、新たな側面</a:t>
            </a:r>
          </a:p>
          <a:p>
            <a:r>
              <a:rPr kumimoji="1" lang="ja-JP" altLang="en-US" dirty="0"/>
              <a:t>ルモンドは、ホンジュラスの左翼かベネズエラが仕組んだとの、ホンジュラス大統領とアメリカ副大統領の声を紹介</a:t>
            </a:r>
          </a:p>
          <a:p>
            <a:r>
              <a:rPr kumimoji="1" lang="ja-JP" altLang="en-US" dirty="0"/>
              <a:t>トランプ政権のアドバイザー</a:t>
            </a:r>
            <a:r>
              <a:rPr kumimoji="1" lang="en-US" altLang="ja-JP" dirty="0"/>
              <a:t>Barry Bennett</a:t>
            </a:r>
            <a:r>
              <a:rPr kumimoji="1" lang="ja-JP" altLang="en-US" dirty="0"/>
              <a:t>は、「行進は政治的贈り物」。アメリカ民主党がバックという説もある。</a:t>
            </a:r>
          </a:p>
          <a:p>
            <a:r>
              <a:rPr kumimoji="1" lang="ja-JP" altLang="en-US" dirty="0"/>
              <a:t>メキシコは、短期滞在を認めているが、基本的政策について迷っている。</a:t>
            </a:r>
          </a:p>
        </p:txBody>
      </p:sp>
    </p:spTree>
    <p:extLst>
      <p:ext uri="{BB962C8B-B14F-4D97-AF65-F5344CB8AC3E}">
        <p14:creationId xmlns:p14="http://schemas.microsoft.com/office/powerpoint/2010/main" val="2810228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E0E5E3-9430-465A-9F48-3C7AC52EB536}"/>
              </a:ext>
            </a:extLst>
          </p:cNvPr>
          <p:cNvSpPr>
            <a:spLocks noGrp="1"/>
          </p:cNvSpPr>
          <p:nvPr>
            <p:ph type="title"/>
          </p:nvPr>
        </p:nvSpPr>
        <p:spPr/>
        <p:txBody>
          <a:bodyPr/>
          <a:lstStyle/>
          <a:p>
            <a:r>
              <a:rPr kumimoji="1" lang="ja-JP" altLang="en-US" dirty="0"/>
              <a:t>ホンジュラス→アメリカ</a:t>
            </a:r>
            <a:r>
              <a:rPr kumimoji="1" lang="en-US" altLang="ja-JP" dirty="0"/>
              <a:t>2</a:t>
            </a:r>
            <a:endParaRPr kumimoji="1" lang="ja-JP" altLang="en-US" dirty="0"/>
          </a:p>
        </p:txBody>
      </p:sp>
      <p:sp>
        <p:nvSpPr>
          <p:cNvPr id="3" name="コンテンツ プレースホルダー 2">
            <a:extLst>
              <a:ext uri="{FF2B5EF4-FFF2-40B4-BE49-F238E27FC236}">
                <a16:creationId xmlns:a16="http://schemas.microsoft.com/office/drawing/2014/main" id="{1EB96D87-BA1C-45DA-B307-92BB9757C6F7}"/>
              </a:ext>
            </a:extLst>
          </p:cNvPr>
          <p:cNvSpPr>
            <a:spLocks noGrp="1"/>
          </p:cNvSpPr>
          <p:nvPr>
            <p:ph idx="1"/>
          </p:nvPr>
        </p:nvSpPr>
        <p:spPr/>
        <p:txBody>
          <a:bodyPr/>
          <a:lstStyle/>
          <a:p>
            <a:r>
              <a:rPr kumimoji="1" lang="ja-JP" altLang="en-US" dirty="0"/>
              <a:t>既にメキシコ</a:t>
            </a:r>
            <a:r>
              <a:rPr kumimoji="1" lang="en-US" altLang="ja-JP" dirty="0"/>
              <a:t>-</a:t>
            </a:r>
            <a:r>
              <a:rPr kumimoji="1" lang="ja-JP" altLang="en-US" dirty="0"/>
              <a:t>アメリカ国境に数千人が到着</a:t>
            </a:r>
          </a:p>
          <a:p>
            <a:r>
              <a:rPr kumimoji="1" lang="ja-JP" altLang="en-US" dirty="0"/>
              <a:t>ガテマラで死者</a:t>
            </a:r>
            <a:r>
              <a:rPr kumimoji="1" lang="en-US" altLang="ja-JP" dirty="0"/>
              <a:t>(</a:t>
            </a:r>
            <a:r>
              <a:rPr kumimoji="1" lang="ja-JP" altLang="en-US" dirty="0"/>
              <a:t>催涙弾を発射の影響か</a:t>
            </a:r>
            <a:r>
              <a:rPr kumimoji="1" lang="en-US" altLang="ja-JP" dirty="0"/>
              <a:t>?)</a:t>
            </a:r>
            <a:endParaRPr kumimoji="1" lang="ja-JP" altLang="en-US" dirty="0"/>
          </a:p>
          <a:p>
            <a:r>
              <a:rPr kumimoji="1" lang="ja-JP" altLang="en-US" dirty="0"/>
              <a:t>国境で入国強行の人たちが出現→催涙弾、国境一時封鎖</a:t>
            </a:r>
          </a:p>
          <a:p>
            <a:r>
              <a:rPr kumimoji="1" lang="en-US" altLang="ja-JP" dirty="0"/>
              <a:t>2019.3 </a:t>
            </a:r>
            <a:r>
              <a:rPr kumimoji="1" lang="ja-JP" altLang="en-US" dirty="0"/>
              <a:t>トランプ国境閉鎖を警告 </a:t>
            </a:r>
            <a:r>
              <a:rPr kumimoji="1" lang="en-US" altLang="ja-JP" dirty="0"/>
              <a:t>3</a:t>
            </a:r>
            <a:r>
              <a:rPr kumimoji="1" lang="ja-JP" altLang="en-US" dirty="0"/>
              <a:t>月のみで拘束者</a:t>
            </a:r>
            <a:r>
              <a:rPr kumimoji="1" lang="en-US" altLang="ja-JP" dirty="0"/>
              <a:t>10</a:t>
            </a:r>
            <a:r>
              <a:rPr kumimoji="1" lang="ja-JP" altLang="en-US" dirty="0"/>
              <a:t>万</a:t>
            </a:r>
          </a:p>
          <a:p>
            <a:r>
              <a:rPr kumimoji="1" lang="en-US" altLang="ja-JP" dirty="0"/>
              <a:t>4</a:t>
            </a:r>
            <a:r>
              <a:rPr kumimoji="1" lang="ja-JP" altLang="en-US" dirty="0"/>
              <a:t>月、サンフランシスコ連邦地裁、強制的送還差し止め</a:t>
            </a:r>
          </a:p>
          <a:p>
            <a:r>
              <a:rPr kumimoji="1" lang="ja-JP" altLang="en-US" dirty="0"/>
              <a:t>トランプ、メキシコへの関税延長→メキシコ対策強化</a:t>
            </a:r>
          </a:p>
          <a:p>
            <a:r>
              <a:rPr kumimoji="1" lang="ja-JP" altLang="en-US" dirty="0"/>
              <a:t>アメリカ難民申請厳格化</a:t>
            </a:r>
          </a:p>
          <a:p>
            <a:r>
              <a:rPr kumimoji="1" lang="ja-JP" altLang="en-US" dirty="0"/>
              <a:t>アメリカ</a:t>
            </a:r>
            <a:r>
              <a:rPr kumimoji="1" lang="en-US" altLang="ja-JP" dirty="0"/>
              <a:t>-</a:t>
            </a:r>
            <a:r>
              <a:rPr kumimoji="1" lang="ja-JP" altLang="en-US" dirty="0"/>
              <a:t>ガテマラ協定</a:t>
            </a:r>
            <a:r>
              <a:rPr kumimoji="1" lang="en-US" altLang="ja-JP" dirty="0"/>
              <a:t>(</a:t>
            </a:r>
            <a:r>
              <a:rPr kumimoji="1" lang="ja-JP" altLang="en-US" dirty="0"/>
              <a:t>ビザ発給対難民管理</a:t>
            </a:r>
            <a:r>
              <a:rPr kumimoji="1" lang="en-US" altLang="ja-JP" dirty="0"/>
              <a:t>)</a:t>
            </a:r>
            <a:endParaRPr kumimoji="1" lang="ja-JP" altLang="en-US" dirty="0"/>
          </a:p>
        </p:txBody>
      </p:sp>
    </p:spTree>
    <p:extLst>
      <p:ext uri="{BB962C8B-B14F-4D97-AF65-F5344CB8AC3E}">
        <p14:creationId xmlns:p14="http://schemas.microsoft.com/office/powerpoint/2010/main" val="2724591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難民とは</a:t>
            </a:r>
            <a:r>
              <a:rPr kumimoji="1" lang="en-US" altLang="ja-JP" dirty="0"/>
              <a:t>(</a:t>
            </a:r>
            <a:r>
              <a:rPr kumimoji="1" lang="ja-JP" altLang="en-US" dirty="0"/>
              <a:t> </a:t>
            </a:r>
            <a:r>
              <a:rPr kumimoji="1" lang="en-US" altLang="ja-JP" dirty="0" err="1"/>
              <a:t>cf</a:t>
            </a:r>
            <a:r>
              <a:rPr kumimoji="1" lang="en-US" altLang="ja-JP" dirty="0"/>
              <a:t> </a:t>
            </a:r>
            <a:r>
              <a:rPr kumimoji="1" lang="ja-JP" altLang="en-US" dirty="0"/>
              <a:t>移民・植民・亡命</a:t>
            </a:r>
            <a:r>
              <a:rPr kumimoji="1" lang="en-US" altLang="ja-JP" dirty="0"/>
              <a:t>)</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kumimoji="1" lang="en-US" altLang="ja-JP" dirty="0"/>
              <a:t>1951</a:t>
            </a:r>
            <a:r>
              <a:rPr kumimoji="1" lang="ja-JP" altLang="en-US" dirty="0"/>
              <a:t>年「難民の地位に関する条約」</a:t>
            </a:r>
            <a:r>
              <a:rPr kumimoji="1" lang="en-US" altLang="ja-JP" dirty="0"/>
              <a:t>67</a:t>
            </a:r>
            <a:r>
              <a:rPr kumimoji="1" lang="ja-JP" altLang="en-US" dirty="0"/>
              <a:t>年議定書 </a:t>
            </a:r>
            <a:r>
              <a:rPr kumimoji="1" lang="en-US" altLang="ja-JP" dirty="0"/>
              <a:t>82</a:t>
            </a:r>
            <a:r>
              <a:rPr kumimoji="1" lang="ja-JP" altLang="en-US" dirty="0"/>
              <a:t>年日本加盟</a:t>
            </a:r>
          </a:p>
          <a:p>
            <a:pPr lvl="1"/>
            <a:r>
              <a:rPr lang="ja-JP" altLang="en-US" dirty="0"/>
              <a:t>「人種、宗教、国籍、政治的意見やまたは特定の社会集団に属するなどの理由で、自国にいると迫害を受けるかあるいは迫害を受ける恐れがあるために他国に逃れた」人々</a:t>
            </a:r>
          </a:p>
          <a:p>
            <a:pPr lvl="1"/>
            <a:r>
              <a:rPr kumimoji="1" lang="ja-JP" altLang="en-US" dirty="0"/>
              <a:t>武力衝突や人権侵害などによる難民も現在では含む</a:t>
            </a:r>
          </a:p>
          <a:p>
            <a:pPr lvl="1"/>
            <a:r>
              <a:rPr lang="ja-JP" altLang="en-US" dirty="0"/>
              <a:t>逃れる権利が個人にあるが、国家に受け入れ義務はない。</a:t>
            </a:r>
            <a:r>
              <a:rPr lang="en-US" altLang="ja-JP" dirty="0"/>
              <a:t>(</a:t>
            </a:r>
            <a:r>
              <a:rPr lang="ja-JP" altLang="en-US" dirty="0"/>
              <a:t>国家の裁量</a:t>
            </a:r>
            <a:r>
              <a:rPr lang="en-US" altLang="ja-JP" dirty="0"/>
              <a:t>)</a:t>
            </a:r>
          </a:p>
          <a:p>
            <a:r>
              <a:rPr kumimoji="1" lang="ja-JP" altLang="en-US" dirty="0"/>
              <a:t>世界人権宣言</a:t>
            </a:r>
          </a:p>
          <a:p>
            <a:pPr lvl="1"/>
            <a:r>
              <a:rPr kumimoji="1" lang="en-US" altLang="ja-JP" dirty="0"/>
              <a:t>14</a:t>
            </a:r>
            <a:r>
              <a:rPr lang="ja-JP" altLang="en-US" dirty="0"/>
              <a:t>条「すべて人は、迫害を免れるため、他国に避難することを求め、かつ、避難する権利を有する。」</a:t>
            </a:r>
          </a:p>
          <a:p>
            <a:pPr lvl="1"/>
            <a:r>
              <a:rPr kumimoji="1" lang="en-US" altLang="ja-JP" dirty="0"/>
              <a:t>15</a:t>
            </a:r>
            <a:r>
              <a:rPr kumimoji="1" lang="ja-JP" altLang="en-US" dirty="0"/>
              <a:t>条「すべて、人は国籍をもつ権利を有する」</a:t>
            </a:r>
          </a:p>
          <a:p>
            <a:r>
              <a:rPr lang="ja-JP" altLang="en-US" dirty="0"/>
              <a:t>守るべき国家が抑圧 </a:t>
            </a:r>
            <a:r>
              <a:rPr lang="en-US" altLang="ja-JP" dirty="0"/>
              <a:t>or </a:t>
            </a:r>
            <a:r>
              <a:rPr lang="ja-JP" altLang="en-US" dirty="0"/>
              <a:t>国家から脱出  </a:t>
            </a:r>
            <a:r>
              <a:rPr lang="en-US" altLang="ja-JP" dirty="0"/>
              <a:t>(</a:t>
            </a:r>
            <a:r>
              <a:rPr lang="ja-JP" altLang="en-US" dirty="0"/>
              <a:t>人権を保護すべき国家から切り離されている状態</a:t>
            </a:r>
            <a:r>
              <a:rPr lang="en-US" altLang="ja-JP" dirty="0"/>
              <a:t>)→</a:t>
            </a:r>
            <a:r>
              <a:rPr lang="ja-JP" altLang="en-US" dirty="0"/>
              <a:t>無国籍になる</a:t>
            </a:r>
          </a:p>
          <a:p>
            <a:endParaRPr kumimoji="1" lang="ja-JP" altLang="en-US" dirty="0"/>
          </a:p>
        </p:txBody>
      </p:sp>
    </p:spTree>
    <p:extLst>
      <p:ext uri="{BB962C8B-B14F-4D97-AF65-F5344CB8AC3E}">
        <p14:creationId xmlns:p14="http://schemas.microsoft.com/office/powerpoint/2010/main" val="2193570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842D84-1153-491B-8B12-5150BFBA5DAC}"/>
              </a:ext>
            </a:extLst>
          </p:cNvPr>
          <p:cNvSpPr>
            <a:spLocks noGrp="1"/>
          </p:cNvSpPr>
          <p:nvPr>
            <p:ph type="title"/>
          </p:nvPr>
        </p:nvSpPr>
        <p:spPr/>
        <p:txBody>
          <a:bodyPr/>
          <a:lstStyle/>
          <a:p>
            <a:r>
              <a:rPr kumimoji="1" lang="ja-JP" altLang="en-US" dirty="0"/>
              <a:t>アメリカ</a:t>
            </a:r>
            <a:r>
              <a:rPr kumimoji="1" lang="en-US" altLang="ja-JP" dirty="0"/>
              <a:t>-</a:t>
            </a:r>
            <a:r>
              <a:rPr kumimoji="1" lang="ja-JP" altLang="en-US"/>
              <a:t>ホンジュラス関係</a:t>
            </a:r>
          </a:p>
        </p:txBody>
      </p:sp>
      <p:sp>
        <p:nvSpPr>
          <p:cNvPr id="3" name="コンテンツ プレースホルダー 2">
            <a:extLst>
              <a:ext uri="{FF2B5EF4-FFF2-40B4-BE49-F238E27FC236}">
                <a16:creationId xmlns:a16="http://schemas.microsoft.com/office/drawing/2014/main" id="{AE328A25-A2C8-4C76-8C7B-2209DE5F9E24}"/>
              </a:ext>
            </a:extLst>
          </p:cNvPr>
          <p:cNvSpPr>
            <a:spLocks noGrp="1"/>
          </p:cNvSpPr>
          <p:nvPr>
            <p:ph idx="1"/>
          </p:nvPr>
        </p:nvSpPr>
        <p:spPr/>
        <p:txBody>
          <a:bodyPr>
            <a:normAutofit lnSpcReduction="10000"/>
          </a:bodyPr>
          <a:lstStyle/>
          <a:p>
            <a:r>
              <a:rPr kumimoji="1" lang="en-US" altLang="ja-JP" dirty="0"/>
              <a:t>1890</a:t>
            </a:r>
            <a:r>
              <a:rPr kumimoji="1" lang="ja-JP" altLang="en-US" dirty="0"/>
              <a:t>年代アメリカ資本が活動。バナナの単一作物経済に</a:t>
            </a:r>
            <a:r>
              <a:rPr kumimoji="1" lang="en-US" altLang="ja-JP" dirty="0"/>
              <a:t>(</a:t>
            </a:r>
            <a:r>
              <a:rPr kumimoji="1" lang="ja-JP" altLang="en-US" dirty="0"/>
              <a:t>農地の買い占め</a:t>
            </a:r>
            <a:r>
              <a:rPr kumimoji="1" lang="en-US" altLang="ja-JP" dirty="0"/>
              <a:t>)</a:t>
            </a:r>
            <a:r>
              <a:rPr kumimoji="1" lang="ja-JP" altLang="en-US" dirty="0" err="1"/>
              <a:t>、</a:t>
            </a:r>
            <a:r>
              <a:rPr kumimoji="1" lang="ja-JP" altLang="en-US" dirty="0"/>
              <a:t>鉄道敷設、金融制度→事実上の支配</a:t>
            </a:r>
          </a:p>
          <a:p>
            <a:r>
              <a:rPr kumimoji="1" lang="en-US" altLang="ja-JP" dirty="0"/>
              <a:t>1907,1911</a:t>
            </a:r>
            <a:r>
              <a:rPr kumimoji="1" lang="ja-JP" altLang="en-US" dirty="0"/>
              <a:t>年に軍事介入→政治の中心が軍に</a:t>
            </a:r>
          </a:p>
          <a:p>
            <a:r>
              <a:rPr kumimoji="1" lang="ja-JP" altLang="en-US" dirty="0"/>
              <a:t>ニカラグア紛争介入のために、ホンジュラスに駐留→軍事独裁政治</a:t>
            </a:r>
          </a:p>
          <a:p>
            <a:r>
              <a:rPr kumimoji="1" lang="en-US" altLang="ja-JP" dirty="0"/>
              <a:t>2006</a:t>
            </a:r>
            <a:r>
              <a:rPr kumimoji="1" lang="ja-JP" altLang="en-US" dirty="0"/>
              <a:t>年、リベラルのマヌエル・セラヤが大統領に。→</a:t>
            </a:r>
            <a:r>
              <a:rPr kumimoji="1" lang="en-US" altLang="ja-JP" dirty="0"/>
              <a:t>2009</a:t>
            </a:r>
            <a:r>
              <a:rPr kumimoji="1" lang="ja-JP" altLang="en-US" dirty="0"/>
              <a:t>年軍事クーデター→麻薬犯罪組織と治安部隊の癒着→移民の増大</a:t>
            </a:r>
          </a:p>
          <a:p>
            <a:r>
              <a:rPr kumimoji="1" lang="ja-JP" altLang="en-US" dirty="0"/>
              <a:t>オバマとヒラリー・クリントンの対立</a:t>
            </a:r>
            <a:r>
              <a:rPr kumimoji="1" lang="en-US" altLang="ja-JP" dirty="0"/>
              <a:t>(?)</a:t>
            </a:r>
            <a:endParaRPr kumimoji="1" lang="ja-JP" altLang="en-US" dirty="0"/>
          </a:p>
          <a:p>
            <a:r>
              <a:rPr kumimoji="1" lang="ja-JP" altLang="en-US" dirty="0"/>
              <a:t>クリントンは、軍容認、オバマは、移民抑制のため援助増大</a:t>
            </a:r>
            <a:r>
              <a:rPr kumimoji="1" lang="en-US" altLang="ja-JP" dirty="0"/>
              <a:t>(</a:t>
            </a:r>
            <a:r>
              <a:rPr kumimoji="1" lang="ja-JP" altLang="en-US" dirty="0"/>
              <a:t>トランプが停止</a:t>
            </a:r>
            <a:r>
              <a:rPr kumimoji="1" lang="en-US" altLang="ja-JP" dirty="0"/>
              <a:t>)</a:t>
            </a:r>
            <a:endParaRPr kumimoji="1" lang="ja-JP" altLang="en-US" dirty="0"/>
          </a:p>
          <a:p>
            <a:endParaRPr kumimoji="1" lang="ja-JP" altLang="en-US" dirty="0"/>
          </a:p>
        </p:txBody>
      </p:sp>
    </p:spTree>
    <p:extLst>
      <p:ext uri="{BB962C8B-B14F-4D97-AF65-F5344CB8AC3E}">
        <p14:creationId xmlns:p14="http://schemas.microsoft.com/office/powerpoint/2010/main" val="4139431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58F73F4-2E6E-4355-AEBE-9CD58732D1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187" y="0"/>
            <a:ext cx="11195625" cy="6858000"/>
          </a:xfrm>
          <a:prstGeom prst="rect">
            <a:avLst/>
          </a:prstGeom>
        </p:spPr>
      </p:pic>
    </p:spTree>
    <p:extLst>
      <p:ext uri="{BB962C8B-B14F-4D97-AF65-F5344CB8AC3E}">
        <p14:creationId xmlns:p14="http://schemas.microsoft.com/office/powerpoint/2010/main" val="1667392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FD624F1-317B-45E1-9075-C009D9035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524" y="0"/>
            <a:ext cx="10270952" cy="6858000"/>
          </a:xfrm>
          <a:prstGeom prst="rect">
            <a:avLst/>
          </a:prstGeom>
        </p:spPr>
      </p:pic>
      <p:sp>
        <p:nvSpPr>
          <p:cNvPr id="2" name="テキスト ボックス 1">
            <a:extLst>
              <a:ext uri="{FF2B5EF4-FFF2-40B4-BE49-F238E27FC236}">
                <a16:creationId xmlns:a16="http://schemas.microsoft.com/office/drawing/2014/main" id="{EFBE43E8-3F74-4B79-805F-66BA98717DCF}"/>
              </a:ext>
            </a:extLst>
          </p:cNvPr>
          <p:cNvSpPr txBox="1"/>
          <p:nvPr/>
        </p:nvSpPr>
        <p:spPr>
          <a:xfrm>
            <a:off x="112542" y="1195754"/>
            <a:ext cx="689316" cy="646331"/>
          </a:xfrm>
          <a:prstGeom prst="rect">
            <a:avLst/>
          </a:prstGeom>
          <a:noFill/>
        </p:spPr>
        <p:txBody>
          <a:bodyPr wrap="square" rtlCol="0">
            <a:spAutoFit/>
          </a:bodyPr>
          <a:lstStyle/>
          <a:p>
            <a:r>
              <a:rPr kumimoji="1" lang="en-US" altLang="ja-JP" dirty="0"/>
              <a:t>NRC</a:t>
            </a:r>
          </a:p>
          <a:p>
            <a:r>
              <a:rPr kumimoji="1" lang="ja-JP" altLang="en-US" dirty="0"/>
              <a:t>より</a:t>
            </a:r>
          </a:p>
        </p:txBody>
      </p:sp>
    </p:spTree>
    <p:extLst>
      <p:ext uri="{BB962C8B-B14F-4D97-AF65-F5344CB8AC3E}">
        <p14:creationId xmlns:p14="http://schemas.microsoft.com/office/powerpoint/2010/main" val="37605352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2A53721-28DA-425E-8287-80802E3CF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1070" y="0"/>
            <a:ext cx="9789859" cy="6858000"/>
          </a:xfrm>
          <a:prstGeom prst="rect">
            <a:avLst/>
          </a:prstGeom>
        </p:spPr>
      </p:pic>
    </p:spTree>
    <p:extLst>
      <p:ext uri="{BB962C8B-B14F-4D97-AF65-F5344CB8AC3E}">
        <p14:creationId xmlns:p14="http://schemas.microsoft.com/office/powerpoint/2010/main" val="3152761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C88C727-DF99-45AE-B092-EC037911E6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8469" y="53801"/>
            <a:ext cx="7995061" cy="6750397"/>
          </a:xfrm>
          <a:prstGeom prst="rect">
            <a:avLst/>
          </a:prstGeom>
        </p:spPr>
      </p:pic>
    </p:spTree>
    <p:extLst>
      <p:ext uri="{BB962C8B-B14F-4D97-AF65-F5344CB8AC3E}">
        <p14:creationId xmlns:p14="http://schemas.microsoft.com/office/powerpoint/2010/main" val="23316531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日本の受け入れ数</a:t>
            </a:r>
          </a:p>
        </p:txBody>
      </p:sp>
      <p:sp>
        <p:nvSpPr>
          <p:cNvPr id="3" name="コンテンツ プレースホルダー 2"/>
          <p:cNvSpPr>
            <a:spLocks noGrp="1"/>
          </p:cNvSpPr>
          <p:nvPr>
            <p:ph idx="1"/>
          </p:nvPr>
        </p:nvSpPr>
        <p:spPr/>
        <p:txBody>
          <a:bodyPr/>
          <a:lstStyle/>
          <a:p>
            <a:r>
              <a:rPr lang="ja-JP" altLang="en-US" dirty="0"/>
              <a:t>昭和</a:t>
            </a:r>
            <a:r>
              <a:rPr lang="en-US" altLang="ja-JP" dirty="0"/>
              <a:t>53</a:t>
            </a:r>
            <a:r>
              <a:rPr lang="ja-JP" altLang="en-US" dirty="0"/>
              <a:t>年から受け入れが終了した平成</a:t>
            </a:r>
            <a:r>
              <a:rPr lang="en-US" altLang="ja-JP" dirty="0"/>
              <a:t>17</a:t>
            </a:r>
            <a:r>
              <a:rPr lang="ja-JP" altLang="en-US" dirty="0"/>
              <a:t>年末までのインドシナ難民定住受入れ数は</a:t>
            </a:r>
            <a:r>
              <a:rPr lang="en-US" altLang="ja-JP" dirty="0"/>
              <a:t>11,319</a:t>
            </a:r>
            <a:r>
              <a:rPr lang="ja-JP" altLang="en-US" dirty="0"/>
              <a:t>人</a:t>
            </a:r>
          </a:p>
          <a:p>
            <a:pPr lvl="1"/>
            <a:r>
              <a:rPr lang="ja-JP" altLang="en-US" dirty="0"/>
              <a:t>ボート・ピープル </a:t>
            </a:r>
            <a:r>
              <a:rPr lang="en-US" altLang="ja-JP" dirty="0"/>
              <a:t>3,536</a:t>
            </a:r>
            <a:r>
              <a:rPr lang="ja-JP" altLang="en-US" dirty="0"/>
              <a:t>人（</a:t>
            </a:r>
            <a:r>
              <a:rPr lang="en-US" altLang="ja-JP" dirty="0"/>
              <a:t>31</a:t>
            </a:r>
            <a:r>
              <a:rPr lang="ja-JP" altLang="en-US" dirty="0"/>
              <a:t>％） </a:t>
            </a:r>
          </a:p>
          <a:p>
            <a:pPr lvl="1"/>
            <a:r>
              <a:rPr lang="ja-JP" altLang="en-US" dirty="0"/>
              <a:t>海外キャンプ滞在者 </a:t>
            </a:r>
            <a:r>
              <a:rPr lang="en-US" altLang="ja-JP" dirty="0"/>
              <a:t>4,372</a:t>
            </a:r>
            <a:r>
              <a:rPr lang="ja-JP" altLang="en-US" dirty="0"/>
              <a:t>人（</a:t>
            </a:r>
            <a:r>
              <a:rPr lang="en-US" altLang="ja-JP" dirty="0"/>
              <a:t>41</a:t>
            </a:r>
            <a:r>
              <a:rPr lang="ja-JP" altLang="en-US" dirty="0"/>
              <a:t>％） </a:t>
            </a:r>
          </a:p>
          <a:p>
            <a:pPr lvl="1"/>
            <a:r>
              <a:rPr lang="ja-JP" altLang="en-US" dirty="0"/>
              <a:t>合法出国者（</a:t>
            </a:r>
            <a:r>
              <a:rPr lang="en-US" altLang="ja-JP" dirty="0"/>
              <a:t>ODP</a:t>
            </a:r>
            <a:r>
              <a:rPr lang="ja-JP" altLang="en-US" dirty="0"/>
              <a:t>） </a:t>
            </a:r>
            <a:r>
              <a:rPr lang="en-US" altLang="ja-JP" dirty="0"/>
              <a:t>2,669</a:t>
            </a:r>
            <a:r>
              <a:rPr lang="ja-JP" altLang="en-US" dirty="0"/>
              <a:t>人（</a:t>
            </a:r>
            <a:r>
              <a:rPr lang="en-US" altLang="ja-JP" dirty="0"/>
              <a:t>21</a:t>
            </a:r>
            <a:r>
              <a:rPr lang="ja-JP" altLang="en-US" dirty="0"/>
              <a:t>％） </a:t>
            </a:r>
          </a:p>
          <a:p>
            <a:pPr lvl="1"/>
            <a:r>
              <a:rPr lang="ja-JP" altLang="en-US" dirty="0"/>
              <a:t>元留学生など </a:t>
            </a:r>
            <a:r>
              <a:rPr lang="en-US" altLang="ja-JP" dirty="0"/>
              <a:t>742</a:t>
            </a:r>
            <a:r>
              <a:rPr lang="ja-JP" altLang="en-US" dirty="0"/>
              <a:t>人（</a:t>
            </a:r>
            <a:r>
              <a:rPr lang="en-US" altLang="ja-JP" dirty="0"/>
              <a:t>7</a:t>
            </a:r>
            <a:r>
              <a:rPr lang="ja-JP" altLang="en-US" dirty="0"/>
              <a:t>％） </a:t>
            </a:r>
          </a:p>
          <a:p>
            <a:endParaRPr kumimoji="1" lang="ja-JP" altLang="en-US" dirty="0"/>
          </a:p>
        </p:txBody>
      </p:sp>
    </p:spTree>
    <p:extLst>
      <p:ext uri="{BB962C8B-B14F-4D97-AF65-F5344CB8AC3E}">
        <p14:creationId xmlns:p14="http://schemas.microsoft.com/office/powerpoint/2010/main" val="1609873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スクリーンショットの画面&#10;&#10;自動的に生成された説明">
            <a:extLst>
              <a:ext uri="{FF2B5EF4-FFF2-40B4-BE49-F238E27FC236}">
                <a16:creationId xmlns:a16="http://schemas.microsoft.com/office/drawing/2014/main" id="{9945AE97-5D64-41F8-A930-82CCDAEDD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4100" y="984250"/>
            <a:ext cx="7543800" cy="4889500"/>
          </a:xfrm>
          <a:prstGeom prst="rect">
            <a:avLst/>
          </a:prstGeom>
        </p:spPr>
      </p:pic>
    </p:spTree>
    <p:extLst>
      <p:ext uri="{BB962C8B-B14F-4D97-AF65-F5344CB8AC3E}">
        <p14:creationId xmlns:p14="http://schemas.microsoft.com/office/powerpoint/2010/main" val="2856239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740260-319B-4FD5-907B-39D57C49494B}"/>
              </a:ext>
            </a:extLst>
          </p:cNvPr>
          <p:cNvSpPr>
            <a:spLocks noGrp="1"/>
          </p:cNvSpPr>
          <p:nvPr>
            <p:ph type="title"/>
          </p:nvPr>
        </p:nvSpPr>
        <p:spPr/>
        <p:txBody>
          <a:bodyPr/>
          <a:lstStyle/>
          <a:p>
            <a:r>
              <a:rPr kumimoji="1" lang="ja-JP" altLang="en-US" dirty="0"/>
              <a:t>日本の「難民」受容の歴史</a:t>
            </a:r>
          </a:p>
        </p:txBody>
      </p:sp>
      <p:sp>
        <p:nvSpPr>
          <p:cNvPr id="3" name="コンテンツ プレースホルダー 2">
            <a:extLst>
              <a:ext uri="{FF2B5EF4-FFF2-40B4-BE49-F238E27FC236}">
                <a16:creationId xmlns:a16="http://schemas.microsoft.com/office/drawing/2014/main" id="{CAC84CA8-4670-422A-B235-C11F755CCE67}"/>
              </a:ext>
            </a:extLst>
          </p:cNvPr>
          <p:cNvSpPr>
            <a:spLocks noGrp="1"/>
          </p:cNvSpPr>
          <p:nvPr>
            <p:ph idx="1"/>
          </p:nvPr>
        </p:nvSpPr>
        <p:spPr/>
        <p:txBody>
          <a:bodyPr/>
          <a:lstStyle/>
          <a:p>
            <a:r>
              <a:rPr kumimoji="1" lang="ja-JP" altLang="en-US" dirty="0"/>
              <a:t>百済滅亡</a:t>
            </a:r>
            <a:r>
              <a:rPr kumimoji="1" lang="en-US" altLang="ja-JP" dirty="0"/>
              <a:t>(</a:t>
            </a:r>
            <a:r>
              <a:rPr kumimoji="1" lang="ja-JP" altLang="en-US" dirty="0"/>
              <a:t>九州に</a:t>
            </a:r>
            <a:r>
              <a:rPr kumimoji="1" lang="en-US" altLang="ja-JP" dirty="0"/>
              <a:t>)</a:t>
            </a:r>
            <a:endParaRPr kumimoji="1" lang="ja-JP" altLang="en-US" dirty="0"/>
          </a:p>
          <a:p>
            <a:r>
              <a:rPr kumimoji="1" lang="ja-JP" altLang="en-US" dirty="0"/>
              <a:t>南宋滅亡</a:t>
            </a:r>
            <a:r>
              <a:rPr kumimoji="1" lang="en-US" altLang="ja-JP" dirty="0"/>
              <a:t>(</a:t>
            </a:r>
            <a:r>
              <a:rPr kumimoji="1" lang="ja-JP" altLang="en-US" dirty="0"/>
              <a:t>鎌倉に僧侶たち</a:t>
            </a:r>
            <a:r>
              <a:rPr kumimoji="1" lang="en-US" altLang="ja-JP" dirty="0"/>
              <a:t>)</a:t>
            </a:r>
            <a:r>
              <a:rPr kumimoji="1" lang="ja-JP" altLang="en-US" dirty="0"/>
              <a:t>→</a:t>
            </a:r>
            <a:r>
              <a:rPr kumimoji="1" lang="en-US" altLang="ja-JP" dirty="0"/>
              <a:t>(</a:t>
            </a:r>
            <a:r>
              <a:rPr kumimoji="1" lang="ja-JP" altLang="en-US" dirty="0"/>
              <a:t>元寇の原因のひとつ</a:t>
            </a:r>
            <a:r>
              <a:rPr kumimoji="1" lang="en-US" altLang="ja-JP" dirty="0"/>
              <a:t>)</a:t>
            </a:r>
            <a:endParaRPr kumimoji="1" lang="ja-JP" altLang="en-US" dirty="0"/>
          </a:p>
          <a:p>
            <a:r>
              <a:rPr kumimoji="1" lang="ja-JP" altLang="en-US" dirty="0"/>
              <a:t>オランダの一時的滅亡</a:t>
            </a:r>
          </a:p>
          <a:p>
            <a:r>
              <a:rPr kumimoji="1" lang="ja-JP" altLang="en-US" dirty="0"/>
              <a:t>ロシア革命</a:t>
            </a:r>
            <a:r>
              <a:rPr kumimoji="1" lang="en-US" altLang="ja-JP" dirty="0"/>
              <a:t>(</a:t>
            </a:r>
            <a:r>
              <a:rPr kumimoji="1" lang="ja-JP" altLang="en-US" dirty="0"/>
              <a:t>白系ロシア人</a:t>
            </a:r>
            <a:r>
              <a:rPr kumimoji="1" lang="en-US" altLang="ja-JP" dirty="0"/>
              <a:t>)</a:t>
            </a:r>
            <a:endParaRPr kumimoji="1" lang="ja-JP" altLang="en-US" dirty="0"/>
          </a:p>
          <a:p>
            <a:r>
              <a:rPr kumimoji="1" lang="ja-JP" altLang="en-US" dirty="0"/>
              <a:t>ナチス政権下のユダヤ人</a:t>
            </a:r>
            <a:r>
              <a:rPr kumimoji="1" lang="en-US" altLang="ja-JP" dirty="0"/>
              <a:t>(</a:t>
            </a:r>
            <a:r>
              <a:rPr kumimoji="1" lang="ja-JP" altLang="en-US" dirty="0"/>
              <a:t>杉原措置で日本経由</a:t>
            </a:r>
            <a:r>
              <a:rPr kumimoji="1" lang="en-US" altLang="ja-JP" dirty="0"/>
              <a:t>)</a:t>
            </a:r>
            <a:endParaRPr kumimoji="1" lang="ja-JP" altLang="en-US" dirty="0"/>
          </a:p>
          <a:p>
            <a:r>
              <a:rPr kumimoji="1" lang="ja-JP" altLang="en-US" dirty="0"/>
              <a:t>ベトナム戦争後</a:t>
            </a:r>
          </a:p>
          <a:p>
            <a:r>
              <a:rPr kumimoji="1" lang="ja-JP" altLang="en-US" dirty="0"/>
              <a:t>ミレンマーのロヒンギャ</a:t>
            </a:r>
          </a:p>
        </p:txBody>
      </p:sp>
    </p:spTree>
    <p:extLst>
      <p:ext uri="{BB962C8B-B14F-4D97-AF65-F5344CB8AC3E}">
        <p14:creationId xmlns:p14="http://schemas.microsoft.com/office/powerpoint/2010/main" val="35724524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世界難民の日 ロヒンギャ難民が都内でデモ</a:t>
            </a:r>
            <a:endParaRPr kumimoji="1" lang="ja-JP" altLang="en-US" dirty="0"/>
          </a:p>
        </p:txBody>
      </p:sp>
      <p:sp>
        <p:nvSpPr>
          <p:cNvPr id="3" name="コンテンツ プレースホルダー 2"/>
          <p:cNvSpPr>
            <a:spLocks noGrp="1"/>
          </p:cNvSpPr>
          <p:nvPr>
            <p:ph idx="1"/>
          </p:nvPr>
        </p:nvSpPr>
        <p:spPr/>
        <p:txBody>
          <a:bodyPr/>
          <a:lstStyle/>
          <a:p>
            <a:r>
              <a:rPr lang="ja-JP" altLang="en-US" dirty="0"/>
              <a:t>国連が定める「世界難民の日」にあたる２０日、日本に逃れてきたミャンマーの少数民族ロヒンギャの難民などが、ロヒンギャの人たちを巡る問題解決に向けた支援を求めて都内でデモ行進を行いました。</a:t>
            </a:r>
          </a:p>
          <a:p>
            <a:r>
              <a:rPr lang="ja-JP" altLang="en-US" dirty="0"/>
              <a:t>デモ行進したのは、ミャンマーでの抑圧を逃れ難民となって日本で暮らしているミャンマーの少数民族、ロヒンギャの人たちなどおよそ４０人です。</a:t>
            </a:r>
            <a:endParaRPr kumimoji="1" lang="ja-JP" altLang="en-US" dirty="0"/>
          </a:p>
        </p:txBody>
      </p:sp>
    </p:spTree>
    <p:extLst>
      <p:ext uri="{BB962C8B-B14F-4D97-AF65-F5344CB8AC3E}">
        <p14:creationId xmlns:p14="http://schemas.microsoft.com/office/powerpoint/2010/main" val="6427690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7628" y="860766"/>
            <a:ext cx="6654740" cy="3743291"/>
          </a:xfrm>
          <a:prstGeom prst="rect">
            <a:avLst/>
          </a:prstGeom>
        </p:spPr>
      </p:pic>
      <p:sp>
        <p:nvSpPr>
          <p:cNvPr id="3" name="テキスト ボックス 2"/>
          <p:cNvSpPr txBox="1"/>
          <p:nvPr/>
        </p:nvSpPr>
        <p:spPr>
          <a:xfrm>
            <a:off x="2801634" y="4779150"/>
            <a:ext cx="6480720" cy="1338828"/>
          </a:xfrm>
          <a:prstGeom prst="rect">
            <a:avLst/>
          </a:prstGeom>
          <a:noFill/>
        </p:spPr>
        <p:txBody>
          <a:bodyPr wrap="square" rtlCol="0">
            <a:spAutoFit/>
          </a:bodyPr>
          <a:lstStyle/>
          <a:p>
            <a:r>
              <a:rPr lang="ja-JP" altLang="en-US" sz="1350"/>
              <a:t>先月以降、ミャンマーの周辺国の沖合に相次いで密航船で漂着したり、タイとマレーシアの国境地帯で多数の遺体が見つかったりして、人身売買の実態が明らかになっています。</a:t>
            </a:r>
          </a:p>
          <a:p>
            <a:r>
              <a:rPr lang="ja-JP" altLang="en-US" sz="1350"/>
              <a:t>この問題を巡って、先月にはタイで国際会議が開かれましたが、ミャンマー政府は、ロヒンギャの人たちを隣国のバングラデシュからの不法移民だとして自国民とは認めない立場で、問題の解決は容易ではありません。</a:t>
            </a:r>
            <a:endParaRPr lang="ja-JP" altLang="en-US" sz="1350" dirty="0"/>
          </a:p>
        </p:txBody>
      </p:sp>
    </p:spTree>
    <p:extLst>
      <p:ext uri="{BB962C8B-B14F-4D97-AF65-F5344CB8AC3E}">
        <p14:creationId xmlns:p14="http://schemas.microsoft.com/office/powerpoint/2010/main" val="3439207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t>ノン・ルフールマンの原則</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第</a:t>
            </a:r>
            <a:r>
              <a:rPr lang="en-US" altLang="ja-JP" dirty="0"/>
              <a:t>33</a:t>
            </a:r>
            <a:r>
              <a:rPr lang="ja-JP" altLang="en-US" dirty="0"/>
              <a:t>条</a:t>
            </a:r>
            <a:r>
              <a:rPr lang="en-US" altLang="ja-JP" dirty="0"/>
              <a:t>【</a:t>
            </a:r>
            <a:r>
              <a:rPr lang="ja-JP" altLang="en-US" dirty="0"/>
              <a:t>追放及び送還の禁止</a:t>
            </a:r>
            <a:r>
              <a:rPr lang="en-US" altLang="ja-JP" dirty="0"/>
              <a:t>】</a:t>
            </a:r>
          </a:p>
          <a:p>
            <a:r>
              <a:rPr lang="en-US" altLang="ja-JP" dirty="0"/>
              <a:t>1</a:t>
            </a:r>
            <a:r>
              <a:rPr lang="ja-JP" altLang="en-US" dirty="0"/>
              <a:t>　 締約国は、</a:t>
            </a:r>
            <a:r>
              <a:rPr lang="ja-JP" altLang="en-US" dirty="0">
                <a:solidFill>
                  <a:srgbClr val="FF0000"/>
                </a:solidFill>
              </a:rPr>
              <a:t>難民</a:t>
            </a:r>
            <a:r>
              <a:rPr lang="ja-JP" altLang="en-US" dirty="0"/>
              <a:t>を、いかなる方法によっても、人種、宗教、国籍もしくは特定の社会的集団の構成員であることまたは政治的意見のためにその生命または自由が脅威にさらされるおそれのある領域の国境へ追放しまたは送還してはならない。 </a:t>
            </a:r>
          </a:p>
          <a:p>
            <a:r>
              <a:rPr lang="en-US" altLang="ja-JP" dirty="0"/>
              <a:t>2</a:t>
            </a:r>
            <a:r>
              <a:rPr lang="ja-JP" altLang="en-US" dirty="0"/>
              <a:t>　 締約国にいる難民であって、当該締約国の安全にとって危険であると認めるに足りる相当な理由がある者または特に重大な犯罪について有罪の判決が確定し当該締約国の社会にとって危険な存在となった者は、</a:t>
            </a:r>
            <a:r>
              <a:rPr lang="en-US" altLang="ja-JP" dirty="0"/>
              <a:t>1</a:t>
            </a:r>
            <a:r>
              <a:rPr lang="ja-JP" altLang="en-US" dirty="0"/>
              <a:t>の規定による利益の享受を要求することができない。 </a:t>
            </a:r>
            <a:endParaRPr kumimoji="1" lang="ja-JP" altLang="en-US" dirty="0"/>
          </a:p>
        </p:txBody>
      </p:sp>
    </p:spTree>
    <p:extLst>
      <p:ext uri="{BB962C8B-B14F-4D97-AF65-F5344CB8AC3E}">
        <p14:creationId xmlns:p14="http://schemas.microsoft.com/office/powerpoint/2010/main" val="6570650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難民問題どう考えるか</a:t>
            </a:r>
          </a:p>
        </p:txBody>
      </p:sp>
      <p:sp>
        <p:nvSpPr>
          <p:cNvPr id="3" name="コンテンツ プレースホルダー 2"/>
          <p:cNvSpPr>
            <a:spLocks noGrp="1"/>
          </p:cNvSpPr>
          <p:nvPr>
            <p:ph idx="1"/>
          </p:nvPr>
        </p:nvSpPr>
        <p:spPr/>
        <p:txBody>
          <a:bodyPr/>
          <a:lstStyle/>
          <a:p>
            <a:r>
              <a:rPr kumimoji="1" lang="ja-JP" altLang="en-US" dirty="0"/>
              <a:t>難民発生地域は、必ず深刻な戦争・紛争がある →解決の必要</a:t>
            </a:r>
          </a:p>
          <a:p>
            <a:r>
              <a:rPr kumimoji="1" lang="ja-JP" altLang="en-US" dirty="0"/>
              <a:t>その戦争・紛争には多く先進国が関わっている→解決の困難</a:t>
            </a:r>
          </a:p>
          <a:p>
            <a:r>
              <a:rPr kumimoji="1" lang="ja-JP" altLang="en-US" dirty="0"/>
              <a:t>近年の難民集団はブローカー、積極送り出し政策の国の存在</a:t>
            </a:r>
          </a:p>
          <a:p>
            <a:r>
              <a:rPr kumimoji="1" lang="ja-JP" altLang="en-US" dirty="0"/>
              <a:t>先進国・関係国に物言える国家が必要→日本はそうなれるか</a:t>
            </a:r>
          </a:p>
          <a:p>
            <a:r>
              <a:rPr kumimoji="1" lang="ja-JP" altLang="en-US" dirty="0"/>
              <a:t>難民は、受け入れが必要→国際的調整</a:t>
            </a:r>
          </a:p>
        </p:txBody>
      </p:sp>
    </p:spTree>
    <p:extLst>
      <p:ext uri="{BB962C8B-B14F-4D97-AF65-F5344CB8AC3E}">
        <p14:creationId xmlns:p14="http://schemas.microsoft.com/office/powerpoint/2010/main" val="1281147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F67F70-15EE-4013-8A86-13AEDEE32F5B}"/>
              </a:ext>
            </a:extLst>
          </p:cNvPr>
          <p:cNvSpPr>
            <a:spLocks noGrp="1"/>
          </p:cNvSpPr>
          <p:nvPr>
            <p:ph type="title"/>
          </p:nvPr>
        </p:nvSpPr>
        <p:spPr/>
        <p:txBody>
          <a:bodyPr/>
          <a:lstStyle/>
          <a:p>
            <a:r>
              <a:rPr kumimoji="1" lang="ja-JP" altLang="en-US" dirty="0"/>
              <a:t>難民の波</a:t>
            </a:r>
          </a:p>
        </p:txBody>
      </p:sp>
      <p:sp>
        <p:nvSpPr>
          <p:cNvPr id="3" name="コンテンツ プレースホルダー 2">
            <a:extLst>
              <a:ext uri="{FF2B5EF4-FFF2-40B4-BE49-F238E27FC236}">
                <a16:creationId xmlns:a16="http://schemas.microsoft.com/office/drawing/2014/main" id="{1ABA965C-AAB9-428D-9E78-87B205CAF15B}"/>
              </a:ext>
            </a:extLst>
          </p:cNvPr>
          <p:cNvSpPr>
            <a:spLocks noGrp="1"/>
          </p:cNvSpPr>
          <p:nvPr>
            <p:ph idx="1"/>
          </p:nvPr>
        </p:nvSpPr>
        <p:spPr/>
        <p:txBody>
          <a:bodyPr/>
          <a:lstStyle/>
          <a:p>
            <a:r>
              <a:rPr kumimoji="1" lang="ja-JP" altLang="en-US" dirty="0"/>
              <a:t>ベトナム戦争 多数のボートピープル  日本も受け入れ</a:t>
            </a:r>
          </a:p>
          <a:p>
            <a:r>
              <a:rPr kumimoji="1" lang="ja-JP" altLang="en-US" dirty="0"/>
              <a:t>ヨーロッパ ユーゴ紛争・シリア紛争</a:t>
            </a:r>
            <a:r>
              <a:rPr kumimoji="1" lang="en-US" altLang="ja-JP" dirty="0"/>
              <a:t>(</a:t>
            </a:r>
            <a:r>
              <a:rPr kumimoji="1" lang="ja-JP" altLang="en-US" dirty="0"/>
              <a:t>アフガニスタン、イラク、アラブの春を含む</a:t>
            </a:r>
            <a:r>
              <a:rPr kumimoji="1" lang="en-US" altLang="ja-JP" dirty="0"/>
              <a:t>)</a:t>
            </a:r>
            <a:endParaRPr kumimoji="1" lang="ja-JP" altLang="en-US" dirty="0"/>
          </a:p>
          <a:p>
            <a:r>
              <a:rPr kumimoji="1" lang="ja-JP" altLang="en-US" dirty="0"/>
              <a:t>アメリカ  中米の暴力</a:t>
            </a:r>
            <a:r>
              <a:rPr kumimoji="1" lang="en-US" altLang="ja-JP" dirty="0"/>
              <a:t>(</a:t>
            </a:r>
            <a:r>
              <a:rPr kumimoji="1" lang="ja-JP" altLang="en-US" dirty="0"/>
              <a:t>元々移民・難民で形成された国家</a:t>
            </a:r>
            <a:r>
              <a:rPr kumimoji="1" lang="en-US" altLang="ja-JP" dirty="0"/>
              <a:t>)</a:t>
            </a:r>
            <a:endParaRPr kumimoji="1" lang="ja-JP" altLang="en-US" dirty="0"/>
          </a:p>
          <a:p>
            <a:r>
              <a:rPr lang="ja-JP" altLang="en-US" dirty="0"/>
              <a:t>アジア  </a:t>
            </a:r>
            <a:r>
              <a:rPr kumimoji="1" lang="ja-JP" altLang="en-US" dirty="0"/>
              <a:t>カンボジア</a:t>
            </a:r>
            <a:r>
              <a:rPr kumimoji="1" lang="en-US" altLang="ja-JP" dirty="0"/>
              <a:t>(</a:t>
            </a:r>
            <a:r>
              <a:rPr kumimoji="1" lang="ja-JP" altLang="en-US" dirty="0"/>
              <a:t>ポルポト政権</a:t>
            </a:r>
            <a:r>
              <a:rPr kumimoji="1" lang="en-US" altLang="ja-JP" dirty="0"/>
              <a:t>)</a:t>
            </a:r>
            <a:r>
              <a:rPr kumimoji="1" lang="ja-JP" altLang="en-US" dirty="0"/>
              <a:t>・ミャンマー ロヒンギャ</a:t>
            </a:r>
          </a:p>
          <a:p>
            <a:r>
              <a:rPr kumimoji="1" lang="ja-JP" altLang="en-US" dirty="0"/>
              <a:t>アフリカ コンゴ・ルワンダ・ソマリア等々</a:t>
            </a:r>
          </a:p>
          <a:p>
            <a:endParaRPr lang="ja-JP" altLang="en-US" dirty="0"/>
          </a:p>
          <a:p>
            <a:r>
              <a:rPr kumimoji="1" lang="ja-JP" altLang="en-US" dirty="0"/>
              <a:t>原因    戦争・国内紛争・暴力・独裁政治</a:t>
            </a:r>
          </a:p>
        </p:txBody>
      </p:sp>
    </p:spTree>
    <p:extLst>
      <p:ext uri="{BB962C8B-B14F-4D97-AF65-F5344CB8AC3E}">
        <p14:creationId xmlns:p14="http://schemas.microsoft.com/office/powerpoint/2010/main" val="792686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4BDE4C-96A2-40A5-A75A-9730D050EEC1}"/>
              </a:ext>
            </a:extLst>
          </p:cNvPr>
          <p:cNvSpPr>
            <a:spLocks noGrp="1"/>
          </p:cNvSpPr>
          <p:nvPr>
            <p:ph type="title"/>
          </p:nvPr>
        </p:nvSpPr>
        <p:spPr/>
        <p:txBody>
          <a:bodyPr/>
          <a:lstStyle/>
          <a:p>
            <a:r>
              <a:rPr kumimoji="1" lang="ja-JP" altLang="en-US" dirty="0"/>
              <a:t>最近の難民状況</a:t>
            </a:r>
          </a:p>
        </p:txBody>
      </p:sp>
      <p:sp>
        <p:nvSpPr>
          <p:cNvPr id="3" name="コンテンツ プレースホルダー 2">
            <a:extLst>
              <a:ext uri="{FF2B5EF4-FFF2-40B4-BE49-F238E27FC236}">
                <a16:creationId xmlns:a16="http://schemas.microsoft.com/office/drawing/2014/main" id="{0F4F6A5C-9008-4AF0-AE9A-0100FBFB0204}"/>
              </a:ext>
            </a:extLst>
          </p:cNvPr>
          <p:cNvSpPr>
            <a:spLocks noGrp="1"/>
          </p:cNvSpPr>
          <p:nvPr>
            <p:ph idx="1"/>
          </p:nvPr>
        </p:nvSpPr>
        <p:spPr/>
        <p:txBody>
          <a:bodyPr/>
          <a:lstStyle/>
          <a:p>
            <a:r>
              <a:rPr kumimoji="1" lang="en-US" altLang="ja-JP" dirty="0"/>
              <a:t>2015 </a:t>
            </a:r>
            <a:r>
              <a:rPr kumimoji="1" lang="ja-JP" altLang="en-US" dirty="0"/>
              <a:t>北アフリカ、中東、アフガニスタンからの大量の</a:t>
            </a:r>
            <a:r>
              <a:rPr kumimoji="1" lang="en-US" altLang="ja-JP" dirty="0"/>
              <a:t>EU</a:t>
            </a:r>
            <a:r>
              <a:rPr kumimoji="1" lang="ja-JP" altLang="en-US" dirty="0"/>
              <a:t>をめざす難民</a:t>
            </a:r>
          </a:p>
          <a:p>
            <a:r>
              <a:rPr kumimoji="1" lang="en-US" altLang="ja-JP" dirty="0"/>
              <a:t>2018 </a:t>
            </a:r>
            <a:r>
              <a:rPr kumimoji="1" lang="ja-JP" altLang="en-US" dirty="0"/>
              <a:t>中米</a:t>
            </a:r>
            <a:r>
              <a:rPr kumimoji="1" lang="en-US" altLang="ja-JP" dirty="0"/>
              <a:t>(</a:t>
            </a:r>
            <a:r>
              <a:rPr kumimoji="1" lang="ja-JP" altLang="en-US" dirty="0"/>
              <a:t>ホンジュラス</a:t>
            </a:r>
            <a:r>
              <a:rPr kumimoji="1" lang="en-US" altLang="ja-JP" dirty="0"/>
              <a:t>)</a:t>
            </a:r>
            <a:r>
              <a:rPr kumimoji="1" lang="ja-JP" altLang="en-US" dirty="0"/>
              <a:t>からアメリカへの入国を目指す難民の列</a:t>
            </a:r>
          </a:p>
          <a:p>
            <a:r>
              <a:rPr kumimoji="1" lang="en-US" altLang="ja-JP" dirty="0"/>
              <a:t>2019 </a:t>
            </a:r>
            <a:r>
              <a:rPr kumimoji="1" lang="ja-JP" altLang="en-US" dirty="0"/>
              <a:t>トルコによるシリア内クルド人の攻撃</a:t>
            </a:r>
          </a:p>
          <a:p>
            <a:endParaRPr lang="ja-JP" altLang="en-US" dirty="0"/>
          </a:p>
          <a:p>
            <a:r>
              <a:rPr kumimoji="1" lang="en-US" altLang="ja-JP" dirty="0"/>
              <a:t>2018</a:t>
            </a:r>
            <a:r>
              <a:rPr kumimoji="1" lang="ja-JP" altLang="en-US" dirty="0"/>
              <a:t>年段階で、世界の難民・難民と同様の境遇にある者約</a:t>
            </a:r>
            <a:r>
              <a:rPr kumimoji="1" lang="en-US" altLang="ja-JP" dirty="0"/>
              <a:t>7500</a:t>
            </a:r>
            <a:r>
              <a:rPr kumimoji="1" lang="ja-JP" altLang="en-US" dirty="0"/>
              <a:t>万人</a:t>
            </a:r>
          </a:p>
        </p:txBody>
      </p:sp>
    </p:spTree>
    <p:extLst>
      <p:ext uri="{BB962C8B-B14F-4D97-AF65-F5344CB8AC3E}">
        <p14:creationId xmlns:p14="http://schemas.microsoft.com/office/powerpoint/2010/main" val="2196844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スクリーンショットの画面&#10;&#10;自動的に生成された説明">
            <a:extLst>
              <a:ext uri="{FF2B5EF4-FFF2-40B4-BE49-F238E27FC236}">
                <a16:creationId xmlns:a16="http://schemas.microsoft.com/office/drawing/2014/main" id="{03EAA6F7-6A9F-4C16-A800-F1757B038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6326" y="704850"/>
            <a:ext cx="9598914" cy="6153150"/>
          </a:xfrm>
          <a:prstGeom prst="rect">
            <a:avLst/>
          </a:prstGeom>
        </p:spPr>
      </p:pic>
    </p:spTree>
    <p:extLst>
      <p:ext uri="{BB962C8B-B14F-4D97-AF65-F5344CB8AC3E}">
        <p14:creationId xmlns:p14="http://schemas.microsoft.com/office/powerpoint/2010/main" val="173862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 が含まれている画像&#10;&#10;自動的に生成された説明">
            <a:extLst>
              <a:ext uri="{FF2B5EF4-FFF2-40B4-BE49-F238E27FC236}">
                <a16:creationId xmlns:a16="http://schemas.microsoft.com/office/drawing/2014/main" id="{35DAA784-DEA9-4D38-90C5-24D9B10D9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11734800" cy="5867400"/>
          </a:xfrm>
          <a:prstGeom prst="rect">
            <a:avLst/>
          </a:prstGeom>
        </p:spPr>
      </p:pic>
      <p:sp>
        <p:nvSpPr>
          <p:cNvPr id="4" name="テキスト ボックス 3">
            <a:extLst>
              <a:ext uri="{FF2B5EF4-FFF2-40B4-BE49-F238E27FC236}">
                <a16:creationId xmlns:a16="http://schemas.microsoft.com/office/drawing/2014/main" id="{214D31F8-2515-4263-A7CC-920A064B7520}"/>
              </a:ext>
            </a:extLst>
          </p:cNvPr>
          <p:cNvSpPr txBox="1"/>
          <p:nvPr/>
        </p:nvSpPr>
        <p:spPr>
          <a:xfrm>
            <a:off x="438150" y="6248400"/>
            <a:ext cx="11468100" cy="646331"/>
          </a:xfrm>
          <a:prstGeom prst="rect">
            <a:avLst/>
          </a:prstGeom>
          <a:noFill/>
        </p:spPr>
        <p:txBody>
          <a:bodyPr wrap="square" rtlCol="0">
            <a:spAutoFit/>
          </a:bodyPr>
          <a:lstStyle/>
          <a:p>
            <a:r>
              <a:rPr lang="nl-NL" altLang="ja-JP"/>
              <a:t>https://www.savechildren.or.jp/donation/reg01.php?donation_code=1-11&amp;lp=2019&amp;utm_source=yahoo&amp;utm_medium=cpc&amp;utm_campaign=lp2019&amp;utm_content=nonbrand04</a:t>
            </a:r>
            <a:endParaRPr lang="nl-NL" altLang="ja-JP" dirty="0"/>
          </a:p>
        </p:txBody>
      </p:sp>
      <p:pic>
        <p:nvPicPr>
          <p:cNvPr id="5" name="図 4">
            <a:extLst>
              <a:ext uri="{FF2B5EF4-FFF2-40B4-BE49-F238E27FC236}">
                <a16:creationId xmlns:a16="http://schemas.microsoft.com/office/drawing/2014/main" id="{604B27AA-CAB4-4424-B720-8B96719E29DD}"/>
              </a:ext>
            </a:extLst>
          </p:cNvPr>
          <p:cNvPicPr>
            <a:picLocks noChangeAspect="1"/>
          </p:cNvPicPr>
          <p:nvPr/>
        </p:nvPicPr>
        <p:blipFill>
          <a:blip r:embed="rId3"/>
          <a:stretch>
            <a:fillRect/>
          </a:stretch>
        </p:blipFill>
        <p:spPr>
          <a:xfrm>
            <a:off x="362215" y="3209525"/>
            <a:ext cx="11467570" cy="438950"/>
          </a:xfrm>
          <a:prstGeom prst="rect">
            <a:avLst/>
          </a:prstGeom>
        </p:spPr>
      </p:pic>
    </p:spTree>
    <p:extLst>
      <p:ext uri="{BB962C8B-B14F-4D97-AF65-F5344CB8AC3E}">
        <p14:creationId xmlns:p14="http://schemas.microsoft.com/office/powerpoint/2010/main" val="1153631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2015</a:t>
            </a:r>
            <a:r>
              <a:rPr kumimoji="1" lang="ja-JP" altLang="en-US" dirty="0"/>
              <a:t>年難民の増加</a:t>
            </a:r>
          </a:p>
        </p:txBody>
      </p:sp>
      <p:sp>
        <p:nvSpPr>
          <p:cNvPr id="3" name="コンテンツ プレースホルダー 2"/>
          <p:cNvSpPr>
            <a:spLocks noGrp="1"/>
          </p:cNvSpPr>
          <p:nvPr>
            <p:ph idx="1"/>
          </p:nvPr>
        </p:nvSpPr>
        <p:spPr/>
        <p:txBody>
          <a:bodyPr>
            <a:normAutofit lnSpcReduction="10000"/>
          </a:bodyPr>
          <a:lstStyle/>
          <a:p>
            <a:r>
              <a:rPr lang="en-US" altLang="ja-JP" dirty="0"/>
              <a:t>20150810</a:t>
            </a:r>
            <a:r>
              <a:rPr lang="ja-JP" altLang="en-US" dirty="0"/>
              <a:t>　中東、アフリカからフェンス設置控え、難民殺到と報道</a:t>
            </a:r>
          </a:p>
          <a:p>
            <a:r>
              <a:rPr lang="en-US" altLang="ja-JP" dirty="0"/>
              <a:t>20150821</a:t>
            </a:r>
            <a:r>
              <a:rPr lang="ja-JP" altLang="en-US" dirty="0"/>
              <a:t>　マケドニアで、殺到する難民に、警察が催涙弾を発砲。</a:t>
            </a:r>
            <a:r>
              <a:rPr lang="en-US" altLang="ja-JP" dirty="0"/>
              <a:t>23</a:t>
            </a:r>
            <a:r>
              <a:rPr lang="ja-JP" altLang="en-US" dirty="0"/>
              <a:t>日には通過させた。</a:t>
            </a:r>
          </a:p>
          <a:p>
            <a:r>
              <a:rPr lang="en-US" altLang="ja-JP" dirty="0"/>
              <a:t>20150822</a:t>
            </a:r>
            <a:r>
              <a:rPr lang="ja-JP" altLang="en-US" dirty="0"/>
              <a:t>　リビアから逃れてきた難民、</a:t>
            </a:r>
            <a:r>
              <a:rPr lang="en-US" altLang="ja-JP" dirty="0"/>
              <a:t>4400</a:t>
            </a:r>
            <a:r>
              <a:rPr lang="ja-JP" altLang="en-US" dirty="0"/>
              <a:t>人を、イタリアが救助。</a:t>
            </a:r>
          </a:p>
          <a:p>
            <a:r>
              <a:rPr lang="en-US" altLang="ja-JP" dirty="0"/>
              <a:t>20150902</a:t>
            </a:r>
            <a:r>
              <a:rPr lang="ja-JP" altLang="en-US" dirty="0"/>
              <a:t>　ギリシャに、難民</a:t>
            </a:r>
            <a:r>
              <a:rPr lang="en-US" altLang="ja-JP" dirty="0"/>
              <a:t>23000</a:t>
            </a:r>
            <a:r>
              <a:rPr lang="ja-JP" altLang="en-US" dirty="0"/>
              <a:t>人が到着と報道</a:t>
            </a:r>
          </a:p>
          <a:p>
            <a:r>
              <a:rPr lang="en-US" altLang="ja-JP" dirty="0"/>
              <a:t>20150905</a:t>
            </a:r>
            <a:r>
              <a:rPr lang="ja-JP" altLang="en-US" dirty="0"/>
              <a:t>　ハンガリーの駅にいた難民、徒歩で移動を開始。</a:t>
            </a:r>
          </a:p>
          <a:p>
            <a:r>
              <a:rPr lang="en-US" altLang="ja-JP" dirty="0"/>
              <a:t>20150906</a:t>
            </a:r>
            <a:r>
              <a:rPr lang="ja-JP" altLang="en-US" dirty="0"/>
              <a:t>　ドイツに難民続々到着。</a:t>
            </a:r>
            <a:r>
              <a:rPr lang="en-US" altLang="ja-JP" dirty="0"/>
              <a:t>2</a:t>
            </a:r>
            <a:r>
              <a:rPr lang="ja-JP" altLang="en-US" dirty="0"/>
              <a:t>万人。</a:t>
            </a:r>
          </a:p>
          <a:p>
            <a:r>
              <a:rPr lang="en-US" altLang="ja-JP" dirty="0"/>
              <a:t>20150916</a:t>
            </a:r>
            <a:r>
              <a:rPr lang="ja-JP" altLang="en-US" dirty="0"/>
              <a:t>　ハンガリー南部で、治安部隊が、難民と衝突</a:t>
            </a:r>
            <a:r>
              <a:rPr lang="ja-JP" altLang="en-US" dirty="0" err="1"/>
              <a:t>、。</a:t>
            </a:r>
            <a:endParaRPr kumimoji="1" lang="ja-JP" altLang="en-US" dirty="0"/>
          </a:p>
        </p:txBody>
      </p:sp>
    </p:spTree>
    <p:extLst>
      <p:ext uri="{BB962C8B-B14F-4D97-AF65-F5344CB8AC3E}">
        <p14:creationId xmlns:p14="http://schemas.microsoft.com/office/powerpoint/2010/main" val="69815845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2732</TotalTime>
  <Words>1799</Words>
  <Application>Microsoft Office PowerPoint</Application>
  <PresentationFormat>ワイド画面</PresentationFormat>
  <Paragraphs>155</Paragraphs>
  <Slides>40</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40</vt:i4>
      </vt:variant>
    </vt:vector>
  </HeadingPairs>
  <TitlesOfParts>
    <vt:vector size="44" baseType="lpstr">
      <vt:lpstr>游ゴシック</vt:lpstr>
      <vt:lpstr>游ゴシック Light</vt:lpstr>
      <vt:lpstr>Arial</vt:lpstr>
      <vt:lpstr>Office テーマ</vt:lpstr>
      <vt:lpstr>国際人権論2</vt:lpstr>
      <vt:lpstr>本日の予定</vt:lpstr>
      <vt:lpstr>難民とは( cf 移民・植民・亡命)</vt:lpstr>
      <vt:lpstr>ノン・ルフールマンの原則</vt:lpstr>
      <vt:lpstr>難民の波</vt:lpstr>
      <vt:lpstr>最近の難民状況</vt:lpstr>
      <vt:lpstr>PowerPoint プレゼンテーション</vt:lpstr>
      <vt:lpstr>PowerPoint プレゼンテーション</vt:lpstr>
      <vt:lpstr>2015年難民の増加</vt:lpstr>
      <vt:lpstr>PowerPoint プレゼンテーション</vt:lpstr>
      <vt:lpstr>PowerPoint プレゼンテーション</vt:lpstr>
      <vt:lpstr>PowerPoint プレゼンテーション</vt:lpstr>
      <vt:lpstr>PowerPoint プレゼンテーション</vt:lpstr>
      <vt:lpstr>EU大統領「経済移民は来るな」</vt:lpstr>
      <vt:lpstr>当初のＥＵの対応１</vt:lpstr>
      <vt:lpstr>ＥＵの対応２</vt:lpstr>
      <vt:lpstr>シェンゲン協定</vt:lpstr>
      <vt:lpstr>ダブリン条約</vt:lpstr>
      <vt:lpstr>何故ＥＵは当初受入れに積極的だったか</vt:lpstr>
      <vt:lpstr>ＥＵの政策転換(二つの段階)</vt:lpstr>
      <vt:lpstr>PowerPoint プレゼンテーション</vt:lpstr>
      <vt:lpstr>パリのテロ事件</vt:lpstr>
      <vt:lpstr>ケルンの暴行事件</vt:lpstr>
      <vt:lpstr>ベルギーテロ</vt:lpstr>
      <vt:lpstr>PowerPoint プレゼンテーション</vt:lpstr>
      <vt:lpstr>当時の他の国々の対応</vt:lpstr>
      <vt:lpstr>2018年ホンジュラス→米へのキャラバン</vt:lpstr>
      <vt:lpstr>難民問題の波(ホンジュラス→アメリカ)</vt:lpstr>
      <vt:lpstr>ホンジュラス→アメリカ2</vt:lpstr>
      <vt:lpstr>アメリカ-ホンジュラス関係</vt:lpstr>
      <vt:lpstr>PowerPoint プレゼンテーション</vt:lpstr>
      <vt:lpstr>PowerPoint プレゼンテーション</vt:lpstr>
      <vt:lpstr>PowerPoint プレゼンテーション</vt:lpstr>
      <vt:lpstr>PowerPoint プレゼンテーション</vt:lpstr>
      <vt:lpstr>日本の受け入れ数</vt:lpstr>
      <vt:lpstr>PowerPoint プレゼンテーション</vt:lpstr>
      <vt:lpstr>日本の「難民」受容の歴史</vt:lpstr>
      <vt:lpstr>世界難民の日 ロヒンギャ難民が都内でデモ</vt:lpstr>
      <vt:lpstr>PowerPoint プレゼンテーション</vt:lpstr>
      <vt:lpstr>難民問題どう考えるか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移民・難民</dc:title>
  <dc:creator>ota wakei</dc:creator>
  <cp:lastModifiedBy>wakei ota</cp:lastModifiedBy>
  <cp:revision>54</cp:revision>
  <dcterms:created xsi:type="dcterms:W3CDTF">2018-08-15T08:50:28Z</dcterms:created>
  <dcterms:modified xsi:type="dcterms:W3CDTF">2019-10-27T12:49:07Z</dcterms:modified>
</cp:coreProperties>
</file>