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301" r:id="rId4"/>
    <p:sldId id="297" r:id="rId5"/>
    <p:sldId id="307" r:id="rId6"/>
    <p:sldId id="311" r:id="rId7"/>
    <p:sldId id="299" r:id="rId8"/>
    <p:sldId id="308" r:id="rId9"/>
    <p:sldId id="300" r:id="rId10"/>
    <p:sldId id="291" r:id="rId11"/>
    <p:sldId id="304" r:id="rId12"/>
    <p:sldId id="305" r:id="rId13"/>
    <p:sldId id="306" r:id="rId14"/>
    <p:sldId id="298" r:id="rId15"/>
    <p:sldId id="271" r:id="rId16"/>
    <p:sldId id="257" r:id="rId17"/>
    <p:sldId id="266" r:id="rId18"/>
    <p:sldId id="309" r:id="rId19"/>
    <p:sldId id="310" r:id="rId2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varScale="1">
        <p:scale>
          <a:sx n="70" d="100"/>
          <a:sy n="70" d="100"/>
        </p:scale>
        <p:origin x="84" y="4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9758FA-5498-4E1A-A884-B3E9961806F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E309070-09F2-44A7-9187-51F983235C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E4338DF-E8DA-4E82-842B-252E0326B085}"/>
              </a:ext>
            </a:extLst>
          </p:cNvPr>
          <p:cNvSpPr>
            <a:spLocks noGrp="1"/>
          </p:cNvSpPr>
          <p:nvPr>
            <p:ph type="dt" sz="half" idx="10"/>
          </p:nvPr>
        </p:nvSpPr>
        <p:spPr/>
        <p:txBody>
          <a:bodyPr/>
          <a:lstStyle/>
          <a:p>
            <a:fld id="{017D5591-B55B-45AB-9D8C-B74D686054CD}" type="datetimeFigureOut">
              <a:rPr kumimoji="1" lang="ja-JP" altLang="en-US" smtClean="0"/>
              <a:t>2019/10/20</a:t>
            </a:fld>
            <a:endParaRPr kumimoji="1" lang="ja-JP" altLang="en-US"/>
          </a:p>
        </p:txBody>
      </p:sp>
      <p:sp>
        <p:nvSpPr>
          <p:cNvPr id="5" name="フッター プレースホルダー 4">
            <a:extLst>
              <a:ext uri="{FF2B5EF4-FFF2-40B4-BE49-F238E27FC236}">
                <a16:creationId xmlns:a16="http://schemas.microsoft.com/office/drawing/2014/main" id="{3C843463-1666-4E80-8851-DBEA62E577F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6C3FCD0-8071-4F39-97D1-9FB62823F768}"/>
              </a:ext>
            </a:extLst>
          </p:cNvPr>
          <p:cNvSpPr>
            <a:spLocks noGrp="1"/>
          </p:cNvSpPr>
          <p:nvPr>
            <p:ph type="sldNum" sz="quarter" idx="12"/>
          </p:nvPr>
        </p:nvSpPr>
        <p:spPr/>
        <p:txBody>
          <a:bodyPr/>
          <a:lstStyle/>
          <a:p>
            <a:fld id="{95D9CE22-76EB-4974-B1AA-A0F6E54318E9}" type="slidenum">
              <a:rPr kumimoji="1" lang="ja-JP" altLang="en-US" smtClean="0"/>
              <a:t>‹#›</a:t>
            </a:fld>
            <a:endParaRPr kumimoji="1" lang="ja-JP" altLang="en-US"/>
          </a:p>
        </p:txBody>
      </p:sp>
    </p:spTree>
    <p:extLst>
      <p:ext uri="{BB962C8B-B14F-4D97-AF65-F5344CB8AC3E}">
        <p14:creationId xmlns:p14="http://schemas.microsoft.com/office/powerpoint/2010/main" val="165899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BAEA2C-18DF-4EBC-91A7-EB5AB83EB52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135E942-FCD4-49F6-A925-B55C9B96F66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4394479-AEB5-461E-A103-C9BE5C145F2A}"/>
              </a:ext>
            </a:extLst>
          </p:cNvPr>
          <p:cNvSpPr>
            <a:spLocks noGrp="1"/>
          </p:cNvSpPr>
          <p:nvPr>
            <p:ph type="dt" sz="half" idx="10"/>
          </p:nvPr>
        </p:nvSpPr>
        <p:spPr/>
        <p:txBody>
          <a:bodyPr/>
          <a:lstStyle/>
          <a:p>
            <a:fld id="{017D5591-B55B-45AB-9D8C-B74D686054CD}" type="datetimeFigureOut">
              <a:rPr kumimoji="1" lang="ja-JP" altLang="en-US" smtClean="0"/>
              <a:t>2019/10/20</a:t>
            </a:fld>
            <a:endParaRPr kumimoji="1" lang="ja-JP" altLang="en-US"/>
          </a:p>
        </p:txBody>
      </p:sp>
      <p:sp>
        <p:nvSpPr>
          <p:cNvPr id="5" name="フッター プレースホルダー 4">
            <a:extLst>
              <a:ext uri="{FF2B5EF4-FFF2-40B4-BE49-F238E27FC236}">
                <a16:creationId xmlns:a16="http://schemas.microsoft.com/office/drawing/2014/main" id="{462B1E67-D302-49F0-B354-297D6120F5A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713E7CA-25AF-4793-B663-2E2A12A3BB40}"/>
              </a:ext>
            </a:extLst>
          </p:cNvPr>
          <p:cNvSpPr>
            <a:spLocks noGrp="1"/>
          </p:cNvSpPr>
          <p:nvPr>
            <p:ph type="sldNum" sz="quarter" idx="12"/>
          </p:nvPr>
        </p:nvSpPr>
        <p:spPr/>
        <p:txBody>
          <a:bodyPr/>
          <a:lstStyle/>
          <a:p>
            <a:fld id="{95D9CE22-76EB-4974-B1AA-A0F6E54318E9}" type="slidenum">
              <a:rPr kumimoji="1" lang="ja-JP" altLang="en-US" smtClean="0"/>
              <a:t>‹#›</a:t>
            </a:fld>
            <a:endParaRPr kumimoji="1" lang="ja-JP" altLang="en-US"/>
          </a:p>
        </p:txBody>
      </p:sp>
    </p:spTree>
    <p:extLst>
      <p:ext uri="{BB962C8B-B14F-4D97-AF65-F5344CB8AC3E}">
        <p14:creationId xmlns:p14="http://schemas.microsoft.com/office/powerpoint/2010/main" val="3125995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FD9FA74-0249-4262-B646-BCEDA8AEF66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2411D6E-15A6-4C66-894A-E571759ED54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88B3A00-F43C-4041-A4CF-864A7CF34EDD}"/>
              </a:ext>
            </a:extLst>
          </p:cNvPr>
          <p:cNvSpPr>
            <a:spLocks noGrp="1"/>
          </p:cNvSpPr>
          <p:nvPr>
            <p:ph type="dt" sz="half" idx="10"/>
          </p:nvPr>
        </p:nvSpPr>
        <p:spPr/>
        <p:txBody>
          <a:bodyPr/>
          <a:lstStyle/>
          <a:p>
            <a:fld id="{017D5591-B55B-45AB-9D8C-B74D686054CD}" type="datetimeFigureOut">
              <a:rPr kumimoji="1" lang="ja-JP" altLang="en-US" smtClean="0"/>
              <a:t>2019/10/20</a:t>
            </a:fld>
            <a:endParaRPr kumimoji="1" lang="ja-JP" altLang="en-US"/>
          </a:p>
        </p:txBody>
      </p:sp>
      <p:sp>
        <p:nvSpPr>
          <p:cNvPr id="5" name="フッター プレースホルダー 4">
            <a:extLst>
              <a:ext uri="{FF2B5EF4-FFF2-40B4-BE49-F238E27FC236}">
                <a16:creationId xmlns:a16="http://schemas.microsoft.com/office/drawing/2014/main" id="{8FC2642A-5A79-4E5F-9A99-DF8967AC5C4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A9BFFC5-BF18-483E-85F8-5C6A8A0746AB}"/>
              </a:ext>
            </a:extLst>
          </p:cNvPr>
          <p:cNvSpPr>
            <a:spLocks noGrp="1"/>
          </p:cNvSpPr>
          <p:nvPr>
            <p:ph type="sldNum" sz="quarter" idx="12"/>
          </p:nvPr>
        </p:nvSpPr>
        <p:spPr/>
        <p:txBody>
          <a:bodyPr/>
          <a:lstStyle/>
          <a:p>
            <a:fld id="{95D9CE22-76EB-4974-B1AA-A0F6E54318E9}" type="slidenum">
              <a:rPr kumimoji="1" lang="ja-JP" altLang="en-US" smtClean="0"/>
              <a:t>‹#›</a:t>
            </a:fld>
            <a:endParaRPr kumimoji="1" lang="ja-JP" altLang="en-US"/>
          </a:p>
        </p:txBody>
      </p:sp>
    </p:spTree>
    <p:extLst>
      <p:ext uri="{BB962C8B-B14F-4D97-AF65-F5344CB8AC3E}">
        <p14:creationId xmlns:p14="http://schemas.microsoft.com/office/powerpoint/2010/main" val="1968101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F63D7B-DCC4-497A-9004-C6804FE4C50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9673DA2-D262-458C-A175-FEA12468A83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7EBC7F1-3FBD-4EB9-92F2-0A6ACC5DD001}"/>
              </a:ext>
            </a:extLst>
          </p:cNvPr>
          <p:cNvSpPr>
            <a:spLocks noGrp="1"/>
          </p:cNvSpPr>
          <p:nvPr>
            <p:ph type="dt" sz="half" idx="10"/>
          </p:nvPr>
        </p:nvSpPr>
        <p:spPr/>
        <p:txBody>
          <a:bodyPr/>
          <a:lstStyle/>
          <a:p>
            <a:fld id="{017D5591-B55B-45AB-9D8C-B74D686054CD}" type="datetimeFigureOut">
              <a:rPr kumimoji="1" lang="ja-JP" altLang="en-US" smtClean="0"/>
              <a:t>2019/10/20</a:t>
            </a:fld>
            <a:endParaRPr kumimoji="1" lang="ja-JP" altLang="en-US"/>
          </a:p>
        </p:txBody>
      </p:sp>
      <p:sp>
        <p:nvSpPr>
          <p:cNvPr id="5" name="フッター プレースホルダー 4">
            <a:extLst>
              <a:ext uri="{FF2B5EF4-FFF2-40B4-BE49-F238E27FC236}">
                <a16:creationId xmlns:a16="http://schemas.microsoft.com/office/drawing/2014/main" id="{019E7134-4EB2-42E1-855D-BD729300971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21EE67F-3D17-47DD-801E-69E619AA5500}"/>
              </a:ext>
            </a:extLst>
          </p:cNvPr>
          <p:cNvSpPr>
            <a:spLocks noGrp="1"/>
          </p:cNvSpPr>
          <p:nvPr>
            <p:ph type="sldNum" sz="quarter" idx="12"/>
          </p:nvPr>
        </p:nvSpPr>
        <p:spPr/>
        <p:txBody>
          <a:bodyPr/>
          <a:lstStyle/>
          <a:p>
            <a:fld id="{95D9CE22-76EB-4974-B1AA-A0F6E54318E9}" type="slidenum">
              <a:rPr kumimoji="1" lang="ja-JP" altLang="en-US" smtClean="0"/>
              <a:t>‹#›</a:t>
            </a:fld>
            <a:endParaRPr kumimoji="1" lang="ja-JP" altLang="en-US"/>
          </a:p>
        </p:txBody>
      </p:sp>
    </p:spTree>
    <p:extLst>
      <p:ext uri="{BB962C8B-B14F-4D97-AF65-F5344CB8AC3E}">
        <p14:creationId xmlns:p14="http://schemas.microsoft.com/office/powerpoint/2010/main" val="415850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B726A5-B8D8-4565-8D3D-35DA7B48305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C7103D5-119F-4B35-8C8E-86CDFA0702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FB8677A-26CA-4F17-BFB2-F983DF97C3CB}"/>
              </a:ext>
            </a:extLst>
          </p:cNvPr>
          <p:cNvSpPr>
            <a:spLocks noGrp="1"/>
          </p:cNvSpPr>
          <p:nvPr>
            <p:ph type="dt" sz="half" idx="10"/>
          </p:nvPr>
        </p:nvSpPr>
        <p:spPr/>
        <p:txBody>
          <a:bodyPr/>
          <a:lstStyle/>
          <a:p>
            <a:fld id="{017D5591-B55B-45AB-9D8C-B74D686054CD}" type="datetimeFigureOut">
              <a:rPr kumimoji="1" lang="ja-JP" altLang="en-US" smtClean="0"/>
              <a:t>2019/10/20</a:t>
            </a:fld>
            <a:endParaRPr kumimoji="1" lang="ja-JP" altLang="en-US"/>
          </a:p>
        </p:txBody>
      </p:sp>
      <p:sp>
        <p:nvSpPr>
          <p:cNvPr id="5" name="フッター プレースホルダー 4">
            <a:extLst>
              <a:ext uri="{FF2B5EF4-FFF2-40B4-BE49-F238E27FC236}">
                <a16:creationId xmlns:a16="http://schemas.microsoft.com/office/drawing/2014/main" id="{F8EC34AB-CFE3-4378-A8A5-ED15E51C936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8426834-3FFC-4938-B344-1AB93F9B8E4E}"/>
              </a:ext>
            </a:extLst>
          </p:cNvPr>
          <p:cNvSpPr>
            <a:spLocks noGrp="1"/>
          </p:cNvSpPr>
          <p:nvPr>
            <p:ph type="sldNum" sz="quarter" idx="12"/>
          </p:nvPr>
        </p:nvSpPr>
        <p:spPr/>
        <p:txBody>
          <a:bodyPr/>
          <a:lstStyle/>
          <a:p>
            <a:fld id="{95D9CE22-76EB-4974-B1AA-A0F6E54318E9}" type="slidenum">
              <a:rPr kumimoji="1" lang="ja-JP" altLang="en-US" smtClean="0"/>
              <a:t>‹#›</a:t>
            </a:fld>
            <a:endParaRPr kumimoji="1" lang="ja-JP" altLang="en-US"/>
          </a:p>
        </p:txBody>
      </p:sp>
    </p:spTree>
    <p:extLst>
      <p:ext uri="{BB962C8B-B14F-4D97-AF65-F5344CB8AC3E}">
        <p14:creationId xmlns:p14="http://schemas.microsoft.com/office/powerpoint/2010/main" val="1116405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43B8DD-1042-4F87-A26C-E9C9C55B8BE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183ED39-405B-4CB8-ACC2-6947CEDBED6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046440B-7FCE-460E-AFA3-5B4A5139ED5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C7D40CE-8ADF-440A-BB8B-F7EFFB6E0EF4}"/>
              </a:ext>
            </a:extLst>
          </p:cNvPr>
          <p:cNvSpPr>
            <a:spLocks noGrp="1"/>
          </p:cNvSpPr>
          <p:nvPr>
            <p:ph type="dt" sz="half" idx="10"/>
          </p:nvPr>
        </p:nvSpPr>
        <p:spPr/>
        <p:txBody>
          <a:bodyPr/>
          <a:lstStyle/>
          <a:p>
            <a:fld id="{017D5591-B55B-45AB-9D8C-B74D686054CD}" type="datetimeFigureOut">
              <a:rPr kumimoji="1" lang="ja-JP" altLang="en-US" smtClean="0"/>
              <a:t>2019/10/20</a:t>
            </a:fld>
            <a:endParaRPr kumimoji="1" lang="ja-JP" altLang="en-US"/>
          </a:p>
        </p:txBody>
      </p:sp>
      <p:sp>
        <p:nvSpPr>
          <p:cNvPr id="6" name="フッター プレースホルダー 5">
            <a:extLst>
              <a:ext uri="{FF2B5EF4-FFF2-40B4-BE49-F238E27FC236}">
                <a16:creationId xmlns:a16="http://schemas.microsoft.com/office/drawing/2014/main" id="{B640E7A0-5D78-4E6C-A51A-C66920B28CE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3BDFB88-9678-48DC-94F4-67EEC786594E}"/>
              </a:ext>
            </a:extLst>
          </p:cNvPr>
          <p:cNvSpPr>
            <a:spLocks noGrp="1"/>
          </p:cNvSpPr>
          <p:nvPr>
            <p:ph type="sldNum" sz="quarter" idx="12"/>
          </p:nvPr>
        </p:nvSpPr>
        <p:spPr/>
        <p:txBody>
          <a:bodyPr/>
          <a:lstStyle/>
          <a:p>
            <a:fld id="{95D9CE22-76EB-4974-B1AA-A0F6E54318E9}" type="slidenum">
              <a:rPr kumimoji="1" lang="ja-JP" altLang="en-US" smtClean="0"/>
              <a:t>‹#›</a:t>
            </a:fld>
            <a:endParaRPr kumimoji="1" lang="ja-JP" altLang="en-US"/>
          </a:p>
        </p:txBody>
      </p:sp>
    </p:spTree>
    <p:extLst>
      <p:ext uri="{BB962C8B-B14F-4D97-AF65-F5344CB8AC3E}">
        <p14:creationId xmlns:p14="http://schemas.microsoft.com/office/powerpoint/2010/main" val="3636620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F7C8FB-9AE0-4EFA-B524-C4F71D5C995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82AC312-5CBB-44EC-BDBC-ACC2962BA8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0B8AD19-776B-4593-8B29-5F2D569EAC3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3EFA076-EF53-4049-92E6-127A25B09B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6C07862-46AB-4437-AC38-E580FE62856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E2D0212-B1AB-4CB8-B451-E523A814A77A}"/>
              </a:ext>
            </a:extLst>
          </p:cNvPr>
          <p:cNvSpPr>
            <a:spLocks noGrp="1"/>
          </p:cNvSpPr>
          <p:nvPr>
            <p:ph type="dt" sz="half" idx="10"/>
          </p:nvPr>
        </p:nvSpPr>
        <p:spPr/>
        <p:txBody>
          <a:bodyPr/>
          <a:lstStyle/>
          <a:p>
            <a:fld id="{017D5591-B55B-45AB-9D8C-B74D686054CD}" type="datetimeFigureOut">
              <a:rPr kumimoji="1" lang="ja-JP" altLang="en-US" smtClean="0"/>
              <a:t>2019/10/20</a:t>
            </a:fld>
            <a:endParaRPr kumimoji="1" lang="ja-JP" altLang="en-US"/>
          </a:p>
        </p:txBody>
      </p:sp>
      <p:sp>
        <p:nvSpPr>
          <p:cNvPr id="8" name="フッター プレースホルダー 7">
            <a:extLst>
              <a:ext uri="{FF2B5EF4-FFF2-40B4-BE49-F238E27FC236}">
                <a16:creationId xmlns:a16="http://schemas.microsoft.com/office/drawing/2014/main" id="{2FA2CAE8-6929-480D-B821-FEFF63E3A73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6287D3A-6035-4E8E-93FE-C079C8F69DAC}"/>
              </a:ext>
            </a:extLst>
          </p:cNvPr>
          <p:cNvSpPr>
            <a:spLocks noGrp="1"/>
          </p:cNvSpPr>
          <p:nvPr>
            <p:ph type="sldNum" sz="quarter" idx="12"/>
          </p:nvPr>
        </p:nvSpPr>
        <p:spPr/>
        <p:txBody>
          <a:bodyPr/>
          <a:lstStyle/>
          <a:p>
            <a:fld id="{95D9CE22-76EB-4974-B1AA-A0F6E54318E9}" type="slidenum">
              <a:rPr kumimoji="1" lang="ja-JP" altLang="en-US" smtClean="0"/>
              <a:t>‹#›</a:t>
            </a:fld>
            <a:endParaRPr kumimoji="1" lang="ja-JP" altLang="en-US"/>
          </a:p>
        </p:txBody>
      </p:sp>
    </p:spTree>
    <p:extLst>
      <p:ext uri="{BB962C8B-B14F-4D97-AF65-F5344CB8AC3E}">
        <p14:creationId xmlns:p14="http://schemas.microsoft.com/office/powerpoint/2010/main" val="3093594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424D51-A22F-4927-BF3A-530AC65D12D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237AA5D-2322-4218-BA9C-3DA68B705F9B}"/>
              </a:ext>
            </a:extLst>
          </p:cNvPr>
          <p:cNvSpPr>
            <a:spLocks noGrp="1"/>
          </p:cNvSpPr>
          <p:nvPr>
            <p:ph type="dt" sz="half" idx="10"/>
          </p:nvPr>
        </p:nvSpPr>
        <p:spPr/>
        <p:txBody>
          <a:bodyPr/>
          <a:lstStyle/>
          <a:p>
            <a:fld id="{017D5591-B55B-45AB-9D8C-B74D686054CD}" type="datetimeFigureOut">
              <a:rPr kumimoji="1" lang="ja-JP" altLang="en-US" smtClean="0"/>
              <a:t>2019/10/20</a:t>
            </a:fld>
            <a:endParaRPr kumimoji="1" lang="ja-JP" altLang="en-US"/>
          </a:p>
        </p:txBody>
      </p:sp>
      <p:sp>
        <p:nvSpPr>
          <p:cNvPr id="4" name="フッター プレースホルダー 3">
            <a:extLst>
              <a:ext uri="{FF2B5EF4-FFF2-40B4-BE49-F238E27FC236}">
                <a16:creationId xmlns:a16="http://schemas.microsoft.com/office/drawing/2014/main" id="{1CCE632D-D207-4803-8521-1F9374895DE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5FF6DF7-16CB-48EB-A5D5-402B7AFDC695}"/>
              </a:ext>
            </a:extLst>
          </p:cNvPr>
          <p:cNvSpPr>
            <a:spLocks noGrp="1"/>
          </p:cNvSpPr>
          <p:nvPr>
            <p:ph type="sldNum" sz="quarter" idx="12"/>
          </p:nvPr>
        </p:nvSpPr>
        <p:spPr/>
        <p:txBody>
          <a:bodyPr/>
          <a:lstStyle/>
          <a:p>
            <a:fld id="{95D9CE22-76EB-4974-B1AA-A0F6E54318E9}" type="slidenum">
              <a:rPr kumimoji="1" lang="ja-JP" altLang="en-US" smtClean="0"/>
              <a:t>‹#›</a:t>
            </a:fld>
            <a:endParaRPr kumimoji="1" lang="ja-JP" altLang="en-US"/>
          </a:p>
        </p:txBody>
      </p:sp>
    </p:spTree>
    <p:extLst>
      <p:ext uri="{BB962C8B-B14F-4D97-AF65-F5344CB8AC3E}">
        <p14:creationId xmlns:p14="http://schemas.microsoft.com/office/powerpoint/2010/main" val="1737887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FE787A0-4FB7-4A44-84EF-161809CB5E51}"/>
              </a:ext>
            </a:extLst>
          </p:cNvPr>
          <p:cNvSpPr>
            <a:spLocks noGrp="1"/>
          </p:cNvSpPr>
          <p:nvPr>
            <p:ph type="dt" sz="half" idx="10"/>
          </p:nvPr>
        </p:nvSpPr>
        <p:spPr/>
        <p:txBody>
          <a:bodyPr/>
          <a:lstStyle/>
          <a:p>
            <a:fld id="{017D5591-B55B-45AB-9D8C-B74D686054CD}" type="datetimeFigureOut">
              <a:rPr kumimoji="1" lang="ja-JP" altLang="en-US" smtClean="0"/>
              <a:t>2019/10/20</a:t>
            </a:fld>
            <a:endParaRPr kumimoji="1" lang="ja-JP" altLang="en-US"/>
          </a:p>
        </p:txBody>
      </p:sp>
      <p:sp>
        <p:nvSpPr>
          <p:cNvPr id="3" name="フッター プレースホルダー 2">
            <a:extLst>
              <a:ext uri="{FF2B5EF4-FFF2-40B4-BE49-F238E27FC236}">
                <a16:creationId xmlns:a16="http://schemas.microsoft.com/office/drawing/2014/main" id="{AFD7826D-98E4-41EB-A340-93A9E37C5FB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0D1DDF6-2238-4DC0-9ADA-9221EBA41F8C}"/>
              </a:ext>
            </a:extLst>
          </p:cNvPr>
          <p:cNvSpPr>
            <a:spLocks noGrp="1"/>
          </p:cNvSpPr>
          <p:nvPr>
            <p:ph type="sldNum" sz="quarter" idx="12"/>
          </p:nvPr>
        </p:nvSpPr>
        <p:spPr/>
        <p:txBody>
          <a:bodyPr/>
          <a:lstStyle/>
          <a:p>
            <a:fld id="{95D9CE22-76EB-4974-B1AA-A0F6E54318E9}" type="slidenum">
              <a:rPr kumimoji="1" lang="ja-JP" altLang="en-US" smtClean="0"/>
              <a:t>‹#›</a:t>
            </a:fld>
            <a:endParaRPr kumimoji="1" lang="ja-JP" altLang="en-US"/>
          </a:p>
        </p:txBody>
      </p:sp>
    </p:spTree>
    <p:extLst>
      <p:ext uri="{BB962C8B-B14F-4D97-AF65-F5344CB8AC3E}">
        <p14:creationId xmlns:p14="http://schemas.microsoft.com/office/powerpoint/2010/main" val="718804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8A5012-E12D-40EE-8C5E-9ECB81E8681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021DCA0-2097-4B12-B65A-5E27619ED5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D3C8B9B-171C-45DD-9C11-266562A11E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13F00ED-6B28-48EF-BF1D-D3A09C608CB2}"/>
              </a:ext>
            </a:extLst>
          </p:cNvPr>
          <p:cNvSpPr>
            <a:spLocks noGrp="1"/>
          </p:cNvSpPr>
          <p:nvPr>
            <p:ph type="dt" sz="half" idx="10"/>
          </p:nvPr>
        </p:nvSpPr>
        <p:spPr/>
        <p:txBody>
          <a:bodyPr/>
          <a:lstStyle/>
          <a:p>
            <a:fld id="{017D5591-B55B-45AB-9D8C-B74D686054CD}" type="datetimeFigureOut">
              <a:rPr kumimoji="1" lang="ja-JP" altLang="en-US" smtClean="0"/>
              <a:t>2019/10/20</a:t>
            </a:fld>
            <a:endParaRPr kumimoji="1" lang="ja-JP" altLang="en-US"/>
          </a:p>
        </p:txBody>
      </p:sp>
      <p:sp>
        <p:nvSpPr>
          <p:cNvPr id="6" name="フッター プレースホルダー 5">
            <a:extLst>
              <a:ext uri="{FF2B5EF4-FFF2-40B4-BE49-F238E27FC236}">
                <a16:creationId xmlns:a16="http://schemas.microsoft.com/office/drawing/2014/main" id="{2EAB19B0-CA81-4FA7-9C74-20FF7EC314A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FC01BF9-D7C0-4FF2-9022-E5788870C023}"/>
              </a:ext>
            </a:extLst>
          </p:cNvPr>
          <p:cNvSpPr>
            <a:spLocks noGrp="1"/>
          </p:cNvSpPr>
          <p:nvPr>
            <p:ph type="sldNum" sz="quarter" idx="12"/>
          </p:nvPr>
        </p:nvSpPr>
        <p:spPr/>
        <p:txBody>
          <a:bodyPr/>
          <a:lstStyle/>
          <a:p>
            <a:fld id="{95D9CE22-76EB-4974-B1AA-A0F6E54318E9}" type="slidenum">
              <a:rPr kumimoji="1" lang="ja-JP" altLang="en-US" smtClean="0"/>
              <a:t>‹#›</a:t>
            </a:fld>
            <a:endParaRPr kumimoji="1" lang="ja-JP" altLang="en-US"/>
          </a:p>
        </p:txBody>
      </p:sp>
    </p:spTree>
    <p:extLst>
      <p:ext uri="{BB962C8B-B14F-4D97-AF65-F5344CB8AC3E}">
        <p14:creationId xmlns:p14="http://schemas.microsoft.com/office/powerpoint/2010/main" val="1447664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BC8B8F-6A09-4BAE-A637-813FBEAA998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D0581D4-DE62-41D8-90CC-F980467E75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EE84FF4-52DA-4242-AA5A-3819B51DB4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B46255C-8E19-43E2-8B74-A20EA99DC73E}"/>
              </a:ext>
            </a:extLst>
          </p:cNvPr>
          <p:cNvSpPr>
            <a:spLocks noGrp="1"/>
          </p:cNvSpPr>
          <p:nvPr>
            <p:ph type="dt" sz="half" idx="10"/>
          </p:nvPr>
        </p:nvSpPr>
        <p:spPr/>
        <p:txBody>
          <a:bodyPr/>
          <a:lstStyle/>
          <a:p>
            <a:fld id="{017D5591-B55B-45AB-9D8C-B74D686054CD}" type="datetimeFigureOut">
              <a:rPr kumimoji="1" lang="ja-JP" altLang="en-US" smtClean="0"/>
              <a:t>2019/10/20</a:t>
            </a:fld>
            <a:endParaRPr kumimoji="1" lang="ja-JP" altLang="en-US"/>
          </a:p>
        </p:txBody>
      </p:sp>
      <p:sp>
        <p:nvSpPr>
          <p:cNvPr id="6" name="フッター プレースホルダー 5">
            <a:extLst>
              <a:ext uri="{FF2B5EF4-FFF2-40B4-BE49-F238E27FC236}">
                <a16:creationId xmlns:a16="http://schemas.microsoft.com/office/drawing/2014/main" id="{AF021ED7-C383-4E41-BDCE-C6853FB2257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7D66A1E-DB1B-40DD-B682-72EF93F6A126}"/>
              </a:ext>
            </a:extLst>
          </p:cNvPr>
          <p:cNvSpPr>
            <a:spLocks noGrp="1"/>
          </p:cNvSpPr>
          <p:nvPr>
            <p:ph type="sldNum" sz="quarter" idx="12"/>
          </p:nvPr>
        </p:nvSpPr>
        <p:spPr/>
        <p:txBody>
          <a:bodyPr/>
          <a:lstStyle/>
          <a:p>
            <a:fld id="{95D9CE22-76EB-4974-B1AA-A0F6E54318E9}" type="slidenum">
              <a:rPr kumimoji="1" lang="ja-JP" altLang="en-US" smtClean="0"/>
              <a:t>‹#›</a:t>
            </a:fld>
            <a:endParaRPr kumimoji="1" lang="ja-JP" altLang="en-US"/>
          </a:p>
        </p:txBody>
      </p:sp>
    </p:spTree>
    <p:extLst>
      <p:ext uri="{BB962C8B-B14F-4D97-AF65-F5344CB8AC3E}">
        <p14:creationId xmlns:p14="http://schemas.microsoft.com/office/powerpoint/2010/main" val="3019763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C855836-C228-4285-8F90-0C30ED8358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23303B6-8634-4A3F-AA00-4C639D8CB2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1AF6253-2535-4723-9C3E-297AE96950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D5591-B55B-45AB-9D8C-B74D686054CD}" type="datetimeFigureOut">
              <a:rPr kumimoji="1" lang="ja-JP" altLang="en-US" smtClean="0"/>
              <a:t>2019/10/20</a:t>
            </a:fld>
            <a:endParaRPr kumimoji="1" lang="ja-JP" altLang="en-US"/>
          </a:p>
        </p:txBody>
      </p:sp>
      <p:sp>
        <p:nvSpPr>
          <p:cNvPr id="5" name="フッター プレースホルダー 4">
            <a:extLst>
              <a:ext uri="{FF2B5EF4-FFF2-40B4-BE49-F238E27FC236}">
                <a16:creationId xmlns:a16="http://schemas.microsoft.com/office/drawing/2014/main" id="{7030E7F2-27BA-48F2-AB07-222C0CF8F6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840E6CD-FA18-43EB-BB42-48E04C2518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9CE22-76EB-4974-B1AA-A0F6E54318E9}" type="slidenum">
              <a:rPr kumimoji="1" lang="ja-JP" altLang="en-US" smtClean="0"/>
              <a:t>‹#›</a:t>
            </a:fld>
            <a:endParaRPr kumimoji="1" lang="ja-JP" altLang="en-US"/>
          </a:p>
        </p:txBody>
      </p:sp>
    </p:spTree>
    <p:extLst>
      <p:ext uri="{BB962C8B-B14F-4D97-AF65-F5344CB8AC3E}">
        <p14:creationId xmlns:p14="http://schemas.microsoft.com/office/powerpoint/2010/main" val="3705952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9FDEB8-1AE4-4574-B32F-040F59C16D80}"/>
              </a:ext>
            </a:extLst>
          </p:cNvPr>
          <p:cNvSpPr>
            <a:spLocks noGrp="1"/>
          </p:cNvSpPr>
          <p:nvPr>
            <p:ph type="ctrTitle"/>
          </p:nvPr>
        </p:nvSpPr>
        <p:spPr/>
        <p:txBody>
          <a:bodyPr/>
          <a:lstStyle/>
          <a:p>
            <a:r>
              <a:rPr kumimoji="1" lang="ja-JP" altLang="en-US" dirty="0"/>
              <a:t>国際人権</a:t>
            </a:r>
            <a:r>
              <a:rPr kumimoji="1" lang="en-US" altLang="ja-JP" dirty="0"/>
              <a:t>1</a:t>
            </a:r>
            <a:r>
              <a:rPr kumimoji="1" lang="ja-JP" altLang="en-US" dirty="0"/>
              <a:t> 慰安婦問題</a:t>
            </a:r>
          </a:p>
        </p:txBody>
      </p:sp>
      <p:sp>
        <p:nvSpPr>
          <p:cNvPr id="3" name="字幕 2">
            <a:extLst>
              <a:ext uri="{FF2B5EF4-FFF2-40B4-BE49-F238E27FC236}">
                <a16:creationId xmlns:a16="http://schemas.microsoft.com/office/drawing/2014/main" id="{0DF13652-20DE-4FD9-AFAD-56E180A43C9C}"/>
              </a:ext>
            </a:extLst>
          </p:cNvPr>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1275576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国連人権理事会</a:t>
            </a:r>
          </a:p>
        </p:txBody>
      </p:sp>
      <p:sp>
        <p:nvSpPr>
          <p:cNvPr id="3" name="コンテンツ プレースホルダー 2"/>
          <p:cNvSpPr>
            <a:spLocks noGrp="1"/>
          </p:cNvSpPr>
          <p:nvPr>
            <p:ph idx="1"/>
          </p:nvPr>
        </p:nvSpPr>
        <p:spPr/>
        <p:txBody>
          <a:bodyPr>
            <a:normAutofit/>
          </a:bodyPr>
          <a:lstStyle/>
          <a:p>
            <a:r>
              <a:rPr lang="en-US" altLang="ja-JP" dirty="0"/>
              <a:t>191</a:t>
            </a:r>
            <a:r>
              <a:rPr lang="ja-JP" altLang="en-US" dirty="0"/>
              <a:t>カ国（４７の理事国）　人権問題解決の勧告指示</a:t>
            </a:r>
            <a:endParaRPr kumimoji="1" lang="ja-JP" altLang="en-US" dirty="0"/>
          </a:p>
          <a:p>
            <a:r>
              <a:rPr kumimoji="1" lang="ja-JP" altLang="en-US" dirty="0"/>
              <a:t>重要な活動　差別との闘い</a:t>
            </a:r>
          </a:p>
          <a:p>
            <a:pPr lvl="1"/>
            <a:r>
              <a:rPr lang="ja-JP" altLang="en-US" dirty="0"/>
              <a:t>アパルトヘイト・人種主義・女性の権利・</a:t>
            </a:r>
            <a:r>
              <a:rPr lang="en-US" altLang="ja-JP" dirty="0"/>
              <a:t>LGBT</a:t>
            </a:r>
            <a:r>
              <a:rPr lang="ja-JP" altLang="en-US" dirty="0"/>
              <a:t>・子どもの権利・少数者の権利・先住民族・障害を持つ人々・移住労働者</a:t>
            </a:r>
          </a:p>
          <a:p>
            <a:r>
              <a:rPr kumimoji="1" lang="ja-JP" altLang="en-US" dirty="0"/>
              <a:t>具体的な取り組み例</a:t>
            </a:r>
          </a:p>
          <a:p>
            <a:pPr lvl="1"/>
            <a:r>
              <a:rPr kumimoji="1" lang="ja-JP" altLang="en-US" dirty="0"/>
              <a:t>チリ等の軍事政権による反体制派の逮捕禁止→強制失踪防止条約・シリア（デモ弾圧）、イスラエル（ガザ侵攻）への非難・日本の慰安婦、精神疾患への扱いへの勧告</a:t>
            </a:r>
          </a:p>
        </p:txBody>
      </p:sp>
    </p:spTree>
    <p:extLst>
      <p:ext uri="{BB962C8B-B14F-4D97-AF65-F5344CB8AC3E}">
        <p14:creationId xmlns:p14="http://schemas.microsoft.com/office/powerpoint/2010/main" val="2196410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D02726-8419-487C-B223-7AFD31FC084C}"/>
              </a:ext>
            </a:extLst>
          </p:cNvPr>
          <p:cNvSpPr>
            <a:spLocks noGrp="1"/>
          </p:cNvSpPr>
          <p:nvPr>
            <p:ph type="title"/>
          </p:nvPr>
        </p:nvSpPr>
        <p:spPr/>
        <p:txBody>
          <a:bodyPr>
            <a:normAutofit/>
          </a:bodyPr>
          <a:lstStyle/>
          <a:p>
            <a:r>
              <a:rPr lang="ja-JP" altLang="en-US" dirty="0"/>
              <a:t>慰安婦関係調査結果発表に関する</a:t>
            </a:r>
            <a:br>
              <a:rPr lang="ja-JP" altLang="en-US" dirty="0"/>
            </a:br>
            <a:r>
              <a:rPr lang="ja-JP" altLang="en-US" dirty="0"/>
              <a:t>河野内閣官房長官談話 </a:t>
            </a:r>
            <a:r>
              <a:rPr lang="en-US" altLang="ja-JP" dirty="0"/>
              <a:t>1993</a:t>
            </a:r>
            <a:r>
              <a:rPr lang="ja-JP" altLang="en-US" dirty="0"/>
              <a:t>年</a:t>
            </a:r>
            <a:r>
              <a:rPr lang="en-US" altLang="ja-JP" dirty="0"/>
              <a:t>8</a:t>
            </a:r>
            <a:r>
              <a:rPr lang="ja-JP" altLang="en-US" dirty="0"/>
              <a:t>月</a:t>
            </a:r>
            <a:r>
              <a:rPr lang="en-US" altLang="ja-JP" dirty="0"/>
              <a:t>4</a:t>
            </a:r>
            <a:r>
              <a:rPr lang="ja-JP" altLang="en-US" dirty="0"/>
              <a:t>日</a:t>
            </a:r>
            <a:endParaRPr kumimoji="1" lang="ja-JP" altLang="en-US" dirty="0"/>
          </a:p>
        </p:txBody>
      </p:sp>
      <p:sp>
        <p:nvSpPr>
          <p:cNvPr id="3" name="コンテンツ プレースホルダー 2">
            <a:extLst>
              <a:ext uri="{FF2B5EF4-FFF2-40B4-BE49-F238E27FC236}">
                <a16:creationId xmlns:a16="http://schemas.microsoft.com/office/drawing/2014/main" id="{8926E5D3-50E1-445A-9DB5-6529571A2582}"/>
              </a:ext>
            </a:extLst>
          </p:cNvPr>
          <p:cNvSpPr>
            <a:spLocks noGrp="1"/>
          </p:cNvSpPr>
          <p:nvPr>
            <p:ph idx="1"/>
          </p:nvPr>
        </p:nvSpPr>
        <p:spPr/>
        <p:txBody>
          <a:bodyPr>
            <a:normAutofit fontScale="92500" lnSpcReduction="20000"/>
          </a:bodyPr>
          <a:lstStyle/>
          <a:p>
            <a:r>
              <a:rPr lang="ja-JP" altLang="en-US" dirty="0"/>
              <a:t>　いわゆる従軍慰安婦問題については、政府は、一昨年</a:t>
            </a:r>
            <a:r>
              <a:rPr lang="en-US" altLang="ja-JP" dirty="0"/>
              <a:t>12</a:t>
            </a:r>
            <a:r>
              <a:rPr lang="ja-JP" altLang="en-US" dirty="0"/>
              <a:t>月より、調査を進めて来たが、今般その結果がまとまったので発表することとした。</a:t>
            </a:r>
          </a:p>
          <a:p>
            <a:r>
              <a:rPr lang="ja-JP" altLang="en-US" dirty="0"/>
              <a:t>　今次調査の結果、長期に、かつ広範な地域にわたって慰安所が設置され、数多くの慰安婦が存在したことが認められた。慰安所は、当時の軍当局の要請により設営されたものであり、慰安所の設置、管理及び慰安婦の移送については、旧日本軍が直接あるいは間接にこれに関与した。慰安婦の募集については、軍の要請を受けた業者が主としてこれに当たったが、その場合も、甘言、強圧による等、本人たちの意思に反して集められた事例が数多くあり、更に、官憲等が直接これに加担したこともあったことが明らかになった。また、慰安所における生活は、強制的な状況の下での痛ましいものであった。</a:t>
            </a:r>
            <a:endParaRPr kumimoji="1" lang="ja-JP" altLang="en-US" dirty="0"/>
          </a:p>
        </p:txBody>
      </p:sp>
    </p:spTree>
    <p:extLst>
      <p:ext uri="{BB962C8B-B14F-4D97-AF65-F5344CB8AC3E}">
        <p14:creationId xmlns:p14="http://schemas.microsoft.com/office/powerpoint/2010/main" val="2464230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8B9E34-8A47-40E0-AD92-66815322B0AB}"/>
              </a:ext>
            </a:extLst>
          </p:cNvPr>
          <p:cNvSpPr>
            <a:spLocks noGrp="1"/>
          </p:cNvSpPr>
          <p:nvPr>
            <p:ph type="title"/>
          </p:nvPr>
        </p:nvSpPr>
        <p:spPr/>
        <p:txBody>
          <a:bodyPr/>
          <a:lstStyle/>
          <a:p>
            <a:r>
              <a:rPr kumimoji="1" lang="ja-JP" altLang="en-US" dirty="0"/>
              <a:t>河野談話</a:t>
            </a:r>
            <a:r>
              <a:rPr kumimoji="1" lang="en-US" altLang="ja-JP" dirty="0"/>
              <a:t>2</a:t>
            </a:r>
            <a:endParaRPr kumimoji="1" lang="ja-JP" altLang="en-US" dirty="0"/>
          </a:p>
        </p:txBody>
      </p:sp>
      <p:sp>
        <p:nvSpPr>
          <p:cNvPr id="3" name="コンテンツ プレースホルダー 2">
            <a:extLst>
              <a:ext uri="{FF2B5EF4-FFF2-40B4-BE49-F238E27FC236}">
                <a16:creationId xmlns:a16="http://schemas.microsoft.com/office/drawing/2014/main" id="{4FABE148-0EF5-4801-B4BE-33D0345853E9}"/>
              </a:ext>
            </a:extLst>
          </p:cNvPr>
          <p:cNvSpPr>
            <a:spLocks noGrp="1"/>
          </p:cNvSpPr>
          <p:nvPr>
            <p:ph idx="1"/>
          </p:nvPr>
        </p:nvSpPr>
        <p:spPr/>
        <p:txBody>
          <a:bodyPr>
            <a:normAutofit lnSpcReduction="10000"/>
          </a:bodyPr>
          <a:lstStyle/>
          <a:p>
            <a:r>
              <a:rPr lang="ja-JP" altLang="en-US" dirty="0"/>
              <a:t>　なお、戦地に移送された慰安婦の出身地については、日本を別とすれば、朝鮮半島が大きな比重を占めていたが、当時の朝鮮半島は我が国の統治下にあり、その募集、移送、管理等も、甘言、強圧による等、総じて本人たちの意思に反して行われた。</a:t>
            </a:r>
          </a:p>
          <a:p>
            <a:r>
              <a:rPr lang="ja-JP" altLang="en-US" dirty="0"/>
              <a:t>　いずれにしても、本件は、当時の軍の関与の下に、多数の女性の名誉と尊厳を深く傷つけた問題である。政府は、この機会に、改めて、その出身地のいかんを問わず、いわゆる従軍慰安婦として数多の苦痛を経験され、心身にわたり癒しがたい傷を負われたすべての方々に対し心からお詫びと反省の気持ちを申し上げる。また、そのような気持ちを我が国としてどのように表すかということについては、有識者のご意見なども徴しつつ、今後とも真剣に検討すべきものと考える。</a:t>
            </a:r>
            <a:endParaRPr kumimoji="1" lang="ja-JP" altLang="en-US" dirty="0"/>
          </a:p>
        </p:txBody>
      </p:sp>
    </p:spTree>
    <p:extLst>
      <p:ext uri="{BB962C8B-B14F-4D97-AF65-F5344CB8AC3E}">
        <p14:creationId xmlns:p14="http://schemas.microsoft.com/office/powerpoint/2010/main" val="1753724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B451E2-2C11-4A34-A4A2-F3831233B4B7}"/>
              </a:ext>
            </a:extLst>
          </p:cNvPr>
          <p:cNvSpPr>
            <a:spLocks noGrp="1"/>
          </p:cNvSpPr>
          <p:nvPr>
            <p:ph type="title"/>
          </p:nvPr>
        </p:nvSpPr>
        <p:spPr/>
        <p:txBody>
          <a:bodyPr/>
          <a:lstStyle/>
          <a:p>
            <a:r>
              <a:rPr kumimoji="1" lang="ja-JP" altLang="en-US" dirty="0"/>
              <a:t>河野談話</a:t>
            </a:r>
            <a:r>
              <a:rPr kumimoji="1" lang="en-US" altLang="ja-JP" dirty="0"/>
              <a:t>3</a:t>
            </a:r>
            <a:endParaRPr kumimoji="1" lang="ja-JP" altLang="en-US" dirty="0"/>
          </a:p>
        </p:txBody>
      </p:sp>
      <p:sp>
        <p:nvSpPr>
          <p:cNvPr id="3" name="コンテンツ プレースホルダー 2">
            <a:extLst>
              <a:ext uri="{FF2B5EF4-FFF2-40B4-BE49-F238E27FC236}">
                <a16:creationId xmlns:a16="http://schemas.microsoft.com/office/drawing/2014/main" id="{E06CFB89-A45E-4515-8AF2-AEA220E7A428}"/>
              </a:ext>
            </a:extLst>
          </p:cNvPr>
          <p:cNvSpPr>
            <a:spLocks noGrp="1"/>
          </p:cNvSpPr>
          <p:nvPr>
            <p:ph idx="1"/>
          </p:nvPr>
        </p:nvSpPr>
        <p:spPr/>
        <p:txBody>
          <a:bodyPr/>
          <a:lstStyle/>
          <a:p>
            <a:r>
              <a:rPr lang="ja-JP" altLang="en-US" dirty="0"/>
              <a:t>　われわれはこのような歴史の真実を回避することなく、むしろこれを歴史の教訓として直視していきたい。われわれは、歴史研究、歴史教育を通じて、このような問題を永く記憶にとどめ、同じ過ちを決して繰り返さないという固い決意を改めて表明する。</a:t>
            </a:r>
          </a:p>
          <a:p>
            <a:r>
              <a:rPr lang="ja-JP" altLang="en-US" dirty="0"/>
              <a:t>　なお、本問題については、本邦において訴訟が提起されており、また、国際的にも関心が寄せられており、政府としても、今後とも、民間の研究を含め、十分に関心を払って参りたい。 </a:t>
            </a:r>
          </a:p>
          <a:p>
            <a:endParaRPr lang="ja-JP" altLang="en-US" dirty="0"/>
          </a:p>
          <a:p>
            <a:endParaRPr kumimoji="1" lang="ja-JP" altLang="en-US" dirty="0"/>
          </a:p>
        </p:txBody>
      </p:sp>
    </p:spTree>
    <p:extLst>
      <p:ext uri="{BB962C8B-B14F-4D97-AF65-F5344CB8AC3E}">
        <p14:creationId xmlns:p14="http://schemas.microsoft.com/office/powerpoint/2010/main" val="3543544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EA43F3-D478-44EA-A518-665E7AE69FC8}"/>
              </a:ext>
            </a:extLst>
          </p:cNvPr>
          <p:cNvSpPr>
            <a:spLocks noGrp="1"/>
          </p:cNvSpPr>
          <p:nvPr>
            <p:ph type="title"/>
          </p:nvPr>
        </p:nvSpPr>
        <p:spPr/>
        <p:txBody>
          <a:bodyPr/>
          <a:lstStyle/>
          <a:p>
            <a:r>
              <a:rPr kumimoji="1" lang="ja-JP" altLang="en-US" dirty="0"/>
              <a:t>クマラスワミ報告</a:t>
            </a:r>
          </a:p>
        </p:txBody>
      </p:sp>
      <p:sp>
        <p:nvSpPr>
          <p:cNvPr id="3" name="コンテンツ プレースホルダー 2">
            <a:extLst>
              <a:ext uri="{FF2B5EF4-FFF2-40B4-BE49-F238E27FC236}">
                <a16:creationId xmlns:a16="http://schemas.microsoft.com/office/drawing/2014/main" id="{E6D3B637-EB2D-4396-9D3A-C42510F94004}"/>
              </a:ext>
            </a:extLst>
          </p:cNvPr>
          <p:cNvSpPr>
            <a:spLocks noGrp="1"/>
          </p:cNvSpPr>
          <p:nvPr>
            <p:ph idx="1"/>
          </p:nvPr>
        </p:nvSpPr>
        <p:spPr/>
        <p:txBody>
          <a:bodyPr/>
          <a:lstStyle/>
          <a:p>
            <a:r>
              <a:rPr kumimoji="1" lang="ja-JP" altLang="en-US" dirty="0"/>
              <a:t>国連人権委員会が、任命し</a:t>
            </a:r>
            <a:r>
              <a:rPr kumimoji="1" lang="en-US" altLang="ja-JP" dirty="0"/>
              <a:t>(1995-2002)</a:t>
            </a:r>
            <a:r>
              <a:rPr kumimoji="1" lang="ja-JP" altLang="en-US" dirty="0"/>
              <a:t>、「女性に対する暴力、その原因と結果に関する特別報告書」。そのひとつが、「日本軍性奴隷に関する報告書」</a:t>
            </a:r>
            <a:r>
              <a:rPr kumimoji="1" lang="en-US" altLang="ja-JP" dirty="0"/>
              <a:t>1996</a:t>
            </a:r>
            <a:r>
              <a:rPr kumimoji="1" lang="ja-JP" altLang="en-US" dirty="0"/>
              <a:t>→「留意」→双方が勝利宣言</a:t>
            </a:r>
          </a:p>
          <a:p>
            <a:r>
              <a:rPr kumimoji="1" lang="ja-JP" altLang="en-US" dirty="0"/>
              <a:t>日本政府への勧告</a:t>
            </a:r>
          </a:p>
          <a:p>
            <a:pPr lvl="1"/>
            <a:r>
              <a:rPr kumimoji="1" lang="ja-JP" altLang="en-US" dirty="0"/>
              <a:t>国際法違反の証人と法的責任・個人への保障・文書と資料の完全公開・裏付けられた被害者に公的謝罪・教育のカリキュラム階梯・関与したものの処罰</a:t>
            </a:r>
          </a:p>
        </p:txBody>
      </p:sp>
    </p:spTree>
    <p:extLst>
      <p:ext uri="{BB962C8B-B14F-4D97-AF65-F5344CB8AC3E}">
        <p14:creationId xmlns:p14="http://schemas.microsoft.com/office/powerpoint/2010/main" val="1765241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国際人権問題の位相</a:t>
            </a:r>
          </a:p>
        </p:txBody>
      </p:sp>
      <p:sp>
        <p:nvSpPr>
          <p:cNvPr id="3" name="コンテンツ プレースホルダー 2"/>
          <p:cNvSpPr>
            <a:spLocks noGrp="1"/>
          </p:cNvSpPr>
          <p:nvPr>
            <p:ph idx="1"/>
          </p:nvPr>
        </p:nvSpPr>
        <p:spPr/>
        <p:txBody>
          <a:bodyPr/>
          <a:lstStyle/>
          <a:p>
            <a:r>
              <a:rPr kumimoji="1" lang="ja-JP" altLang="en-US" dirty="0"/>
              <a:t>国家間の人権状況の相違</a:t>
            </a:r>
          </a:p>
          <a:p>
            <a:pPr lvl="1"/>
            <a:r>
              <a:rPr lang="ja-JP" altLang="en-US" dirty="0"/>
              <a:t>人権が守られている国と無縁な国</a:t>
            </a:r>
            <a:endParaRPr kumimoji="1" lang="ja-JP" altLang="en-US" dirty="0"/>
          </a:p>
          <a:p>
            <a:pPr lvl="1"/>
            <a:r>
              <a:rPr lang="ja-JP" altLang="en-US" dirty="0"/>
              <a:t>死刑（ＥＵ廃止が条件～中国・イスラム国家）</a:t>
            </a:r>
          </a:p>
          <a:p>
            <a:pPr lvl="1"/>
            <a:r>
              <a:rPr kumimoji="1" lang="ja-JP" altLang="en-US" dirty="0"/>
              <a:t>麻薬（合法～死刑）</a:t>
            </a:r>
          </a:p>
          <a:p>
            <a:r>
              <a:rPr lang="ja-JP" altLang="en-US" dirty="0"/>
              <a:t>移動に伴う権利問題の発生</a:t>
            </a:r>
          </a:p>
          <a:p>
            <a:pPr lvl="1"/>
            <a:r>
              <a:rPr lang="ja-JP" altLang="en-US" dirty="0"/>
              <a:t>参政権・公務就任権・教育権</a:t>
            </a:r>
          </a:p>
          <a:p>
            <a:r>
              <a:rPr kumimoji="1" lang="ja-JP" altLang="en-US" dirty="0"/>
              <a:t>国家内の人権状況の相違</a:t>
            </a:r>
          </a:p>
          <a:p>
            <a:pPr lvl="1"/>
            <a:r>
              <a:rPr lang="ja-JP" altLang="en-US" dirty="0"/>
              <a:t>最新医療～医療を受けられない層（米）</a:t>
            </a:r>
          </a:p>
          <a:p>
            <a:pPr lvl="1"/>
            <a:endParaRPr kumimoji="1" lang="ja-JP" altLang="en-US" dirty="0"/>
          </a:p>
        </p:txBody>
      </p:sp>
    </p:spTree>
    <p:extLst>
      <p:ext uri="{BB962C8B-B14F-4D97-AF65-F5344CB8AC3E}">
        <p14:creationId xmlns:p14="http://schemas.microsoft.com/office/powerpoint/2010/main" val="43832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dirty="0"/>
              <a:t>人権から国際人権へ１</a:t>
            </a:r>
          </a:p>
        </p:txBody>
      </p:sp>
      <p:sp>
        <p:nvSpPr>
          <p:cNvPr id="3075" name="Rectangle 3"/>
          <p:cNvSpPr>
            <a:spLocks noGrp="1" noChangeArrowheads="1"/>
          </p:cNvSpPr>
          <p:nvPr>
            <p:ph type="body" idx="1"/>
          </p:nvPr>
        </p:nvSpPr>
        <p:spPr/>
        <p:txBody>
          <a:bodyPr/>
          <a:lstStyle/>
          <a:p>
            <a:r>
              <a:rPr lang="ja-JP" altLang="en-US" dirty="0"/>
              <a:t>人権は市民革命を経て確立</a:t>
            </a:r>
          </a:p>
          <a:p>
            <a:pPr lvl="1"/>
            <a:r>
              <a:rPr lang="ja-JP" altLang="en-US" dirty="0"/>
              <a:t>イギリス・アメリカ・オランダ</a:t>
            </a:r>
          </a:p>
          <a:p>
            <a:pPr lvl="1"/>
            <a:r>
              <a:rPr lang="ja-JP" altLang="en-US" dirty="0"/>
              <a:t>女性の権利は大戦の後に拡大</a:t>
            </a:r>
          </a:p>
          <a:p>
            <a:r>
              <a:rPr lang="ja-JP" altLang="en-US" dirty="0"/>
              <a:t>権利の主体の問題（権利の二重性）</a:t>
            </a:r>
          </a:p>
          <a:p>
            <a:pPr lvl="1"/>
            <a:r>
              <a:rPr lang="ja-JP" altLang="en-US" dirty="0"/>
              <a:t>フランスの人権宣言「人と市民の権利宣言」</a:t>
            </a:r>
          </a:p>
          <a:p>
            <a:pPr lvl="1">
              <a:buFontTx/>
              <a:buNone/>
            </a:pPr>
            <a:r>
              <a:rPr lang="ja-JP" altLang="en-US" dirty="0"/>
              <a:t>　　　人間としての権利　　</a:t>
            </a:r>
          </a:p>
          <a:p>
            <a:pPr lvl="1">
              <a:buFontTx/>
              <a:buNone/>
            </a:pPr>
            <a:r>
              <a:rPr lang="ja-JP" altLang="en-US" dirty="0"/>
              <a:t>　　　市民としての権利　公民権</a:t>
            </a:r>
            <a:endParaRPr lang="en-US" altLang="ja-JP" dirty="0"/>
          </a:p>
          <a:p>
            <a:pPr lvl="1">
              <a:buFontTx/>
              <a:buNone/>
            </a:pPr>
            <a:r>
              <a:rPr lang="ja-JP" altLang="en-US" dirty="0"/>
              <a:t>人間としての権利も、国家が保障</a:t>
            </a:r>
            <a:endParaRPr lang="en-US" altLang="ja-JP" dirty="0"/>
          </a:p>
          <a:p>
            <a:pPr>
              <a:buFontTx/>
              <a:buNone/>
            </a:pPr>
            <a:endParaRPr lang="ja-JP" altLang="en-US" dirty="0"/>
          </a:p>
          <a:p>
            <a:pPr>
              <a:buFontTx/>
              <a:buNone/>
            </a:pPr>
            <a:endParaRPr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人権から国際人権へ２</a:t>
            </a:r>
          </a:p>
        </p:txBody>
      </p:sp>
      <p:sp>
        <p:nvSpPr>
          <p:cNvPr id="3" name="コンテンツ プレースホルダ 2"/>
          <p:cNvSpPr>
            <a:spLocks noGrp="1"/>
          </p:cNvSpPr>
          <p:nvPr>
            <p:ph idx="1"/>
          </p:nvPr>
        </p:nvSpPr>
        <p:spPr/>
        <p:txBody>
          <a:bodyPr/>
          <a:lstStyle/>
          <a:p>
            <a:r>
              <a:rPr lang="ja-JP" altLang="en-US" dirty="0"/>
              <a:t>社会権の登場</a:t>
            </a:r>
          </a:p>
          <a:p>
            <a:r>
              <a:rPr lang="ja-JP" altLang="en-US" dirty="0"/>
              <a:t>権利保護の主体の問題</a:t>
            </a:r>
          </a:p>
          <a:p>
            <a:r>
              <a:rPr lang="ja-JP" altLang="en-US" dirty="0"/>
              <a:t>「人の権利」も国家が保障（保障しない国家も多い）</a:t>
            </a:r>
          </a:p>
          <a:p>
            <a:r>
              <a:rPr lang="ja-JP" altLang="en-US" dirty="0"/>
              <a:t>「国家の不干渉（自由権）」と「国家の積極的干渉（社会権）」という正反対の権利</a:t>
            </a:r>
          </a:p>
          <a:p>
            <a:r>
              <a:rPr lang="ja-JP" altLang="en-US" dirty="0"/>
              <a:t>国家の民主主義の程度・経済力に左右される　→　　国際人権の必要</a:t>
            </a:r>
          </a:p>
          <a:p>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70E3B2-5031-4AD3-A863-DA11F0175D8D}"/>
              </a:ext>
            </a:extLst>
          </p:cNvPr>
          <p:cNvSpPr>
            <a:spLocks noGrp="1"/>
          </p:cNvSpPr>
          <p:nvPr>
            <p:ph type="title"/>
          </p:nvPr>
        </p:nvSpPr>
        <p:spPr/>
        <p:txBody>
          <a:bodyPr/>
          <a:lstStyle/>
          <a:p>
            <a:r>
              <a:rPr kumimoji="1" lang="ja-JP" altLang="en-US" dirty="0"/>
              <a:t>慰安婦問題の論点</a:t>
            </a:r>
            <a:r>
              <a:rPr kumimoji="1" lang="en-US" altLang="ja-JP" dirty="0"/>
              <a:t>1</a:t>
            </a:r>
            <a:endParaRPr kumimoji="1" lang="ja-JP" altLang="en-US" dirty="0"/>
          </a:p>
        </p:txBody>
      </p:sp>
      <p:sp>
        <p:nvSpPr>
          <p:cNvPr id="3" name="コンテンツ プレースホルダー 2">
            <a:extLst>
              <a:ext uri="{FF2B5EF4-FFF2-40B4-BE49-F238E27FC236}">
                <a16:creationId xmlns:a16="http://schemas.microsoft.com/office/drawing/2014/main" id="{78580294-1182-4D53-99E6-31E6114D0FF6}"/>
              </a:ext>
            </a:extLst>
          </p:cNvPr>
          <p:cNvSpPr>
            <a:spLocks noGrp="1"/>
          </p:cNvSpPr>
          <p:nvPr>
            <p:ph idx="1"/>
          </p:nvPr>
        </p:nvSpPr>
        <p:spPr/>
        <p:txBody>
          <a:bodyPr/>
          <a:lstStyle/>
          <a:p>
            <a:r>
              <a:rPr kumimoji="1" lang="ja-JP" altLang="en-US" dirty="0"/>
              <a:t>募集の形態に国際法違反はあったか</a:t>
            </a:r>
          </a:p>
          <a:p>
            <a:pPr lvl="1"/>
            <a:r>
              <a:rPr lang="ja-JP" altLang="en-US" dirty="0"/>
              <a:t>醜業を行わしむる為の婦女売買取締に関する国際協定（</a:t>
            </a:r>
            <a:r>
              <a:rPr lang="en-US" altLang="ja-JP" dirty="0"/>
              <a:t>1904)</a:t>
            </a:r>
            <a:r>
              <a:rPr lang="ja-JP" altLang="en-US" dirty="0"/>
              <a:t>・条約</a:t>
            </a:r>
            <a:r>
              <a:rPr lang="en-US" altLang="ja-JP" dirty="0"/>
              <a:t>(1910)</a:t>
            </a:r>
            <a:endParaRPr lang="ja-JP" altLang="en-US" dirty="0"/>
          </a:p>
          <a:p>
            <a:pPr lvl="1"/>
            <a:r>
              <a:rPr lang="ja-JP" altLang="en-US" dirty="0"/>
              <a:t>婦人及児童の売買禁止に関する国際条約</a:t>
            </a:r>
            <a:r>
              <a:rPr lang="en-US" altLang="ja-JP" dirty="0"/>
              <a:t>(1921)</a:t>
            </a:r>
            <a:endParaRPr lang="ja-JP" altLang="en-US" dirty="0"/>
          </a:p>
          <a:p>
            <a:pPr lvl="1"/>
            <a:r>
              <a:rPr lang="ja-JP" altLang="en-US" dirty="0"/>
              <a:t>成年婦女子の売買の禁止に関する国際条約</a:t>
            </a:r>
            <a:r>
              <a:rPr lang="en-US" altLang="ja-JP" dirty="0"/>
              <a:t>(1933)</a:t>
            </a:r>
            <a:endParaRPr lang="ja-JP" altLang="en-US" dirty="0"/>
          </a:p>
          <a:p>
            <a:pPr lvl="2"/>
            <a:r>
              <a:rPr kumimoji="1" lang="ja-JP" altLang="en-US" dirty="0"/>
              <a:t>強制連行・詐欺・借金の形・未成年</a:t>
            </a:r>
          </a:p>
          <a:p>
            <a:r>
              <a:rPr kumimoji="1" lang="ja-JP" altLang="en-US" dirty="0"/>
              <a:t>管理に国が関わっていたか</a:t>
            </a:r>
          </a:p>
          <a:p>
            <a:r>
              <a:rPr kumimoji="1" lang="ja-JP" altLang="en-US" dirty="0"/>
              <a:t>慰安婦の労働は奴隷的なものだったか、ゆとりがあったか</a:t>
            </a:r>
          </a:p>
          <a:p>
            <a:r>
              <a:rPr kumimoji="1" lang="ja-JP" altLang="en-US" dirty="0"/>
              <a:t>報酬は約束通りに支払われたか</a:t>
            </a:r>
          </a:p>
        </p:txBody>
      </p:sp>
    </p:spTree>
    <p:extLst>
      <p:ext uri="{BB962C8B-B14F-4D97-AF65-F5344CB8AC3E}">
        <p14:creationId xmlns:p14="http://schemas.microsoft.com/office/powerpoint/2010/main" val="2304303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390F4A-E66F-4BD6-B04F-73C0D75B2494}"/>
              </a:ext>
            </a:extLst>
          </p:cNvPr>
          <p:cNvSpPr>
            <a:spLocks noGrp="1"/>
          </p:cNvSpPr>
          <p:nvPr>
            <p:ph type="title"/>
          </p:nvPr>
        </p:nvSpPr>
        <p:spPr/>
        <p:txBody>
          <a:bodyPr/>
          <a:lstStyle/>
          <a:p>
            <a:r>
              <a:rPr kumimoji="1" lang="ja-JP" altLang="en-US" dirty="0"/>
              <a:t>慰安婦問題の論点</a:t>
            </a:r>
            <a:r>
              <a:rPr kumimoji="1" lang="en-US" altLang="ja-JP" dirty="0"/>
              <a:t>2</a:t>
            </a:r>
            <a:endParaRPr kumimoji="1" lang="ja-JP" altLang="en-US" dirty="0"/>
          </a:p>
        </p:txBody>
      </p:sp>
      <p:sp>
        <p:nvSpPr>
          <p:cNvPr id="3" name="コンテンツ プレースホルダー 2">
            <a:extLst>
              <a:ext uri="{FF2B5EF4-FFF2-40B4-BE49-F238E27FC236}">
                <a16:creationId xmlns:a16="http://schemas.microsoft.com/office/drawing/2014/main" id="{FCC690FC-779D-4CAC-83A6-C93977754AA3}"/>
              </a:ext>
            </a:extLst>
          </p:cNvPr>
          <p:cNvSpPr>
            <a:spLocks noGrp="1"/>
          </p:cNvSpPr>
          <p:nvPr>
            <p:ph idx="1"/>
          </p:nvPr>
        </p:nvSpPr>
        <p:spPr/>
        <p:txBody>
          <a:bodyPr/>
          <a:lstStyle/>
          <a:p>
            <a:r>
              <a:rPr kumimoji="1" lang="ja-JP" altLang="en-US" dirty="0"/>
              <a:t>日本政府は賠償を支払うべきか</a:t>
            </a:r>
          </a:p>
          <a:p>
            <a:pPr lvl="1"/>
            <a:r>
              <a:rPr kumimoji="1" lang="ja-JP" altLang="en-US" dirty="0"/>
              <a:t>政府は戦後賠償処理で決着済みとして、国家賠償ではなく、女性基金が償い金を出す方針をとった。</a:t>
            </a:r>
            <a:r>
              <a:rPr kumimoji="1" lang="en-US" altLang="ja-JP" dirty="0"/>
              <a:t>1995</a:t>
            </a:r>
            <a:endParaRPr kumimoji="1" lang="ja-JP" altLang="en-US" dirty="0"/>
          </a:p>
          <a:p>
            <a:pPr lvl="1"/>
            <a:r>
              <a:rPr kumimoji="1" lang="ja-JP" altLang="en-US" dirty="0"/>
              <a:t>受給者 韓国</a:t>
            </a:r>
            <a:r>
              <a:rPr kumimoji="1" lang="en-US" altLang="ja-JP" dirty="0"/>
              <a:t>30</a:t>
            </a:r>
            <a:r>
              <a:rPr kumimoji="1" lang="ja-JP" altLang="en-US" dirty="0"/>
              <a:t>、台湾</a:t>
            </a:r>
            <a:r>
              <a:rPr kumimoji="1" lang="en-US" altLang="ja-JP" dirty="0"/>
              <a:t>10</a:t>
            </a:r>
            <a:r>
              <a:rPr kumimoji="1" lang="ja-JP" altLang="en-US" dirty="0"/>
              <a:t>、フィリピン</a:t>
            </a:r>
            <a:r>
              <a:rPr kumimoji="1" lang="en-US" altLang="ja-JP" dirty="0"/>
              <a:t>60</a:t>
            </a:r>
            <a:endParaRPr kumimoji="1" lang="ja-JP" altLang="en-US" dirty="0"/>
          </a:p>
          <a:p>
            <a:pPr lvl="1"/>
            <a:r>
              <a:rPr kumimoji="1" lang="ja-JP" altLang="en-US" dirty="0"/>
              <a:t>韓国廷対協の反対で基金の活動事実上停止</a:t>
            </a:r>
          </a:p>
          <a:p>
            <a:pPr lvl="1"/>
            <a:r>
              <a:rPr kumimoji="1" lang="en-US" altLang="ja-JP" dirty="0"/>
              <a:t>2015</a:t>
            </a:r>
            <a:r>
              <a:rPr kumimoji="1" lang="ja-JP" altLang="en-US" dirty="0"/>
              <a:t>安倍</a:t>
            </a:r>
            <a:r>
              <a:rPr kumimoji="1" lang="en-US" altLang="ja-JP" dirty="0"/>
              <a:t>-</a:t>
            </a:r>
            <a:r>
              <a:rPr kumimoji="1" lang="ja-JP" altLang="en-US" dirty="0"/>
              <a:t>朴槿恵の合意で「和解・癒し財団」日本が</a:t>
            </a:r>
            <a:r>
              <a:rPr kumimoji="1" lang="en-US" altLang="ja-JP" dirty="0"/>
              <a:t>10</a:t>
            </a:r>
            <a:r>
              <a:rPr kumimoji="1" lang="ja-JP" altLang="en-US" dirty="0"/>
              <a:t>億拠出して、韓国が運営。受け取った元慰安婦に圧力。→</a:t>
            </a:r>
            <a:r>
              <a:rPr kumimoji="1" lang="en-US" altLang="ja-JP" dirty="0"/>
              <a:t>2018</a:t>
            </a:r>
            <a:r>
              <a:rPr kumimoji="1" lang="ja-JP" altLang="en-US" dirty="0"/>
              <a:t>文政権が破棄</a:t>
            </a:r>
          </a:p>
          <a:p>
            <a:r>
              <a:rPr kumimoji="1" lang="ja-JP" altLang="en-US" dirty="0"/>
              <a:t>違反者は罰せられるべきか</a:t>
            </a:r>
          </a:p>
          <a:p>
            <a:pPr lvl="1"/>
            <a:r>
              <a:rPr kumimoji="1" lang="ja-JP" altLang="en-US" dirty="0"/>
              <a:t>インドネシアにおけるオランダ人への強制で現地裁判で死刑を含む有罪者</a:t>
            </a:r>
            <a:r>
              <a:rPr kumimoji="1" lang="en-US" altLang="ja-JP" dirty="0"/>
              <a:t>11</a:t>
            </a:r>
            <a:r>
              <a:rPr kumimoji="1" lang="ja-JP" altLang="en-US" dirty="0"/>
              <a:t>名</a:t>
            </a:r>
            <a:r>
              <a:rPr kumimoji="1" lang="en-US" altLang="ja-JP" dirty="0"/>
              <a:t>(</a:t>
            </a:r>
            <a:r>
              <a:rPr kumimoji="1" lang="ja-JP" altLang="en-US" dirty="0"/>
              <a:t>バタビア裁判</a:t>
            </a:r>
            <a:r>
              <a:rPr kumimoji="1" lang="en-US" altLang="ja-JP" dirty="0"/>
              <a:t>)</a:t>
            </a:r>
            <a:endParaRPr kumimoji="1" lang="ja-JP" altLang="en-US" dirty="0"/>
          </a:p>
        </p:txBody>
      </p:sp>
    </p:spTree>
    <p:extLst>
      <p:ext uri="{BB962C8B-B14F-4D97-AF65-F5344CB8AC3E}">
        <p14:creationId xmlns:p14="http://schemas.microsoft.com/office/powerpoint/2010/main" val="4030572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18FCD8-C6E3-4D33-A40B-65CE88CA5F4F}"/>
              </a:ext>
            </a:extLst>
          </p:cNvPr>
          <p:cNvSpPr>
            <a:spLocks noGrp="1"/>
          </p:cNvSpPr>
          <p:nvPr>
            <p:ph type="title"/>
          </p:nvPr>
        </p:nvSpPr>
        <p:spPr/>
        <p:txBody>
          <a:bodyPr/>
          <a:lstStyle/>
          <a:p>
            <a:r>
              <a:rPr kumimoji="1" lang="ja-JP" altLang="en-US" dirty="0"/>
              <a:t>愛知トリエンナーレ</a:t>
            </a:r>
          </a:p>
        </p:txBody>
      </p:sp>
      <p:sp>
        <p:nvSpPr>
          <p:cNvPr id="3" name="コンテンツ プレースホルダー 2">
            <a:extLst>
              <a:ext uri="{FF2B5EF4-FFF2-40B4-BE49-F238E27FC236}">
                <a16:creationId xmlns:a16="http://schemas.microsoft.com/office/drawing/2014/main" id="{F21F01D9-3204-4D07-97EA-C4C38A20E511}"/>
              </a:ext>
            </a:extLst>
          </p:cNvPr>
          <p:cNvSpPr>
            <a:spLocks noGrp="1"/>
          </p:cNvSpPr>
          <p:nvPr>
            <p:ph idx="1"/>
          </p:nvPr>
        </p:nvSpPr>
        <p:spPr/>
        <p:txBody>
          <a:bodyPr/>
          <a:lstStyle/>
          <a:p>
            <a:r>
              <a:rPr kumimoji="1" lang="ja-JP" altLang="en-US" dirty="0"/>
              <a:t>国際的な芸術作品の特別展示「愛知トリエンナーレ」の一部「表現の不自由展 その後」の中止→再開騒動</a:t>
            </a:r>
          </a:p>
          <a:p>
            <a:r>
              <a:rPr kumimoji="1" lang="ja-JP" altLang="en-US" dirty="0"/>
              <a:t>「表現の自由」をめぐる対立</a:t>
            </a:r>
          </a:p>
          <a:p>
            <a:r>
              <a:rPr kumimoji="1" lang="ja-JP" altLang="en-US" dirty="0"/>
              <a:t>争点の中心が「慰安婦像</a:t>
            </a:r>
            <a:r>
              <a:rPr kumimoji="1" lang="en-US" altLang="ja-JP" dirty="0"/>
              <a:t>(</a:t>
            </a:r>
            <a:r>
              <a:rPr kumimoji="1" lang="ja-JP" altLang="en-US" dirty="0"/>
              <a:t>平和の少女像</a:t>
            </a:r>
            <a:r>
              <a:rPr kumimoji="1" lang="en-US" altLang="ja-JP" dirty="0"/>
              <a:t>)</a:t>
            </a:r>
            <a:r>
              <a:rPr kumimoji="1" lang="ja-JP" altLang="en-US" dirty="0"/>
              <a:t>」</a:t>
            </a:r>
          </a:p>
          <a:p>
            <a:r>
              <a:rPr kumimoji="1" lang="ja-JP" altLang="en-US" dirty="0"/>
              <a:t>真の争点は何か 「見て自分で判断する」ことを認めるか</a:t>
            </a:r>
            <a:r>
              <a:rPr kumimoji="1" lang="en-US" altLang="ja-JP" dirty="0"/>
              <a:t>(</a:t>
            </a:r>
            <a:r>
              <a:rPr kumimoji="1" lang="en-US" altLang="ja-JP" dirty="0" err="1"/>
              <a:t>cf</a:t>
            </a:r>
            <a:r>
              <a:rPr kumimoji="1" lang="en-US" altLang="ja-JP" dirty="0"/>
              <a:t> </a:t>
            </a:r>
            <a:r>
              <a:rPr kumimoji="1" lang="ja-JP" altLang="en-US" dirty="0"/>
              <a:t>デンマークの風刺画事件</a:t>
            </a:r>
            <a:r>
              <a:rPr kumimoji="1" lang="en-US" altLang="ja-JP" dirty="0"/>
              <a:t>)</a:t>
            </a:r>
            <a:endParaRPr kumimoji="1" lang="ja-JP" altLang="en-US" dirty="0"/>
          </a:p>
        </p:txBody>
      </p:sp>
    </p:spTree>
    <p:extLst>
      <p:ext uri="{BB962C8B-B14F-4D97-AF65-F5344CB8AC3E}">
        <p14:creationId xmlns:p14="http://schemas.microsoft.com/office/powerpoint/2010/main" val="43283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F40B07-7619-4D95-8F52-6DDDD02576A6}"/>
              </a:ext>
            </a:extLst>
          </p:cNvPr>
          <p:cNvSpPr>
            <a:spLocks noGrp="1"/>
          </p:cNvSpPr>
          <p:nvPr>
            <p:ph type="title"/>
          </p:nvPr>
        </p:nvSpPr>
        <p:spPr/>
        <p:txBody>
          <a:bodyPr/>
          <a:lstStyle/>
          <a:p>
            <a:r>
              <a:rPr kumimoji="1" lang="ja-JP" altLang="en-US" dirty="0"/>
              <a:t>映画「主戦場」</a:t>
            </a:r>
          </a:p>
        </p:txBody>
      </p:sp>
      <p:sp>
        <p:nvSpPr>
          <p:cNvPr id="3" name="コンテンツ プレースホルダー 2">
            <a:extLst>
              <a:ext uri="{FF2B5EF4-FFF2-40B4-BE49-F238E27FC236}">
                <a16:creationId xmlns:a16="http://schemas.microsoft.com/office/drawing/2014/main" id="{E0CF0B66-4AC3-41F1-AB35-9F31FA6C43E1}"/>
              </a:ext>
            </a:extLst>
          </p:cNvPr>
          <p:cNvSpPr>
            <a:spLocks noGrp="1"/>
          </p:cNvSpPr>
          <p:nvPr>
            <p:ph idx="1"/>
          </p:nvPr>
        </p:nvSpPr>
        <p:spPr/>
        <p:txBody>
          <a:bodyPr/>
          <a:lstStyle/>
          <a:p>
            <a:r>
              <a:rPr kumimoji="1" lang="ja-JP" altLang="en-US" dirty="0"/>
              <a:t>日系アメリカ人のミキ・デザキ（当時上智の大学院生）が、卒業作品として制作したが、一般公開</a:t>
            </a:r>
          </a:p>
          <a:p>
            <a:r>
              <a:rPr kumimoji="1" lang="ja-JP" altLang="en-US" dirty="0"/>
              <a:t>慰安婦問題の双方の立場の論客を交互に登場させて、意見を言わせるドキュメント映画</a:t>
            </a:r>
          </a:p>
          <a:p>
            <a:r>
              <a:rPr kumimoji="1" lang="ja-JP" altLang="en-US" dirty="0"/>
              <a:t>否定派を「歴史修正主義者」と呼んだこと、全体として、否定派が劣勢であることが明らかな編集になっていることで、数名が契約違反として提訴。（デザキは、契約に「公開」の可能性が書かれていると反論）</a:t>
            </a:r>
          </a:p>
        </p:txBody>
      </p:sp>
    </p:spTree>
    <p:extLst>
      <p:ext uri="{BB962C8B-B14F-4D97-AF65-F5344CB8AC3E}">
        <p14:creationId xmlns:p14="http://schemas.microsoft.com/office/powerpoint/2010/main" val="3922482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27822C-80A2-48DC-B4CA-A3E743BC709D}"/>
              </a:ext>
            </a:extLst>
          </p:cNvPr>
          <p:cNvSpPr>
            <a:spLocks noGrp="1"/>
          </p:cNvSpPr>
          <p:nvPr>
            <p:ph type="title"/>
          </p:nvPr>
        </p:nvSpPr>
        <p:spPr/>
        <p:txBody>
          <a:bodyPr/>
          <a:lstStyle/>
          <a:p>
            <a:r>
              <a:rPr kumimoji="1" lang="ja-JP" altLang="en-US" dirty="0"/>
              <a:t>従軍慰安婦問題を考える基礎</a:t>
            </a:r>
          </a:p>
        </p:txBody>
      </p:sp>
      <p:sp>
        <p:nvSpPr>
          <p:cNvPr id="3" name="コンテンツ プレースホルダー 2">
            <a:extLst>
              <a:ext uri="{FF2B5EF4-FFF2-40B4-BE49-F238E27FC236}">
                <a16:creationId xmlns:a16="http://schemas.microsoft.com/office/drawing/2014/main" id="{FD348554-661E-4F92-81F4-A39C5E696DD8}"/>
              </a:ext>
            </a:extLst>
          </p:cNvPr>
          <p:cNvSpPr>
            <a:spLocks noGrp="1"/>
          </p:cNvSpPr>
          <p:nvPr>
            <p:ph idx="1"/>
          </p:nvPr>
        </p:nvSpPr>
        <p:spPr/>
        <p:txBody>
          <a:bodyPr/>
          <a:lstStyle/>
          <a:p>
            <a:r>
              <a:rPr kumimoji="1" lang="ja-JP" altLang="en-US" dirty="0"/>
              <a:t>長期化する戦場には、性の問題が発生するのが常。レイプ、売春婦等。軍の性質によって異なる。</a:t>
            </a:r>
          </a:p>
          <a:p>
            <a:r>
              <a:rPr kumimoji="1" lang="ja-JP" altLang="en-US" dirty="0"/>
              <a:t>戦後、慰安婦の存在は、タブーではなかった。しかし、本人が名乗り出ることは、ほとんどなかった。</a:t>
            </a:r>
          </a:p>
          <a:p>
            <a:r>
              <a:rPr kumimoji="1" lang="ja-JP" altLang="en-US" dirty="0"/>
              <a:t>第一次対戦後、人権を条約で定める動きになった。人身売買は最も早く禁止された。→違反するか否か</a:t>
            </a:r>
          </a:p>
          <a:p>
            <a:r>
              <a:rPr kumimoji="1" lang="ja-JP" altLang="en-US" dirty="0"/>
              <a:t>日中戦争・太平洋戦争における日本軍の慰安婦は広範かつ特異性があった。</a:t>
            </a:r>
            <a:r>
              <a:rPr kumimoji="1" lang="en-US" altLang="ja-JP" dirty="0"/>
              <a:t>(</a:t>
            </a:r>
            <a:r>
              <a:rPr kumimoji="1" lang="ja-JP" altLang="en-US" dirty="0"/>
              <a:t>本国や植民地から戦場に連れていった。</a:t>
            </a:r>
            <a:r>
              <a:rPr kumimoji="1" lang="en-US" altLang="ja-JP" dirty="0"/>
              <a:t>)</a:t>
            </a:r>
            <a:endParaRPr kumimoji="1" lang="ja-JP" altLang="en-US" dirty="0"/>
          </a:p>
          <a:p>
            <a:r>
              <a:rPr kumimoji="1" lang="ja-JP" altLang="en-US" dirty="0"/>
              <a:t>国際的な人権条約の積み重ねで各国の人権が検証されるように</a:t>
            </a:r>
          </a:p>
        </p:txBody>
      </p:sp>
    </p:spTree>
    <p:extLst>
      <p:ext uri="{BB962C8B-B14F-4D97-AF65-F5344CB8AC3E}">
        <p14:creationId xmlns:p14="http://schemas.microsoft.com/office/powerpoint/2010/main" val="1811187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445CA0-FBBD-45A5-8999-1764A3B6E4E9}"/>
              </a:ext>
            </a:extLst>
          </p:cNvPr>
          <p:cNvSpPr>
            <a:spLocks noGrp="1"/>
          </p:cNvSpPr>
          <p:nvPr>
            <p:ph type="title"/>
          </p:nvPr>
        </p:nvSpPr>
        <p:spPr/>
        <p:txBody>
          <a:bodyPr/>
          <a:lstStyle/>
          <a:p>
            <a:r>
              <a:rPr kumimoji="1" lang="ja-JP" altLang="en-US" dirty="0"/>
              <a:t>国連の人権規定、委員会の流れ</a:t>
            </a:r>
          </a:p>
        </p:txBody>
      </p:sp>
      <p:sp>
        <p:nvSpPr>
          <p:cNvPr id="3" name="コンテンツ プレースホルダー 2">
            <a:extLst>
              <a:ext uri="{FF2B5EF4-FFF2-40B4-BE49-F238E27FC236}">
                <a16:creationId xmlns:a16="http://schemas.microsoft.com/office/drawing/2014/main" id="{6E803972-A0CC-4DCC-8536-7B6BEA5DF748}"/>
              </a:ext>
            </a:extLst>
          </p:cNvPr>
          <p:cNvSpPr>
            <a:spLocks noGrp="1"/>
          </p:cNvSpPr>
          <p:nvPr>
            <p:ph idx="1"/>
          </p:nvPr>
        </p:nvSpPr>
        <p:spPr/>
        <p:txBody>
          <a:bodyPr/>
          <a:lstStyle/>
          <a:p>
            <a:r>
              <a:rPr kumimoji="1" lang="ja-JP" altLang="en-US" dirty="0"/>
              <a:t>世界人権宣言</a:t>
            </a:r>
            <a:r>
              <a:rPr kumimoji="1" lang="en-US" altLang="ja-JP" dirty="0"/>
              <a:t>1948(</a:t>
            </a:r>
            <a:r>
              <a:rPr kumimoji="1" lang="ja-JP" altLang="en-US" dirty="0"/>
              <a:t>拘束力がない</a:t>
            </a:r>
            <a:r>
              <a:rPr kumimoji="1" lang="en-US" altLang="ja-JP" dirty="0"/>
              <a:t>)</a:t>
            </a:r>
            <a:endParaRPr kumimoji="1" lang="ja-JP" altLang="en-US" dirty="0"/>
          </a:p>
          <a:p>
            <a:r>
              <a:rPr kumimoji="1" lang="ja-JP" altLang="en-US" dirty="0"/>
              <a:t>国際人権規約 Ａ</a:t>
            </a:r>
            <a:r>
              <a:rPr kumimoji="1" lang="en-US" altLang="ja-JP" dirty="0"/>
              <a:t>1976. 1</a:t>
            </a:r>
            <a:r>
              <a:rPr kumimoji="1" lang="ja-JP" altLang="en-US" dirty="0"/>
              <a:t>  </a:t>
            </a:r>
            <a:r>
              <a:rPr kumimoji="1" lang="en-US" altLang="ja-JP" dirty="0"/>
              <a:t>B</a:t>
            </a:r>
            <a:r>
              <a:rPr kumimoji="1" lang="ja-JP" altLang="en-US" dirty="0"/>
              <a:t>と選択議定書</a:t>
            </a:r>
            <a:r>
              <a:rPr kumimoji="1" lang="en-US" altLang="ja-JP" dirty="0"/>
              <a:t>1976.3(</a:t>
            </a:r>
            <a:r>
              <a:rPr kumimoji="1" lang="ja-JP" altLang="en-US" dirty="0"/>
              <a:t>発効</a:t>
            </a:r>
            <a:r>
              <a:rPr kumimoji="1" lang="en-US" altLang="ja-JP" dirty="0"/>
              <a:t>)</a:t>
            </a:r>
            <a:endParaRPr kumimoji="1" lang="ja-JP" altLang="en-US" dirty="0"/>
          </a:p>
          <a:p>
            <a:r>
              <a:rPr kumimoji="1" lang="ja-JP" altLang="en-US" dirty="0"/>
              <a:t>女子差別撤廃条約</a:t>
            </a:r>
            <a:r>
              <a:rPr kumimoji="1" lang="en-US" altLang="ja-JP" dirty="0"/>
              <a:t>1979</a:t>
            </a:r>
            <a:r>
              <a:rPr kumimoji="1" lang="ja-JP" altLang="en-US" dirty="0"/>
              <a:t>採択、</a:t>
            </a:r>
            <a:r>
              <a:rPr kumimoji="1" lang="en-US" altLang="ja-JP" dirty="0"/>
              <a:t>1981</a:t>
            </a:r>
            <a:r>
              <a:rPr kumimoji="1" lang="ja-JP" altLang="en-US" dirty="0"/>
              <a:t>発効</a:t>
            </a:r>
          </a:p>
          <a:p>
            <a:r>
              <a:rPr kumimoji="1" lang="ja-JP" altLang="en-US" dirty="0"/>
              <a:t>子どもの権利条約</a:t>
            </a:r>
            <a:r>
              <a:rPr kumimoji="1" lang="en-US" altLang="ja-JP" dirty="0"/>
              <a:t>1989</a:t>
            </a:r>
            <a:r>
              <a:rPr kumimoji="1" lang="ja-JP" altLang="en-US" dirty="0"/>
              <a:t>採択、</a:t>
            </a:r>
            <a:r>
              <a:rPr kumimoji="1" lang="en-US" altLang="ja-JP" dirty="0"/>
              <a:t>1990</a:t>
            </a:r>
            <a:r>
              <a:rPr kumimoji="1" lang="ja-JP" altLang="en-US" dirty="0"/>
              <a:t>発効</a:t>
            </a:r>
          </a:p>
          <a:p>
            <a:r>
              <a:rPr kumimoji="1" lang="ja-JP" altLang="en-US" dirty="0"/>
              <a:t>人種差別撤廃条約</a:t>
            </a:r>
            <a:r>
              <a:rPr kumimoji="1" lang="en-US" altLang="ja-JP" dirty="0"/>
              <a:t>1965</a:t>
            </a:r>
            <a:r>
              <a:rPr kumimoji="1" lang="ja-JP" altLang="en-US" dirty="0"/>
              <a:t>採択、</a:t>
            </a:r>
            <a:r>
              <a:rPr kumimoji="1" lang="en-US" altLang="ja-JP" dirty="0"/>
              <a:t>1969</a:t>
            </a:r>
            <a:r>
              <a:rPr kumimoji="1" lang="ja-JP" altLang="en-US" dirty="0"/>
              <a:t>発効、</a:t>
            </a:r>
            <a:r>
              <a:rPr kumimoji="1" lang="en-US" altLang="ja-JP" dirty="0"/>
              <a:t>1995</a:t>
            </a:r>
            <a:r>
              <a:rPr kumimoji="1" lang="ja-JP" altLang="en-US" dirty="0"/>
              <a:t>日本加盟</a:t>
            </a:r>
          </a:p>
          <a:p>
            <a:r>
              <a:rPr kumimoji="1" lang="ja-JP" altLang="en-US" dirty="0"/>
              <a:t>拷問等禁止条約</a:t>
            </a:r>
            <a:r>
              <a:rPr kumimoji="1" lang="en-US" altLang="ja-JP" dirty="0"/>
              <a:t>1984</a:t>
            </a:r>
            <a:r>
              <a:rPr kumimoji="1" lang="ja-JP" altLang="en-US" dirty="0"/>
              <a:t>採択、</a:t>
            </a:r>
            <a:r>
              <a:rPr kumimoji="1" lang="en-US" altLang="ja-JP" dirty="0"/>
              <a:t>1987</a:t>
            </a:r>
            <a:r>
              <a:rPr kumimoji="1" lang="ja-JP" altLang="en-US" dirty="0"/>
              <a:t>発効、</a:t>
            </a:r>
            <a:r>
              <a:rPr kumimoji="1" lang="en-US" altLang="ja-JP" dirty="0"/>
              <a:t>1999</a:t>
            </a:r>
            <a:r>
              <a:rPr kumimoji="1" lang="ja-JP" altLang="en-US" dirty="0"/>
              <a:t>日本加盟</a:t>
            </a:r>
          </a:p>
          <a:p>
            <a:r>
              <a:rPr kumimoji="1" lang="ja-JP" altLang="en-US" dirty="0"/>
              <a:t>国連人権高等弁務官事務所→</a:t>
            </a:r>
            <a:r>
              <a:rPr kumimoji="1" lang="en-US" altLang="ja-JP" dirty="0"/>
              <a:t>2006</a:t>
            </a:r>
            <a:r>
              <a:rPr kumimoji="1" lang="ja-JP" altLang="en-US" dirty="0"/>
              <a:t>国連人権理事会</a:t>
            </a:r>
          </a:p>
          <a:p>
            <a:r>
              <a:rPr kumimoji="1" lang="ja-JP" altLang="en-US" dirty="0"/>
              <a:t>障害者権利条約</a:t>
            </a:r>
            <a:r>
              <a:rPr kumimoji="1" lang="en-US" altLang="ja-JP" dirty="0"/>
              <a:t>2006</a:t>
            </a:r>
            <a:r>
              <a:rPr kumimoji="1" lang="ja-JP" altLang="en-US" dirty="0"/>
              <a:t>採択、</a:t>
            </a:r>
            <a:r>
              <a:rPr kumimoji="1" lang="en-US" altLang="ja-JP" dirty="0"/>
              <a:t>2008</a:t>
            </a:r>
            <a:r>
              <a:rPr kumimoji="1" lang="ja-JP" altLang="en-US" dirty="0"/>
              <a:t>発効、</a:t>
            </a:r>
            <a:r>
              <a:rPr kumimoji="1" lang="en-US" altLang="ja-JP" dirty="0"/>
              <a:t>2014</a:t>
            </a:r>
            <a:r>
              <a:rPr kumimoji="1" lang="ja-JP" altLang="en-US" dirty="0"/>
              <a:t>日本加盟</a:t>
            </a:r>
          </a:p>
          <a:p>
            <a:endParaRPr kumimoji="1" lang="ja-JP" altLang="en-US" dirty="0"/>
          </a:p>
          <a:p>
            <a:endParaRPr kumimoji="1" lang="ja-JP" altLang="en-US" dirty="0"/>
          </a:p>
        </p:txBody>
      </p:sp>
    </p:spTree>
    <p:extLst>
      <p:ext uri="{BB962C8B-B14F-4D97-AF65-F5344CB8AC3E}">
        <p14:creationId xmlns:p14="http://schemas.microsoft.com/office/powerpoint/2010/main" val="3363377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4B54F-2CA9-405E-A4E3-7E509D9D0BAF}"/>
              </a:ext>
            </a:extLst>
          </p:cNvPr>
          <p:cNvSpPr>
            <a:spLocks noGrp="1"/>
          </p:cNvSpPr>
          <p:nvPr>
            <p:ph type="title"/>
          </p:nvPr>
        </p:nvSpPr>
        <p:spPr/>
        <p:txBody>
          <a:bodyPr/>
          <a:lstStyle/>
          <a:p>
            <a:r>
              <a:rPr kumimoji="1" lang="ja-JP" altLang="en-US" dirty="0"/>
              <a:t>何故日韓を中心として慰安婦が問題化？</a:t>
            </a:r>
          </a:p>
        </p:txBody>
      </p:sp>
      <p:sp>
        <p:nvSpPr>
          <p:cNvPr id="3" name="コンテンツ プレースホルダー 2">
            <a:extLst>
              <a:ext uri="{FF2B5EF4-FFF2-40B4-BE49-F238E27FC236}">
                <a16:creationId xmlns:a16="http://schemas.microsoft.com/office/drawing/2014/main" id="{D1B11613-E994-4787-898C-2417EFA5BF6C}"/>
              </a:ext>
            </a:extLst>
          </p:cNvPr>
          <p:cNvSpPr>
            <a:spLocks noGrp="1"/>
          </p:cNvSpPr>
          <p:nvPr>
            <p:ph idx="1"/>
          </p:nvPr>
        </p:nvSpPr>
        <p:spPr/>
        <p:txBody>
          <a:bodyPr/>
          <a:lstStyle/>
          <a:p>
            <a:r>
              <a:rPr kumimoji="1" lang="ja-JP" altLang="en-US" dirty="0"/>
              <a:t>下敷きとしての吉田証言</a:t>
            </a:r>
          </a:p>
          <a:p>
            <a:r>
              <a:rPr kumimoji="1" lang="en-US" altLang="ja-JP" dirty="0"/>
              <a:t>1990</a:t>
            </a:r>
            <a:r>
              <a:rPr kumimoji="1" lang="ja-JP" altLang="en-US" dirty="0"/>
              <a:t>年、韓国挺身隊問題対策協議会（挺対協）が来日する盧泰愚大統領に声明→日本政府認めず→挺対協声明（謝罪と補償を求める）</a:t>
            </a:r>
          </a:p>
          <a:p>
            <a:r>
              <a:rPr kumimoji="1" lang="en-US" altLang="ja-JP" dirty="0"/>
              <a:t>1991</a:t>
            </a:r>
            <a:r>
              <a:rPr kumimoji="1" lang="ja-JP" altLang="en-US" dirty="0"/>
              <a:t>年に韓国慰安婦が日本政府を提訴（金学順キムハクスン他）</a:t>
            </a:r>
          </a:p>
          <a:p>
            <a:r>
              <a:rPr kumimoji="1" lang="en-US" altLang="ja-JP" dirty="0"/>
              <a:t>1992</a:t>
            </a:r>
            <a:r>
              <a:rPr kumimoji="1" lang="ja-JP" altLang="en-US" dirty="0"/>
              <a:t>年、戸塚悦朗氏が、</a:t>
            </a:r>
            <a:r>
              <a:rPr kumimoji="1" lang="en-US" altLang="ja-JP" dirty="0"/>
              <a:t>NGO</a:t>
            </a:r>
            <a:r>
              <a:rPr kumimoji="1" lang="ja-JP" altLang="en-US" dirty="0"/>
              <a:t>の代表として、国連人権委員会に訴え→問題の国際化</a:t>
            </a:r>
          </a:p>
        </p:txBody>
      </p:sp>
    </p:spTree>
    <p:extLst>
      <p:ext uri="{BB962C8B-B14F-4D97-AF65-F5344CB8AC3E}">
        <p14:creationId xmlns:p14="http://schemas.microsoft.com/office/powerpoint/2010/main" val="2668369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0A9F8A-31DA-4581-9B6F-8AF3A2109786}"/>
              </a:ext>
            </a:extLst>
          </p:cNvPr>
          <p:cNvSpPr>
            <a:spLocks noGrp="1"/>
          </p:cNvSpPr>
          <p:nvPr>
            <p:ph type="title"/>
          </p:nvPr>
        </p:nvSpPr>
        <p:spPr/>
        <p:txBody>
          <a:bodyPr/>
          <a:lstStyle/>
          <a:p>
            <a:r>
              <a:rPr kumimoji="1" lang="ja-JP" altLang="en-US" dirty="0"/>
              <a:t>吉田清治証言</a:t>
            </a:r>
          </a:p>
        </p:txBody>
      </p:sp>
      <p:sp>
        <p:nvSpPr>
          <p:cNvPr id="3" name="コンテンツ プレースホルダー 2">
            <a:extLst>
              <a:ext uri="{FF2B5EF4-FFF2-40B4-BE49-F238E27FC236}">
                <a16:creationId xmlns:a16="http://schemas.microsoft.com/office/drawing/2014/main" id="{695DBB5B-795D-47ED-BE64-F8DC70C9FE67}"/>
              </a:ext>
            </a:extLst>
          </p:cNvPr>
          <p:cNvSpPr>
            <a:spLocks noGrp="1"/>
          </p:cNvSpPr>
          <p:nvPr>
            <p:ph idx="1"/>
          </p:nvPr>
        </p:nvSpPr>
        <p:spPr/>
        <p:txBody>
          <a:bodyPr/>
          <a:lstStyle/>
          <a:p>
            <a:r>
              <a:rPr kumimoji="1" lang="en-US" altLang="ja-JP" dirty="0"/>
              <a:t>1913.10-2000.7</a:t>
            </a:r>
            <a:endParaRPr kumimoji="1" lang="ja-JP" altLang="en-US" dirty="0"/>
          </a:p>
          <a:p>
            <a:r>
              <a:rPr lang="en-US" altLang="ja-JP" dirty="0"/>
              <a:t>1977</a:t>
            </a:r>
            <a:r>
              <a:rPr lang="ja-JP" altLang="en-US" dirty="0"/>
              <a:t>年</a:t>
            </a:r>
            <a:r>
              <a:rPr lang="en-US" altLang="ja-JP" dirty="0"/>
              <a:t>『</a:t>
            </a:r>
            <a:r>
              <a:rPr lang="ja-JP" altLang="en-US" dirty="0"/>
              <a:t>朝鮮人慰安婦と日本人　元下関労報動員部長の手記</a:t>
            </a:r>
            <a:r>
              <a:rPr lang="en-US" altLang="ja-JP" dirty="0"/>
              <a:t>』</a:t>
            </a:r>
            <a:r>
              <a:rPr lang="ja-JP" altLang="en-US" dirty="0"/>
              <a:t>を新人物往来社から出版</a:t>
            </a:r>
          </a:p>
          <a:p>
            <a:r>
              <a:rPr lang="en-US" altLang="ja-JP" dirty="0"/>
              <a:t>1983</a:t>
            </a:r>
            <a:r>
              <a:rPr lang="ja-JP" altLang="en-US" dirty="0"/>
              <a:t>年</a:t>
            </a:r>
            <a:r>
              <a:rPr lang="en-US" altLang="ja-JP" dirty="0"/>
              <a:t>『</a:t>
            </a:r>
            <a:r>
              <a:rPr lang="ja-JP" altLang="en-US" dirty="0"/>
              <a:t>私の戦争犯罪</a:t>
            </a:r>
            <a:r>
              <a:rPr lang="en-US" altLang="ja-JP" dirty="0"/>
              <a:t>』</a:t>
            </a:r>
            <a:r>
              <a:rPr lang="ja-JP" altLang="en-US" dirty="0"/>
              <a:t>三一書房を出版</a:t>
            </a:r>
            <a:r>
              <a:rPr lang="en-US" altLang="ja-JP" dirty="0"/>
              <a:t>(</a:t>
            </a:r>
            <a:r>
              <a:rPr lang="ja-JP" altLang="en-US" dirty="0"/>
              <a:t>済州島での強制的慰安婦狩りを告白</a:t>
            </a:r>
            <a:r>
              <a:rPr lang="en-US" altLang="ja-JP" dirty="0"/>
              <a:t>)</a:t>
            </a:r>
            <a:r>
              <a:rPr lang="ja-JP" altLang="en-US" dirty="0"/>
              <a:t> 前年からこの内容での講演を各地で。朝日新聞が取り上げ</a:t>
            </a:r>
          </a:p>
          <a:p>
            <a:r>
              <a:rPr kumimoji="1" lang="ja-JP" altLang="en-US" dirty="0"/>
              <a:t>吉見・秦等何人かが吉田氏に面談→信憑性を疑う</a:t>
            </a:r>
          </a:p>
          <a:p>
            <a:r>
              <a:rPr kumimoji="1" lang="en-US" altLang="ja-JP" dirty="0"/>
              <a:t>2014 </a:t>
            </a:r>
            <a:r>
              <a:rPr kumimoji="1" lang="ja-JP" altLang="en-US" dirty="0"/>
              <a:t>朝日新聞が吉田証言を否定する反省文</a:t>
            </a:r>
          </a:p>
        </p:txBody>
      </p:sp>
    </p:spTree>
    <p:extLst>
      <p:ext uri="{BB962C8B-B14F-4D97-AF65-F5344CB8AC3E}">
        <p14:creationId xmlns:p14="http://schemas.microsoft.com/office/powerpoint/2010/main" val="6458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男, 食品, シャツ が含まれている画像&#10;&#10;自動的に生成された説明">
            <a:extLst>
              <a:ext uri="{FF2B5EF4-FFF2-40B4-BE49-F238E27FC236}">
                <a16:creationId xmlns:a16="http://schemas.microsoft.com/office/drawing/2014/main" id="{E7A64F30-3C3D-4068-B33C-0D64602B10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204" y="447869"/>
            <a:ext cx="10605546" cy="6214187"/>
          </a:xfrm>
          <a:prstGeom prst="rect">
            <a:avLst/>
          </a:prstGeom>
        </p:spPr>
      </p:pic>
    </p:spTree>
    <p:extLst>
      <p:ext uri="{BB962C8B-B14F-4D97-AF65-F5344CB8AC3E}">
        <p14:creationId xmlns:p14="http://schemas.microsoft.com/office/powerpoint/2010/main" val="962244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F2C87E-E9F3-4547-89EE-C5820DB820CB}"/>
              </a:ext>
            </a:extLst>
          </p:cNvPr>
          <p:cNvSpPr>
            <a:spLocks noGrp="1"/>
          </p:cNvSpPr>
          <p:nvPr>
            <p:ph type="title"/>
          </p:nvPr>
        </p:nvSpPr>
        <p:spPr/>
        <p:txBody>
          <a:bodyPr/>
          <a:lstStyle/>
          <a:p>
            <a:r>
              <a:rPr kumimoji="1" lang="ja-JP" altLang="en-US" dirty="0"/>
              <a:t>戸塚悦朗</a:t>
            </a:r>
          </a:p>
        </p:txBody>
      </p:sp>
      <p:sp>
        <p:nvSpPr>
          <p:cNvPr id="3" name="コンテンツ プレースホルダー 2">
            <a:extLst>
              <a:ext uri="{FF2B5EF4-FFF2-40B4-BE49-F238E27FC236}">
                <a16:creationId xmlns:a16="http://schemas.microsoft.com/office/drawing/2014/main" id="{A252E71A-567A-46B4-A782-D1AFBA9302D4}"/>
              </a:ext>
            </a:extLst>
          </p:cNvPr>
          <p:cNvSpPr>
            <a:spLocks noGrp="1"/>
          </p:cNvSpPr>
          <p:nvPr>
            <p:ph idx="1"/>
          </p:nvPr>
        </p:nvSpPr>
        <p:spPr/>
        <p:txBody>
          <a:bodyPr/>
          <a:lstStyle/>
          <a:p>
            <a:r>
              <a:rPr kumimoji="1" lang="ja-JP" altLang="en-US" dirty="0"/>
              <a:t>弁護士（最初の学卒は物理学、後に法学部を経て弁護士に）</a:t>
            </a:r>
          </a:p>
          <a:p>
            <a:r>
              <a:rPr kumimoji="1" lang="ja-JP" altLang="en-US" dirty="0"/>
              <a:t>日弁連の代表として、国連に慰安婦問題の取り上げを提言</a:t>
            </a:r>
          </a:p>
          <a:p>
            <a:r>
              <a:rPr kumimoji="1" lang="ja-JP" altLang="en-US" dirty="0"/>
              <a:t>日本が国際人権規約の選択議定書を批准していないことに抗議することが目的</a:t>
            </a:r>
          </a:p>
          <a:p>
            <a:r>
              <a:rPr kumimoji="1" lang="ja-JP" altLang="en-US" dirty="0"/>
              <a:t>慰安婦被害者が国を提訴して、国が賠償することを目指す</a:t>
            </a:r>
          </a:p>
          <a:p>
            <a:r>
              <a:rPr kumimoji="1" lang="ja-JP" altLang="en-US" dirty="0"/>
              <a:t>現在の活動は、精神障害者の人権保護が中心</a:t>
            </a:r>
          </a:p>
        </p:txBody>
      </p:sp>
    </p:spTree>
    <p:extLst>
      <p:ext uri="{BB962C8B-B14F-4D97-AF65-F5344CB8AC3E}">
        <p14:creationId xmlns:p14="http://schemas.microsoft.com/office/powerpoint/2010/main" val="1034987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1890</TotalTime>
  <Words>1106</Words>
  <Application>Microsoft Office PowerPoint</Application>
  <PresentationFormat>ワイド画面</PresentationFormat>
  <Paragraphs>102</Paragraphs>
  <Slides>19</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19</vt:i4>
      </vt:variant>
    </vt:vector>
  </HeadingPairs>
  <TitlesOfParts>
    <vt:vector size="23" baseType="lpstr">
      <vt:lpstr>游ゴシック</vt:lpstr>
      <vt:lpstr>游ゴシック Light</vt:lpstr>
      <vt:lpstr>Arial</vt:lpstr>
      <vt:lpstr>Office テーマ</vt:lpstr>
      <vt:lpstr>国際人権1 慰安婦問題</vt:lpstr>
      <vt:lpstr>愛知トリエンナーレ</vt:lpstr>
      <vt:lpstr>映画「主戦場」</vt:lpstr>
      <vt:lpstr>従軍慰安婦問題を考える基礎</vt:lpstr>
      <vt:lpstr>国連の人権規定、委員会の流れ</vt:lpstr>
      <vt:lpstr>何故日韓を中心として慰安婦が問題化？</vt:lpstr>
      <vt:lpstr>吉田清治証言</vt:lpstr>
      <vt:lpstr>PowerPoint プレゼンテーション</vt:lpstr>
      <vt:lpstr>戸塚悦朗</vt:lpstr>
      <vt:lpstr>国連人権理事会</vt:lpstr>
      <vt:lpstr>慰安婦関係調査結果発表に関する 河野内閣官房長官談話 1993年8月4日</vt:lpstr>
      <vt:lpstr>河野談話2</vt:lpstr>
      <vt:lpstr>河野談話3</vt:lpstr>
      <vt:lpstr>クマラスワミ報告</vt:lpstr>
      <vt:lpstr>国際人権問題の位相</vt:lpstr>
      <vt:lpstr>人権から国際人権へ１</vt:lpstr>
      <vt:lpstr>人権から国際人権へ２</vt:lpstr>
      <vt:lpstr>慰安婦問題の論点1</vt:lpstr>
      <vt:lpstr>慰安婦問題の論点2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国際人権1 慰安婦問題</dc:title>
  <dc:creator>wakei ota</dc:creator>
  <cp:lastModifiedBy>wakei ota</cp:lastModifiedBy>
  <cp:revision>37</cp:revision>
  <dcterms:created xsi:type="dcterms:W3CDTF">2019-10-14T22:53:58Z</dcterms:created>
  <dcterms:modified xsi:type="dcterms:W3CDTF">2019-10-20T03:04:29Z</dcterms:modified>
</cp:coreProperties>
</file>