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338" r:id="rId4"/>
    <p:sldId id="258" r:id="rId5"/>
    <p:sldId id="257" r:id="rId6"/>
    <p:sldId id="331" r:id="rId7"/>
    <p:sldId id="312" r:id="rId8"/>
    <p:sldId id="317" r:id="rId9"/>
    <p:sldId id="334" r:id="rId10"/>
    <p:sldId id="295" r:id="rId11"/>
    <p:sldId id="296" r:id="rId12"/>
    <p:sldId id="318" r:id="rId13"/>
    <p:sldId id="333" r:id="rId14"/>
    <p:sldId id="335" r:id="rId15"/>
    <p:sldId id="336" r:id="rId16"/>
    <p:sldId id="337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A3D9D5-8D38-46A8-897F-B17244CDD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C83F92-BC29-46BB-A1A3-E9846206E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E7FC6C-989A-43F1-859F-7E9F13FE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5F34-95D6-454E-B5E0-52C0D36AC916}" type="datetimeFigureOut">
              <a:rPr kumimoji="1" lang="ja-JP" altLang="en-US" smtClean="0"/>
              <a:t>2019/10/6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93639F-51D4-4ACD-9FA6-ACAFC875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FF57D2-ABC9-4141-8233-44774C07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755D-4B31-4597-A5F7-BE45007A3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82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714969-5A68-40D1-9F92-8462907B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1F4D88-6DFE-43A7-940E-87831814B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FAE056-232B-4AD5-9543-18EEEC5B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5F34-95D6-454E-B5E0-52C0D36AC916}" type="datetimeFigureOut">
              <a:rPr kumimoji="1" lang="ja-JP" altLang="en-US" smtClean="0"/>
              <a:t>2019/10/6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3AEBBB-600B-459A-BA38-3CAE8243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A0EB3C-A580-47D7-BDF7-565B4FE2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755D-4B31-4597-A5F7-BE45007A3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627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E26DE7-8D56-4A65-B5ED-59BA5AFAB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5D0D2AB-7A5F-40C9-8325-95B98D0D0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78A278-0A86-4FCA-8F09-232FB475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5F34-95D6-454E-B5E0-52C0D36AC916}" type="datetimeFigureOut">
              <a:rPr kumimoji="1" lang="ja-JP" altLang="en-US" smtClean="0"/>
              <a:t>2019/10/6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EDB5E-D187-41CC-95D5-3C5F5E4B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B2F34C-BE11-4F25-83DE-DBE50CCC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755D-4B31-4597-A5F7-BE45007A3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68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3E7B91-4C64-40F8-AC75-8093BBFA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175175-274A-4F7E-85F3-88494B95B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0C87E56-C34F-43A9-BC41-70CF6F13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5F34-95D6-454E-B5E0-52C0D36AC916}" type="datetimeFigureOut">
              <a:rPr kumimoji="1" lang="ja-JP" altLang="en-US" smtClean="0"/>
              <a:t>2019/10/6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14E1DC-A033-4ABB-8DCE-CD35D4DA8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A8247B-0EFB-4FE4-9EF0-34D5CA23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755D-4B31-4597-A5F7-BE45007A3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38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CA94E5-0A42-4CB4-8AC6-5EE538109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9B0C60-8467-4470-9DE3-56F0F3BDC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0B475F-FC14-46CC-A2C5-ACA3A56A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5F34-95D6-454E-B5E0-52C0D36AC916}" type="datetimeFigureOut">
              <a:rPr kumimoji="1" lang="ja-JP" altLang="en-US" smtClean="0"/>
              <a:t>2019/10/6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EA4AF1-BC83-4999-850E-67B086AB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F867C0-D9E5-4A12-85D3-C6103B06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755D-4B31-4597-A5F7-BE45007A3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09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0C1B79-014F-4567-B1D6-79A2DB64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9133D6-1D0F-476A-B369-284B32479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DE17EC6-048E-49E0-A619-4A58D4470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359496-982C-4F7E-B7A9-83F180E1E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5F34-95D6-454E-B5E0-52C0D36AC916}" type="datetimeFigureOut">
              <a:rPr kumimoji="1" lang="ja-JP" altLang="en-US" smtClean="0"/>
              <a:t>2019/10/6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E7AB1F-6725-4ACD-8CFF-959ACF3A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48AB20-B235-41BC-AD69-BCDADBAB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755D-4B31-4597-A5F7-BE45007A3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18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6E61C-C66E-433F-8FDD-F2E6D5984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9357F8-EE51-452F-872D-7DBCC29E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C0DCF7-CC66-449D-9576-C34442F2B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1152865-57AB-4579-A226-2B6E9ABD6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49971A4-231A-4B69-90B0-E487109BB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08400ED-B8D5-4158-A21E-4F8BD4291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5F34-95D6-454E-B5E0-52C0D36AC916}" type="datetimeFigureOut">
              <a:rPr kumimoji="1" lang="ja-JP" altLang="en-US" smtClean="0"/>
              <a:t>2019/10/6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9A7E7A-A4BC-4854-9044-5726D5D0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2A4B366-3EEE-4BFF-9DA8-F9613836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755D-4B31-4597-A5F7-BE45007A3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64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984708-4D1C-4DF6-B713-C2782753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A8D3F93-93DB-4722-8B1E-EA3B50DD1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5F34-95D6-454E-B5E0-52C0D36AC916}" type="datetimeFigureOut">
              <a:rPr kumimoji="1" lang="ja-JP" altLang="en-US" smtClean="0"/>
              <a:t>2019/10/6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A6D6C0-1AD8-4D40-B048-CE9DB49D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1579AE-E625-4171-A59A-EA2A3DE4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755D-4B31-4597-A5F7-BE45007A3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0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7457128-6794-43A4-82F5-F7F24D076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5F34-95D6-454E-B5E0-52C0D36AC916}" type="datetimeFigureOut">
              <a:rPr kumimoji="1" lang="ja-JP" altLang="en-US" smtClean="0"/>
              <a:t>2019/10/6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1B3BAAF-3B88-46B7-913E-CD538A8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A83329-8751-48B8-B617-160DD2E30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755D-4B31-4597-A5F7-BE45007A3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5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C720E2-CFBD-43DB-84E7-5AFA471FD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729B01-14A2-41B2-9D37-7CA62DCE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337A6D-F328-47E0-A54D-28AD9B05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0D917F-11DA-4FD9-A03C-56ED24ED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5F34-95D6-454E-B5E0-52C0D36AC916}" type="datetimeFigureOut">
              <a:rPr kumimoji="1" lang="ja-JP" altLang="en-US" smtClean="0"/>
              <a:t>2019/10/6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A56C05-80BA-4025-AA72-47B95B238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A1C9EA2-55E4-4097-8356-D3764FDC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755D-4B31-4597-A5F7-BE45007A3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09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538B49-5BAD-462D-8058-4EB49037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C47EC53-2F4F-4178-B6AE-FB35AE816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D27A781-9825-446E-9103-FD3C38052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A38A99-1A93-4B91-B21D-BE0B6B6E0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55F34-95D6-454E-B5E0-52C0D36AC916}" type="datetimeFigureOut">
              <a:rPr kumimoji="1" lang="ja-JP" altLang="en-US" smtClean="0"/>
              <a:t>2019/10/6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E3E1B6-861E-4B22-B890-0875FA51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CEC4BF-03AF-4813-A54F-DC3201ED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0755D-4B31-4597-A5F7-BE45007A3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47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93C586B-14D7-4AC8-BF94-2807A8B70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D044ED0-4B75-4629-AF04-91DC539EE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DA1518-E136-4309-9583-10159D9E5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5F34-95D6-454E-B5E0-52C0D36AC916}" type="datetimeFigureOut">
              <a:rPr kumimoji="1" lang="ja-JP" altLang="en-US" smtClean="0"/>
              <a:t>2019/10/6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1631FA-09DF-4BFD-9601-5025EE996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4541D7-0C51-488E-86A0-F4E753A37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755D-4B31-4597-A5F7-BE45007A3A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45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645CDA-8325-48CD-B1E5-E06D232D92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パリ協定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3778D99-16BD-4103-841C-8FACEE1047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環境問題</a:t>
            </a:r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887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その後のＣＯＰ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途上国の義務化の論議</a:t>
            </a:r>
          </a:p>
          <a:p>
            <a:r>
              <a:rPr lang="ja-JP" altLang="en-US" dirty="0"/>
              <a:t>途上国は義務免除と資金・技術援助を主張、結果として京都議定書の延長</a:t>
            </a:r>
          </a:p>
          <a:p>
            <a:r>
              <a:rPr kumimoji="1" lang="ja-JP" altLang="en-US" dirty="0"/>
              <a:t>ＥＵは妥協的・日本は強行に「平等」主張</a:t>
            </a:r>
          </a:p>
          <a:p>
            <a:pPr lvl="1"/>
            <a:r>
              <a:rPr lang="ja-JP" altLang="en-US" dirty="0"/>
              <a:t>日本は京都議定書の期限切れ廃止</a:t>
            </a:r>
            <a:r>
              <a:rPr lang="en-US" altLang="ja-JP" dirty="0"/>
              <a:t>(</a:t>
            </a:r>
            <a:r>
              <a:rPr lang="ja-JP" altLang="en-US" dirty="0"/>
              <a:t>日本のみで孤立</a:t>
            </a:r>
            <a:r>
              <a:rPr lang="en-US" altLang="ja-JP" dirty="0"/>
              <a:t>)</a:t>
            </a:r>
            <a:endParaRPr lang="ja-JP" altLang="en-US" dirty="0"/>
          </a:p>
          <a:p>
            <a:pPr lvl="1"/>
            <a:r>
              <a:rPr kumimoji="1" lang="ja-JP" altLang="en-US" dirty="0"/>
              <a:t>ＥＵは延長して、途上国を説得</a:t>
            </a:r>
          </a:p>
          <a:p>
            <a:r>
              <a:rPr lang="ja-JP" altLang="en-US" dirty="0"/>
              <a:t>福島の原発事故が環境論議に大きな影響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916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ＣＯＰ２１に向けて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パリで開催、日本政府の準備</a:t>
            </a:r>
          </a:p>
          <a:p>
            <a:pPr lvl="1"/>
            <a:r>
              <a:rPr lang="ja-JP" altLang="en-US" dirty="0"/>
              <a:t>２０３０年の電源構成　原発と再生エネ４４％、天然ガス２７％・石炭２６％、石油３％の案</a:t>
            </a:r>
          </a:p>
          <a:p>
            <a:pPr lvl="1"/>
            <a:r>
              <a:rPr kumimoji="1" lang="ja-JP" altLang="en-US" dirty="0"/>
              <a:t>経産省（削減率１０％）と環境省（３０％）が対立</a:t>
            </a:r>
          </a:p>
          <a:p>
            <a:pPr lvl="1"/>
            <a:r>
              <a:rPr lang="ja-JP" altLang="en-US" dirty="0"/>
              <a:t>主な国は３０～５０％</a:t>
            </a:r>
          </a:p>
          <a:p>
            <a:r>
              <a:rPr lang="ja-JP" altLang="en-US" dirty="0"/>
              <a:t>Ｃｆ　オーストラリアが推進していた再生可能エネルギー政策が、２年前の政権交代で百八十度転換し、先行き不透明になっている。「石炭派」のアボット首相のもと、温室効果ガスの削減目標の下方修正は必至。風力などの大型プロジェクトで投資引き揚げも相次ぐ。（朝日</a:t>
            </a:r>
            <a:r>
              <a:rPr lang="en-US" altLang="ja-JP" dirty="0"/>
              <a:t>2015.3.16)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519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パリ条約の締結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気温上昇を２度以内に抑える</a:t>
            </a:r>
          </a:p>
          <a:p>
            <a:r>
              <a:rPr lang="ja-JP" altLang="en-US" dirty="0"/>
              <a:t>各国が目標値を提出し、５年後とに点検</a:t>
            </a:r>
          </a:p>
          <a:p>
            <a:r>
              <a:rPr kumimoji="1" lang="ja-JP" altLang="en-US" dirty="0"/>
              <a:t>先進国が途上国に、２０２０年まで年１０００億ドル支援。</a:t>
            </a:r>
          </a:p>
          <a:p>
            <a:r>
              <a:rPr kumimoji="1" lang="ja-JP" altLang="en-US" dirty="0"/>
              <a:t>各国の目標（ＥＵ２０３０年までに１９９０年日４０％削減、米国２０２５年までに０５年必要２６～２８％削減、日本２０３０年までに１３年比で２６％削減、中国は細かい設定</a:t>
            </a:r>
            <a:r>
              <a:rPr kumimoji="1" lang="en-US" altLang="ja-JP" dirty="0"/>
              <a:t>BAU</a:t>
            </a:r>
            <a:r>
              <a:rPr kumimoji="1" lang="ja-JP" altLang="en-US" dirty="0"/>
              <a:t>比とは何もしない場合との比較）</a:t>
            </a:r>
          </a:p>
          <a:p>
            <a:r>
              <a:rPr kumimoji="1" lang="en-US" altLang="ja-JP" dirty="0"/>
              <a:t>(</a:t>
            </a:r>
            <a:r>
              <a:rPr kumimoji="1" lang="ja-JP" altLang="en-US" dirty="0"/>
              <a:t>排出権取引とグリーン開発メカニズムは復活</a:t>
            </a:r>
            <a:r>
              <a:rPr kumimoji="1" lang="en-US" altLang="ja-JP" dirty="0"/>
              <a:t>?)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8746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AEECEF-F0D8-4156-9A15-9256FD19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排出権取引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977C9CF-351D-40D5-B31E-31579AB70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1" y="2047164"/>
            <a:ext cx="9413306" cy="3493827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78AD30-8A7C-4E4B-86B6-8B8F299B66B3}"/>
              </a:ext>
            </a:extLst>
          </p:cNvPr>
          <p:cNvSpPr txBox="1"/>
          <p:nvPr/>
        </p:nvSpPr>
        <p:spPr>
          <a:xfrm>
            <a:off x="2183642" y="5882185"/>
            <a:ext cx="352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企業が国家でも可</a:t>
            </a:r>
          </a:p>
        </p:txBody>
      </p:sp>
    </p:spTree>
    <p:extLst>
      <p:ext uri="{BB962C8B-B14F-4D97-AF65-F5344CB8AC3E}">
        <p14:creationId xmlns:p14="http://schemas.microsoft.com/office/powerpoint/2010/main" val="377326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9D4D6-782D-413B-9616-1396D1D2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990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グリーン開発メカニズム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E0DB3CD-282F-46F4-A17D-73E5F0CD2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0" y="1519553"/>
            <a:ext cx="8018508" cy="4703826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834C47C-D1D0-4D0C-B75F-283722A669A5}"/>
              </a:ext>
            </a:extLst>
          </p:cNvPr>
          <p:cNvSpPr txBox="1"/>
          <p:nvPr/>
        </p:nvSpPr>
        <p:spPr>
          <a:xfrm>
            <a:off x="8734567" y="2156346"/>
            <a:ext cx="3234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対象プロジェクト</a:t>
            </a:r>
          </a:p>
          <a:p>
            <a:pPr lvl="1"/>
            <a:r>
              <a:rPr kumimoji="1" lang="ja-JP" altLang="en-US" sz="2400" dirty="0"/>
              <a:t>緑化</a:t>
            </a:r>
          </a:p>
          <a:p>
            <a:pPr lvl="1"/>
            <a:r>
              <a:rPr kumimoji="1" lang="ja-JP" altLang="en-US" sz="2400" dirty="0"/>
              <a:t>省エネ技術</a:t>
            </a:r>
          </a:p>
          <a:p>
            <a:pPr lvl="1"/>
            <a:r>
              <a:rPr kumimoji="1" lang="ja-JP" altLang="en-US" sz="2400" dirty="0"/>
              <a:t>フロンガス除去</a:t>
            </a:r>
          </a:p>
        </p:txBody>
      </p:sp>
    </p:spTree>
    <p:extLst>
      <p:ext uri="{BB962C8B-B14F-4D97-AF65-F5344CB8AC3E}">
        <p14:creationId xmlns:p14="http://schemas.microsoft.com/office/powerpoint/2010/main" val="18010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03E6A8-8219-45C4-8130-3ACB174D3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温暖化対策への批判と</a:t>
            </a:r>
            <a:r>
              <a:rPr kumimoji="1" lang="en-US" altLang="ja-JP" dirty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8350AF-71DF-4C15-ACD6-18B6FD013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企業の利益活動の一環になっている。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環境ビジネス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ja-JP" altLang="en-US" dirty="0"/>
              <a:t>温暖化自体が事実ではない。</a:t>
            </a:r>
            <a:r>
              <a:rPr kumimoji="1" lang="en-US" altLang="ja-JP" dirty="0"/>
              <a:t>(</a:t>
            </a:r>
            <a:r>
              <a:rPr kumimoji="1" lang="ja-JP" altLang="en-US" dirty="0"/>
              <a:t>温暖化懐疑論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温暖化は特定の産業界の流すデマ説</a:t>
            </a:r>
          </a:p>
          <a:p>
            <a:pPr lvl="2"/>
            <a:r>
              <a:rPr kumimoji="1" lang="ja-JP" altLang="en-US" dirty="0"/>
              <a:t>温暖化が問題</a:t>
            </a:r>
            <a:r>
              <a:rPr kumimoji="1" lang="en-US" altLang="ja-JP" dirty="0"/>
              <a:t>(</a:t>
            </a:r>
            <a:r>
              <a:rPr kumimoji="1" lang="ja-JP" altLang="en-US" dirty="0"/>
              <a:t>原発派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温暖化はデマ</a:t>
            </a:r>
            <a:r>
              <a:rPr kumimoji="1" lang="en-US" altLang="ja-JP" dirty="0"/>
              <a:t>(</a:t>
            </a:r>
            <a:r>
              <a:rPr kumimoji="1" lang="ja-JP" altLang="en-US" dirty="0"/>
              <a:t>石油石炭業界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地球は温暖化していない。むしろ寒冷期だ。</a:t>
            </a:r>
          </a:p>
          <a:p>
            <a:pPr lvl="1"/>
            <a:r>
              <a:rPr kumimoji="1" lang="ja-JP" altLang="en-US" dirty="0"/>
              <a:t>化石燃料より自然現象による</a:t>
            </a:r>
            <a:r>
              <a:rPr kumimoji="1" lang="en-US" altLang="ja-JP" dirty="0"/>
              <a:t>CO2</a:t>
            </a:r>
            <a:r>
              <a:rPr kumimoji="1" lang="ja-JP" altLang="en-US" dirty="0"/>
              <a:t>の増加が大きい。</a:t>
            </a:r>
          </a:p>
          <a:p>
            <a:pPr lvl="1"/>
            <a:r>
              <a:rPr kumimoji="1" lang="ja-JP" altLang="en-US" dirty="0"/>
              <a:t>南極の氷は増えている。</a:t>
            </a:r>
          </a:p>
          <a:p>
            <a:pPr lvl="1"/>
            <a:r>
              <a:rPr kumimoji="1" lang="ja-JP" altLang="en-US" dirty="0"/>
              <a:t>他さまざま</a:t>
            </a:r>
          </a:p>
          <a:p>
            <a:r>
              <a:rPr kumimoji="1" lang="ja-JP" altLang="en-US" dirty="0"/>
              <a:t>科学者の圧倒的多数は、温暖化傾向とその危険性を指摘</a:t>
            </a:r>
          </a:p>
        </p:txBody>
      </p:sp>
    </p:spTree>
    <p:extLst>
      <p:ext uri="{BB962C8B-B14F-4D97-AF65-F5344CB8AC3E}">
        <p14:creationId xmlns:p14="http://schemas.microsoft.com/office/powerpoint/2010/main" val="4190562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32894E-F42B-4F35-9C96-8D3598E9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論点は何か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B5F58C-BCC5-4EDB-9EEE-F0089E8B4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異常気象や温暖化は起きているのか</a:t>
            </a:r>
          </a:p>
          <a:p>
            <a:pPr lvl="1"/>
            <a:r>
              <a:rPr kumimoji="1" lang="ja-JP" altLang="en-US" dirty="0"/>
              <a:t>起きているとすれば、地球規模の被害をもたらすか</a:t>
            </a:r>
          </a:p>
          <a:p>
            <a:r>
              <a:rPr kumimoji="1" lang="ja-JP" altLang="en-US" dirty="0"/>
              <a:t>起きているとすれば、それは人為的な原因か自然的要因か</a:t>
            </a:r>
          </a:p>
          <a:p>
            <a:pPr lvl="1"/>
            <a:r>
              <a:rPr kumimoji="1" lang="ja-JP" altLang="en-US" dirty="0"/>
              <a:t>人為的な原因だとすると、それは何か</a:t>
            </a:r>
          </a:p>
          <a:p>
            <a:r>
              <a:rPr kumimoji="1" lang="ja-JP" altLang="en-US" dirty="0"/>
              <a:t>原因と必要な対策</a:t>
            </a:r>
          </a:p>
          <a:p>
            <a:pPr lvl="1"/>
            <a:r>
              <a:rPr kumimoji="1" lang="ja-JP" altLang="en-US" dirty="0"/>
              <a:t>化石燃料の使用→化石燃料を制限し、自然エネルギーへの切り換え</a:t>
            </a:r>
          </a:p>
          <a:p>
            <a:pPr lvl="1"/>
            <a:r>
              <a:rPr kumimoji="1" lang="ja-JP" altLang="en-US" dirty="0"/>
              <a:t>森林伐採→森林伐採の制限と砂漠の緑化</a:t>
            </a:r>
          </a:p>
          <a:p>
            <a:pPr lvl="1"/>
            <a:r>
              <a:rPr kumimoji="1" lang="ja-JP" altLang="en-US" dirty="0"/>
              <a:t>途上国における人口増→？</a:t>
            </a:r>
          </a:p>
          <a:p>
            <a:pPr lvl="1"/>
            <a:r>
              <a:rPr kumimoji="1" lang="ja-JP" altLang="en-US" dirty="0"/>
              <a:t>過剰消費→過剰消費システムの改革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9986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, 屋外, テキスト, 人 が含まれている画像&#10;&#10;自動的に生成された説明">
            <a:extLst>
              <a:ext uri="{FF2B5EF4-FFF2-40B4-BE49-F238E27FC236}">
                <a16:creationId xmlns:a16="http://schemas.microsoft.com/office/drawing/2014/main" id="{5F412C2E-FCFB-4307-9E9F-C7DAD19EF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5" y="275098"/>
            <a:ext cx="4852157" cy="6307804"/>
          </a:xfrm>
          <a:prstGeom prst="rect">
            <a:avLst/>
          </a:prstGeom>
        </p:spPr>
      </p:pic>
      <p:pic>
        <p:nvPicPr>
          <p:cNvPr id="5" name="図 4" descr="帽子をかぶっている人たち&#10;&#10;自動的に生成された説明">
            <a:extLst>
              <a:ext uri="{FF2B5EF4-FFF2-40B4-BE49-F238E27FC236}">
                <a16:creationId xmlns:a16="http://schemas.microsoft.com/office/drawing/2014/main" id="{F9242EA4-997A-4EDB-9BFC-2CCA0CE75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06" y="275098"/>
            <a:ext cx="5867941" cy="54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0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91010A7-77D5-4E9D-AC6E-8461DCC80C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9" y="1672919"/>
            <a:ext cx="5095441" cy="4615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 descr="スクリーンショット, 抽象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9DE14F2D-CAB8-4ABE-90CE-9A028F554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85" y="0"/>
            <a:ext cx="5378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5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060E7F-528B-4A0B-ABFE-6FCD86DE9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パリ協定への歩み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CC3562-BEA3-4465-9414-29C008E64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1997.12 </a:t>
            </a:r>
            <a:r>
              <a:rPr kumimoji="1" lang="ja-JP" altLang="en-US" dirty="0"/>
              <a:t>京都議定書</a:t>
            </a:r>
          </a:p>
          <a:p>
            <a:pPr lvl="1"/>
            <a:r>
              <a:rPr kumimoji="1" lang="ja-JP" altLang="en-US" dirty="0"/>
              <a:t>排出権取引・クリーン開発メカニズム・先進国のみに義務</a:t>
            </a:r>
            <a:r>
              <a:rPr kumimoji="1" lang="en-US" altLang="ja-JP" dirty="0"/>
              <a:t>(</a:t>
            </a:r>
            <a:r>
              <a:rPr kumimoji="1" lang="ja-JP" altLang="en-US" dirty="0"/>
              <a:t>数値目標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en-US" altLang="ja-JP" dirty="0"/>
              <a:t>2001.3</a:t>
            </a:r>
            <a:r>
              <a:rPr kumimoji="1" lang="ja-JP" altLang="en-US" dirty="0"/>
              <a:t> アメリカ京都議定書から離脱表明</a:t>
            </a:r>
          </a:p>
          <a:p>
            <a:r>
              <a:rPr kumimoji="1" lang="ja-JP" altLang="en-US" dirty="0"/>
              <a:t>日米は途上国にも義務をと主張・中国中心に反対</a:t>
            </a:r>
          </a:p>
          <a:p>
            <a:r>
              <a:rPr kumimoji="1" lang="en-US" altLang="ja-JP" dirty="0"/>
              <a:t>2015 </a:t>
            </a:r>
            <a:r>
              <a:rPr kumimoji="1" lang="ja-JP" altLang="en-US" dirty="0"/>
              <a:t>パリ協定採択</a:t>
            </a:r>
          </a:p>
          <a:p>
            <a:pPr lvl="1"/>
            <a:r>
              <a:rPr kumimoji="1" lang="ja-JP" altLang="en-US" dirty="0"/>
              <a:t>先進国と途上国を同等に扱うが、義務を課さない。自己申告制</a:t>
            </a:r>
          </a:p>
          <a:p>
            <a:r>
              <a:rPr kumimoji="1" lang="en-US" altLang="ja-JP" dirty="0"/>
              <a:t>2016.11 </a:t>
            </a:r>
            <a:r>
              <a:rPr kumimoji="1" lang="ja-JP" altLang="en-US" dirty="0"/>
              <a:t>パリ協定発効</a:t>
            </a:r>
            <a:r>
              <a:rPr kumimoji="1" lang="en-US" altLang="ja-JP" dirty="0"/>
              <a:t>(</a:t>
            </a:r>
            <a:r>
              <a:rPr kumimoji="1" lang="ja-JP" altLang="en-US" dirty="0"/>
              <a:t>批准国は</a:t>
            </a:r>
            <a:r>
              <a:rPr kumimoji="1" lang="en-US" altLang="ja-JP" dirty="0"/>
              <a:t>4</a:t>
            </a:r>
            <a:r>
              <a:rPr kumimoji="1" lang="ja-JP" altLang="en-US" dirty="0"/>
              <a:t>年間抜けられない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643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950593-FC04-4C0B-8CD9-1E2F0ACCE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パリ協定とトランプ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0AF7DB-AE77-4A80-9E3A-B2530C737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2016.5.26 </a:t>
            </a:r>
            <a:r>
              <a:rPr kumimoji="1" lang="ja-JP" altLang="en-US" dirty="0"/>
              <a:t>トランプパリ協定離脱を公約、途上国への援助停止、火力発電所規制の「クリーンパワー計画」</a:t>
            </a:r>
            <a:r>
              <a:rPr kumimoji="1" lang="en-US" altLang="ja-JP" dirty="0"/>
              <a:t>(</a:t>
            </a:r>
            <a:r>
              <a:rPr kumimoji="1" lang="ja-JP" altLang="en-US" dirty="0"/>
              <a:t>オバマの政策</a:t>
            </a:r>
            <a:r>
              <a:rPr kumimoji="1" lang="en-US" altLang="ja-JP" dirty="0"/>
              <a:t>)</a:t>
            </a:r>
            <a:r>
              <a:rPr kumimoji="1" lang="ja-JP" altLang="en-US" dirty="0"/>
              <a:t>廃止も公約</a:t>
            </a:r>
          </a:p>
          <a:p>
            <a:r>
              <a:rPr kumimoji="1" lang="en-US" altLang="ja-JP" dirty="0"/>
              <a:t>2016.11  </a:t>
            </a:r>
            <a:r>
              <a:rPr kumimoji="1" lang="ja-JP" altLang="en-US" dirty="0"/>
              <a:t>大統領に当選</a:t>
            </a:r>
          </a:p>
          <a:p>
            <a:r>
              <a:rPr kumimoji="1" lang="en-US" altLang="ja-JP" dirty="0"/>
              <a:t>2017.3 </a:t>
            </a:r>
            <a:r>
              <a:rPr kumimoji="1" lang="ja-JP" altLang="en-US" dirty="0"/>
              <a:t>温暖化対策の見直しを命ずる大統領令に署名</a:t>
            </a:r>
            <a:endParaRPr kumimoji="1" lang="en-US" altLang="ja-JP" dirty="0"/>
          </a:p>
          <a:p>
            <a:r>
              <a:rPr kumimoji="1" lang="en-US" altLang="ja-JP" dirty="0"/>
              <a:t>2017.6 </a:t>
            </a:r>
            <a:r>
              <a:rPr kumimoji="1" lang="ja-JP" altLang="en-US" dirty="0"/>
              <a:t>トランプ離脱表明</a:t>
            </a:r>
            <a:r>
              <a:rPr kumimoji="1" lang="en-US" altLang="ja-JP" dirty="0"/>
              <a:t>(</a:t>
            </a:r>
            <a:r>
              <a:rPr kumimoji="1" lang="ja-JP" altLang="en-US" dirty="0"/>
              <a:t>協定のルールによって、正式離脱は</a:t>
            </a:r>
            <a:r>
              <a:rPr kumimoji="1" lang="en-US" altLang="ja-JP" dirty="0"/>
              <a:t>2020</a:t>
            </a:r>
            <a:r>
              <a:rPr kumimoji="1" lang="ja-JP" altLang="en-US" dirty="0"/>
              <a:t>年になって。しかし、努力放棄になる。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30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まず考えてみよう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水と空気は誰のものか</a:t>
            </a:r>
          </a:p>
          <a:p>
            <a:pPr lvl="1"/>
            <a:r>
              <a:rPr lang="ja-JP" altLang="en-US" dirty="0"/>
              <a:t>川や地下水は自由に使えるのか</a:t>
            </a:r>
          </a:p>
          <a:p>
            <a:pPr lvl="1"/>
            <a:r>
              <a:rPr lang="ja-JP" altLang="en-US" dirty="0"/>
              <a:t>国際河川の対立（ｅｘ 死海）</a:t>
            </a:r>
            <a:endParaRPr kumimoji="1" lang="ja-JP" altLang="en-US" dirty="0"/>
          </a:p>
          <a:p>
            <a:r>
              <a:rPr kumimoji="1" lang="ja-JP" altLang="en-US" dirty="0"/>
              <a:t>私生活の快適さ環境のコントロール（持続可能性）はどちらが大切</a:t>
            </a:r>
          </a:p>
          <a:p>
            <a:r>
              <a:rPr lang="ja-JP" altLang="en-US" dirty="0"/>
              <a:t>ふたつのエコ（エコロジーとエコノミー）はどちらが大切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595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環境問題とは何か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地球の資源は有限だが、使用しても回復力</a:t>
            </a:r>
          </a:p>
          <a:p>
            <a:pPr lvl="1"/>
            <a:r>
              <a:rPr lang="ja-JP" altLang="en-US" dirty="0"/>
              <a:t>回復力は自然と人為的がある</a:t>
            </a:r>
            <a:endParaRPr kumimoji="1" lang="ja-JP" altLang="en-US" dirty="0"/>
          </a:p>
          <a:p>
            <a:r>
              <a:rPr lang="ja-JP" altLang="en-US" dirty="0"/>
              <a:t>自然の復元力とは</a:t>
            </a:r>
          </a:p>
          <a:p>
            <a:pPr lvl="1"/>
            <a:r>
              <a:rPr kumimoji="1" lang="ja-JP" altLang="en-US" dirty="0"/>
              <a:t>エネルギー消費（燃焼）→森林の光合成</a:t>
            </a:r>
          </a:p>
          <a:p>
            <a:pPr lvl="1"/>
            <a:r>
              <a:rPr lang="ja-JP" altLang="en-US" dirty="0"/>
              <a:t>衣食住（自然素材）→燃焼・他の生物の餌・微生物が分解、リサイクル可能（江戸時代）</a:t>
            </a:r>
          </a:p>
          <a:p>
            <a:r>
              <a:rPr lang="ja-JP" altLang="en-US" dirty="0"/>
              <a:t>人為的復元力とは</a:t>
            </a:r>
          </a:p>
          <a:p>
            <a:pPr lvl="1"/>
            <a:r>
              <a:rPr lang="ja-JP" altLang="en-US" dirty="0"/>
              <a:t>使用された物を再度資源として利用可能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自然的復元力を超えてきた歴史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1200" y="1628801"/>
            <a:ext cx="8229600" cy="4525963"/>
          </a:xfrm>
        </p:spPr>
        <p:txBody>
          <a:bodyPr/>
          <a:lstStyle/>
          <a:p>
            <a:pPr lvl="0"/>
            <a:r>
              <a:rPr lang="ja-JP" altLang="en-US" dirty="0">
                <a:solidFill>
                  <a:srgbClr val="000000"/>
                </a:solidFill>
              </a:rPr>
              <a:t>環境問題＝自然の復元力＜人間の消費量</a:t>
            </a:r>
          </a:p>
          <a:p>
            <a:pPr lvl="1"/>
            <a:r>
              <a:rPr lang="ja-JP" altLang="en-US" dirty="0">
                <a:solidFill>
                  <a:srgbClr val="000000"/>
                </a:solidFill>
              </a:rPr>
              <a:t>解決＝自然の復元力＞人間の消費量の実現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文明の発生→自然の復元力を超えた消費</a:t>
            </a:r>
          </a:p>
          <a:p>
            <a:pPr lvl="1"/>
            <a:r>
              <a:rPr lang="ja-JP" altLang="en-US" dirty="0">
                <a:solidFill>
                  <a:srgbClr val="000000"/>
                </a:solidFill>
              </a:rPr>
              <a:t>金属器発明→燃料→森林の伐採→砂漠化</a:t>
            </a:r>
          </a:p>
          <a:p>
            <a:r>
              <a:rPr kumimoji="1" lang="ja-JP" altLang="en-US" dirty="0"/>
              <a:t>産業革命</a:t>
            </a:r>
          </a:p>
          <a:p>
            <a:pPr lvl="1"/>
            <a:r>
              <a:rPr kumimoji="1" lang="ja-JP" altLang="en-US" dirty="0"/>
              <a:t>製造の機械化→エネルギー使用の激増</a:t>
            </a:r>
          </a:p>
          <a:p>
            <a:pPr lvl="1"/>
            <a:r>
              <a:rPr lang="ja-JP" altLang="en-US" dirty="0"/>
              <a:t>都市化による森林伐採→復元力の低下</a:t>
            </a:r>
          </a:p>
          <a:p>
            <a:r>
              <a:rPr kumimoji="1" lang="ja-JP" altLang="en-US" dirty="0"/>
              <a:t>科学技術革命</a:t>
            </a:r>
          </a:p>
          <a:p>
            <a:pPr lvl="1"/>
            <a:r>
              <a:rPr lang="ja-JP" altLang="en-US" dirty="0"/>
              <a:t>復元できない製品の登場と大量使用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428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788557-69D9-4472-ABB4-37704FE9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地球環境問題への取り組み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981913-47E0-4538-A349-58C81F1F0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1971 </a:t>
            </a:r>
            <a:r>
              <a:rPr kumimoji="1" lang="ja-JP" altLang="en-US" dirty="0"/>
              <a:t>グリンピース設立</a:t>
            </a:r>
          </a:p>
          <a:p>
            <a:r>
              <a:rPr kumimoji="1" lang="en-US" altLang="ja-JP" dirty="0"/>
              <a:t>1972 </a:t>
            </a:r>
            <a:r>
              <a:rPr kumimoji="1" lang="ja-JP" altLang="en-US" dirty="0"/>
              <a:t>国連人間環境会議</a:t>
            </a:r>
            <a:r>
              <a:rPr kumimoji="1" lang="en-US" altLang="ja-JP" dirty="0"/>
              <a:t>(</a:t>
            </a:r>
            <a:r>
              <a:rPr kumimoji="1" lang="ja-JP" altLang="en-US" dirty="0"/>
              <a:t>ストックホルム会議</a:t>
            </a:r>
            <a:r>
              <a:rPr kumimoji="1" lang="en-US" altLang="ja-JP" dirty="0"/>
              <a:t>)</a:t>
            </a:r>
            <a:r>
              <a:rPr kumimoji="1" lang="ja-JP" altLang="en-US" dirty="0"/>
              <a:t>・ローマクラブ</a:t>
            </a:r>
            <a:r>
              <a:rPr kumimoji="1" lang="en-US" altLang="ja-JP" dirty="0"/>
              <a:t>『</a:t>
            </a:r>
            <a:r>
              <a:rPr kumimoji="1" lang="ja-JP" altLang="en-US" dirty="0"/>
              <a:t>成長の限界</a:t>
            </a:r>
            <a:r>
              <a:rPr kumimoji="1" lang="en-US" altLang="ja-JP" dirty="0"/>
              <a:t>』(</a:t>
            </a:r>
            <a:r>
              <a:rPr kumimoji="1" lang="ja-JP" altLang="en-US" dirty="0"/>
              <a:t>宇宙船地球号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r>
              <a:rPr kumimoji="1" lang="en-US" altLang="ja-JP" dirty="0"/>
              <a:t>1992 </a:t>
            </a:r>
            <a:r>
              <a:rPr kumimoji="1" lang="ja-JP" altLang="en-US" dirty="0"/>
              <a:t>気候変動枠組条約</a:t>
            </a:r>
            <a:r>
              <a:rPr kumimoji="1" lang="en-US" altLang="ja-JP" dirty="0"/>
              <a:t>(</a:t>
            </a:r>
            <a:r>
              <a:rPr kumimoji="1" lang="ja-JP" altLang="en-US" dirty="0"/>
              <a:t>第一回リオデジャネイロ会議</a:t>
            </a:r>
            <a:r>
              <a:rPr kumimoji="1" lang="en-US" altLang="ja-JP" dirty="0"/>
              <a:t>)</a:t>
            </a:r>
            <a:r>
              <a:rPr kumimoji="1" lang="ja-JP" altLang="en-US" dirty="0"/>
              <a:t>以後</a:t>
            </a:r>
            <a:r>
              <a:rPr kumimoji="1" lang="en-US" altLang="ja-JP" dirty="0"/>
              <a:t>COP</a:t>
            </a:r>
            <a:r>
              <a:rPr kumimoji="1" lang="ja-JP" altLang="en-US" dirty="0"/>
              <a:t>が開催</a:t>
            </a:r>
            <a:r>
              <a:rPr lang="en-US" altLang="ja-JP" dirty="0"/>
              <a:t>the Conference of the Parties to the United Nations Framework Convention on Climate Change</a:t>
            </a:r>
            <a:endParaRPr kumimoji="1" lang="ja-JP" altLang="en-US" dirty="0"/>
          </a:p>
          <a:p>
            <a:r>
              <a:rPr kumimoji="1" lang="en-US" altLang="ja-JP" dirty="0"/>
              <a:t>2001 </a:t>
            </a:r>
            <a:r>
              <a:rPr kumimoji="1" lang="ja-JP" altLang="en-US" dirty="0"/>
              <a:t>京都議定書</a:t>
            </a:r>
          </a:p>
        </p:txBody>
      </p:sp>
    </p:spTree>
    <p:extLst>
      <p:ext uri="{BB962C8B-B14F-4D97-AF65-F5344CB8AC3E}">
        <p14:creationId xmlns:p14="http://schemas.microsoft.com/office/powerpoint/2010/main" val="1383371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826</Words>
  <Application>Microsoft Office PowerPoint</Application>
  <PresentationFormat>ワイド画面</PresentationFormat>
  <Paragraphs>91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游ゴシック</vt:lpstr>
      <vt:lpstr>游ゴシック Light</vt:lpstr>
      <vt:lpstr>Arial</vt:lpstr>
      <vt:lpstr>Office テーマ</vt:lpstr>
      <vt:lpstr>パリ協定</vt:lpstr>
      <vt:lpstr>PowerPoint プレゼンテーション</vt:lpstr>
      <vt:lpstr>PowerPoint プレゼンテーション</vt:lpstr>
      <vt:lpstr>パリ協定への歩み</vt:lpstr>
      <vt:lpstr>パリ協定とトランプ</vt:lpstr>
      <vt:lpstr>まず考えてみよう</vt:lpstr>
      <vt:lpstr>環境問題とは何か</vt:lpstr>
      <vt:lpstr>自然的復元力を超えてきた歴史</vt:lpstr>
      <vt:lpstr>地球環境問題への取り組み</vt:lpstr>
      <vt:lpstr>その後のＣＯＰ</vt:lpstr>
      <vt:lpstr>ＣＯＰ２１に向けて</vt:lpstr>
      <vt:lpstr>パリ条約の締結</vt:lpstr>
      <vt:lpstr>排出権取引</vt:lpstr>
      <vt:lpstr>グリーン開発メカニズム</vt:lpstr>
      <vt:lpstr>温暖化対策への批判と?</vt:lpstr>
      <vt:lpstr>論点は何か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パリ協定</dc:title>
  <dc:creator>wakei ota</dc:creator>
  <cp:lastModifiedBy>wakei ota</cp:lastModifiedBy>
  <cp:revision>22</cp:revision>
  <dcterms:created xsi:type="dcterms:W3CDTF">2019-10-01T22:31:43Z</dcterms:created>
  <dcterms:modified xsi:type="dcterms:W3CDTF">2019-10-06T01:18:35Z</dcterms:modified>
</cp:coreProperties>
</file>