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79" r:id="rId5"/>
    <p:sldId id="277" r:id="rId6"/>
    <p:sldId id="261" r:id="rId7"/>
    <p:sldId id="262" r:id="rId8"/>
    <p:sldId id="283" r:id="rId9"/>
    <p:sldId id="263" r:id="rId10"/>
    <p:sldId id="286" r:id="rId11"/>
    <p:sldId id="280" r:id="rId12"/>
    <p:sldId id="281" r:id="rId13"/>
    <p:sldId id="285" r:id="rId14"/>
    <p:sldId id="287" r:id="rId15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7" autoAdjust="0"/>
  </p:normalViewPr>
  <p:slideViewPr>
    <p:cSldViewPr>
      <p:cViewPr varScale="1">
        <p:scale>
          <a:sx n="74" d="100"/>
          <a:sy n="74" d="100"/>
        </p:scale>
        <p:origin x="7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イラン</a:t>
            </a:r>
            <a:r>
              <a:rPr lang="en-US" altLang="ja-JP" dirty="0"/>
              <a:t>-</a:t>
            </a:r>
            <a:r>
              <a:rPr lang="ja-JP" altLang="en-US" dirty="0"/>
              <a:t>アメリカ問題を考える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ーツを着た男性&#10;&#10;自動的に生成された説明">
            <a:extLst>
              <a:ext uri="{FF2B5EF4-FFF2-40B4-BE49-F238E27FC236}">
                <a16:creationId xmlns:a16="http://schemas.microsoft.com/office/drawing/2014/main" id="{CD5061BD-B32F-4FC7-A04C-99886EA0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" y="692696"/>
            <a:ext cx="4177222" cy="39604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010391-EAE0-4648-9B72-B448B6E2ED99}"/>
              </a:ext>
            </a:extLst>
          </p:cNvPr>
          <p:cNvSpPr txBox="1"/>
          <p:nvPr/>
        </p:nvSpPr>
        <p:spPr>
          <a:xfrm>
            <a:off x="19348" y="5085184"/>
            <a:ext cx="417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マフムード・アフマディーネジャード</a:t>
            </a:r>
            <a:endParaRPr kumimoji="1" lang="ja-JP" altLang="en-US" sz="2000" b="1" dirty="0"/>
          </a:p>
        </p:txBody>
      </p:sp>
      <p:pic>
        <p:nvPicPr>
          <p:cNvPr id="6" name="図 5" descr="人, 男, 屋内, 衣類 が含まれている画像&#10;&#10;自動的に生成された説明">
            <a:extLst>
              <a:ext uri="{FF2B5EF4-FFF2-40B4-BE49-F238E27FC236}">
                <a16:creationId xmlns:a16="http://schemas.microsoft.com/office/drawing/2014/main" id="{3EE650A3-0A2B-4325-B7AB-60A83A2AA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88640"/>
            <a:ext cx="3240360" cy="47309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7B0B7F-CC9A-464B-BDF6-A46D50684C2D}"/>
              </a:ext>
            </a:extLst>
          </p:cNvPr>
          <p:cNvSpPr txBox="1"/>
          <p:nvPr/>
        </p:nvSpPr>
        <p:spPr>
          <a:xfrm>
            <a:off x="4551994" y="51529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ハサン・ローハーニー</a:t>
            </a:r>
          </a:p>
        </p:txBody>
      </p:sp>
      <p:pic>
        <p:nvPicPr>
          <p:cNvPr id="9" name="図 8" descr="図書館で本を読んでいる男性&#10;&#10;自動的に生成された説明">
            <a:extLst>
              <a:ext uri="{FF2B5EF4-FFF2-40B4-BE49-F238E27FC236}">
                <a16:creationId xmlns:a16="http://schemas.microsoft.com/office/drawing/2014/main" id="{396B1B6E-B580-4382-A0BD-0DDA2F1B8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692696"/>
            <a:ext cx="3240360" cy="43155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F8F15C-302F-439D-8E73-76C68AD30D16}"/>
              </a:ext>
            </a:extLst>
          </p:cNvPr>
          <p:cNvSpPr txBox="1"/>
          <p:nvPr/>
        </p:nvSpPr>
        <p:spPr>
          <a:xfrm>
            <a:off x="8184232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アリー・ハーメネイー</a:t>
            </a:r>
          </a:p>
        </p:txBody>
      </p:sp>
    </p:spTree>
    <p:extLst>
      <p:ext uri="{BB962C8B-B14F-4D97-AF65-F5344CB8AC3E}">
        <p14:creationId xmlns:p14="http://schemas.microsoft.com/office/powerpoint/2010/main" val="239997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67BF4-DD13-4907-BF4D-A836CECA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中東の勢力関係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4FFF0-649A-4185-8E30-E86FD8EB0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サウジアラビア 世界最大の石油産出国、イスラム原理主義への最大の援助国、アメリカと強い同盟関係、イランと敵対</a:t>
            </a:r>
            <a:r>
              <a:rPr kumimoji="1" lang="en-US" altLang="ja-JP" dirty="0"/>
              <a:t>(</a:t>
            </a:r>
            <a:r>
              <a:rPr kumimoji="1" lang="ja-JP" altLang="en-US" dirty="0"/>
              <a:t>ムハンマド皇太子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イスラエル 中東問題の中核</a:t>
            </a:r>
            <a:r>
              <a:rPr kumimoji="1" lang="en-US" altLang="ja-JP" dirty="0"/>
              <a:t>(</a:t>
            </a:r>
            <a:r>
              <a:rPr kumimoji="1" lang="ja-JP" altLang="en-US" dirty="0"/>
              <a:t>パレスチナ人を追放しての建国と拡張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、アメリカと強い同盟、核を保有と言われている、イランと敵対</a:t>
            </a:r>
            <a:r>
              <a:rPr kumimoji="1" lang="en-US" altLang="ja-JP" dirty="0"/>
              <a:t>(</a:t>
            </a:r>
            <a:r>
              <a:rPr kumimoji="1" lang="ja-JP" altLang="en-US" dirty="0"/>
              <a:t>ネタニヤフ首相  交代の可能性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イラク イラク戦争のためいまだに不安定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アバーディ首相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イラン </a:t>
            </a:r>
            <a:r>
              <a:rPr kumimoji="1" lang="en-US" altLang="ja-JP" dirty="0"/>
              <a:t>IS</a:t>
            </a:r>
            <a:r>
              <a:rPr kumimoji="1" lang="ja-JP" altLang="en-US" dirty="0"/>
              <a:t>掃討で存在感。サウジに対抗する中東の大国</a:t>
            </a:r>
            <a:r>
              <a:rPr kumimoji="1" lang="en-US" altLang="ja-JP" dirty="0"/>
              <a:t>(</a:t>
            </a:r>
            <a:r>
              <a:rPr kumimoji="1" lang="ja-JP" altLang="en-US" dirty="0"/>
              <a:t>ハメネイ師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シリア ロシアとの同盟関係。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アサド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19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4E81C-0E0A-4513-AD73-26991A9E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イラン６カ国協定</a:t>
            </a:r>
            <a:r>
              <a:rPr kumimoji="1" lang="en-US" altLang="ja-JP" dirty="0"/>
              <a:t>(</a:t>
            </a:r>
            <a:r>
              <a:rPr kumimoji="1" lang="ja-JP" altLang="en-US" dirty="0"/>
              <a:t>核合意</a:t>
            </a:r>
            <a:r>
              <a:rPr kumimoji="1" lang="en-US" altLang="ja-JP" dirty="0"/>
              <a:t>)1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6482E8-8903-4B6D-9A94-498F3932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2006 </a:t>
            </a:r>
            <a:r>
              <a:rPr kumimoji="1" lang="ja-JP" altLang="en-US" dirty="0"/>
              <a:t>イランがウラン濃縮度をあげたことでアメリカが、経済制裁開始。以後頻繁な交渉</a:t>
            </a:r>
          </a:p>
          <a:p>
            <a:r>
              <a:rPr kumimoji="1" lang="en-US" altLang="ja-JP" dirty="0"/>
              <a:t>2013 </a:t>
            </a:r>
            <a:r>
              <a:rPr kumimoji="1" lang="ja-JP" altLang="en-US" dirty="0"/>
              <a:t>イラン大統領がアフマディーネジャードからローハニに交代。安全保障理事会常任理事国とドイツとの間に合意</a:t>
            </a:r>
          </a:p>
          <a:p>
            <a:r>
              <a:rPr kumimoji="1" lang="en-US" altLang="ja-JP" dirty="0"/>
              <a:t>2015 </a:t>
            </a:r>
            <a:r>
              <a:rPr kumimoji="1" lang="ja-JP" altLang="en-US" dirty="0"/>
              <a:t>核合意 イランの核査察受け入れ</a:t>
            </a:r>
          </a:p>
          <a:p>
            <a:r>
              <a:rPr kumimoji="1" lang="en-US" altLang="ja-JP" dirty="0"/>
              <a:t>2017.1</a:t>
            </a:r>
            <a:r>
              <a:rPr kumimoji="1" lang="ja-JP" altLang="en-US" dirty="0"/>
              <a:t>アメリカ大統領がオバマからトランプに交代</a:t>
            </a:r>
          </a:p>
          <a:p>
            <a:r>
              <a:rPr kumimoji="1" lang="en-US" altLang="ja-JP" dirty="0"/>
              <a:t>2017.10 </a:t>
            </a:r>
            <a:r>
              <a:rPr kumimoji="1" lang="ja-JP" altLang="en-US" dirty="0"/>
              <a:t>トランプ、イランは核合意を遵守していないと非難→制裁停止破棄の可能性表明→</a:t>
            </a:r>
            <a:r>
              <a:rPr kumimoji="1" lang="en-US" altLang="ja-JP" dirty="0"/>
              <a:t>IAEA</a:t>
            </a:r>
            <a:r>
              <a:rPr kumimoji="1" lang="ja-JP" altLang="en-US" dirty="0"/>
              <a:t>は遵守していると声明</a:t>
            </a:r>
          </a:p>
        </p:txBody>
      </p:sp>
    </p:spTree>
    <p:extLst>
      <p:ext uri="{BB962C8B-B14F-4D97-AF65-F5344CB8AC3E}">
        <p14:creationId xmlns:p14="http://schemas.microsoft.com/office/powerpoint/2010/main" val="30620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2925BF-59E9-403F-8C51-529ED6B3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イラン６カ国協定</a:t>
            </a:r>
            <a:r>
              <a:rPr lang="en-US" altLang="ja-JP" dirty="0"/>
              <a:t>(</a:t>
            </a:r>
            <a:r>
              <a:rPr lang="ja-JP" altLang="en-US" dirty="0"/>
              <a:t>核合意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94891C-4888-4D2A-AB29-D834C61A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2017.12 </a:t>
            </a:r>
            <a:r>
              <a:rPr lang="ja-JP" altLang="en-US" dirty="0"/>
              <a:t>イランで反政府デモ。トランプ支持声明</a:t>
            </a:r>
          </a:p>
          <a:p>
            <a:r>
              <a:rPr lang="en-US" altLang="ja-JP" dirty="0"/>
              <a:t>2018.1 </a:t>
            </a:r>
            <a:r>
              <a:rPr lang="ja-JP" altLang="en-US" dirty="0"/>
              <a:t>サウジとフーシ派の双方がミサイル攻撃</a:t>
            </a:r>
          </a:p>
          <a:p>
            <a:r>
              <a:rPr lang="en-US" altLang="ja-JP" dirty="0"/>
              <a:t>2018.1 </a:t>
            </a:r>
            <a:r>
              <a:rPr lang="ja-JP" altLang="en-US" dirty="0"/>
              <a:t>イラン小学校の英語教育廃止の方針</a:t>
            </a:r>
          </a:p>
          <a:p>
            <a:r>
              <a:rPr lang="en-US" altLang="ja-JP" dirty="0"/>
              <a:t>2018.3 </a:t>
            </a:r>
            <a:r>
              <a:rPr lang="ja-JP" altLang="en-US" dirty="0"/>
              <a:t>国務長官ティラーソン解任、ポンペオに交代。マクマスター大統領補佐官がボルトンに交代。</a:t>
            </a:r>
          </a:p>
          <a:p>
            <a:r>
              <a:rPr lang="en-US" altLang="ja-JP" dirty="0"/>
              <a:t>2018.5 </a:t>
            </a:r>
            <a:r>
              <a:rPr lang="ja-JP" altLang="en-US" dirty="0"/>
              <a:t>トランプが核合意の一方的破棄→制裁</a:t>
            </a:r>
            <a:r>
              <a:rPr lang="en-US" altLang="ja-JP" dirty="0"/>
              <a:t>(</a:t>
            </a:r>
            <a:r>
              <a:rPr lang="ja-JP" altLang="en-US" dirty="0"/>
              <a:t>各国へも協力の強制</a:t>
            </a:r>
            <a:r>
              <a:rPr lang="en-US" altLang="ja-JP" dirty="0"/>
              <a:t>)</a:t>
            </a:r>
            <a:r>
              <a:rPr lang="ja-JP" altLang="en-US" dirty="0"/>
              <a:t> アメリカ以外は、維持。</a:t>
            </a:r>
          </a:p>
          <a:p>
            <a:r>
              <a:rPr lang="en-US" altLang="ja-JP" dirty="0"/>
              <a:t>2019 </a:t>
            </a:r>
            <a:r>
              <a:rPr lang="ja-JP" altLang="en-US" dirty="0"/>
              <a:t>イエメンのフーシ派によるサウジ石油施設の爆破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576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A22B8-FB46-46C8-947F-5193743A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戦争について考える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00204-C9D5-48A1-90DF-D6234EB2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戦争によって利益をえる勢力がある</a:t>
            </a:r>
          </a:p>
          <a:p>
            <a:r>
              <a:rPr kumimoji="1" lang="ja-JP" altLang="en-US" dirty="0"/>
              <a:t>戦争は、意図的な暴発によって、政府の意図と無関係に起きることがある。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第一次世界大戦、日中戦争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278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62925-6B41-4022-B825-50F70AE4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世界の火薬庫の最も危険な対立軸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333BA-21E8-4374-8340-DCDD08B7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r>
              <a:rPr kumimoji="1" lang="ja-JP" altLang="en-US" dirty="0"/>
              <a:t>世紀初頭「バルカンが世界の火薬庫」→</a:t>
            </a:r>
            <a:r>
              <a:rPr kumimoji="1" lang="en-US" altLang="ja-JP" dirty="0"/>
              <a:t>20</a:t>
            </a:r>
            <a:r>
              <a:rPr kumimoji="1" lang="ja-JP" altLang="en-US" dirty="0"/>
              <a:t>世紀後半から</a:t>
            </a:r>
            <a:r>
              <a:rPr kumimoji="1" lang="en-US" altLang="ja-JP" dirty="0"/>
              <a:t>21</a:t>
            </a:r>
            <a:r>
              <a:rPr kumimoji="1" lang="ja-JP" altLang="en-US" dirty="0"/>
              <a:t>世紀「中東が世界の火薬庫」</a:t>
            </a:r>
          </a:p>
          <a:p>
            <a:pPr lvl="1"/>
            <a:r>
              <a:rPr kumimoji="1" lang="ja-JP" altLang="en-US" dirty="0"/>
              <a:t>イスラエル対パレスチナ</a:t>
            </a:r>
          </a:p>
          <a:p>
            <a:pPr lvl="1"/>
            <a:r>
              <a:rPr kumimoji="1" lang="ja-JP" altLang="en-US" dirty="0"/>
              <a:t>イスラエル対イラン</a:t>
            </a:r>
          </a:p>
          <a:p>
            <a:pPr lvl="1"/>
            <a:r>
              <a:rPr kumimoji="1" lang="ja-JP" altLang="en-US" dirty="0"/>
              <a:t>サウジアラビア対イラン</a:t>
            </a:r>
          </a:p>
          <a:p>
            <a:r>
              <a:rPr kumimoji="1" lang="ja-JP" altLang="en-US" dirty="0"/>
              <a:t>協力関係</a:t>
            </a:r>
          </a:p>
          <a:p>
            <a:pPr lvl="1"/>
            <a:r>
              <a:rPr kumimoji="1" lang="ja-JP" altLang="en-US" dirty="0"/>
              <a:t>イラン</a:t>
            </a:r>
            <a:r>
              <a:rPr kumimoji="1" lang="en-US" altLang="ja-JP" dirty="0"/>
              <a:t>-</a:t>
            </a:r>
            <a:r>
              <a:rPr kumimoji="1" lang="ja-JP" altLang="en-US" dirty="0"/>
              <a:t>シリア</a:t>
            </a:r>
            <a:r>
              <a:rPr kumimoji="1" lang="en-US" altLang="ja-JP" dirty="0"/>
              <a:t>-</a:t>
            </a:r>
            <a:r>
              <a:rPr kumimoji="1" lang="ja-JP" altLang="en-US" dirty="0"/>
              <a:t>トルコ</a:t>
            </a:r>
            <a:r>
              <a:rPr kumimoji="1" lang="en-US" altLang="ja-JP" dirty="0"/>
              <a:t>-</a:t>
            </a:r>
            <a:r>
              <a:rPr kumimoji="1" lang="ja-JP" altLang="en-US" dirty="0"/>
              <a:t>ロシア</a:t>
            </a:r>
            <a:r>
              <a:rPr kumimoji="1" lang="en-US" altLang="ja-JP" dirty="0"/>
              <a:t>-</a:t>
            </a:r>
            <a:r>
              <a:rPr kumimoji="1" lang="ja-JP" altLang="en-US" dirty="0"/>
              <a:t>中国</a:t>
            </a:r>
          </a:p>
          <a:p>
            <a:pPr lvl="1"/>
            <a:r>
              <a:rPr kumimoji="1" lang="ja-JP" altLang="en-US" dirty="0"/>
              <a:t>サウジアラビア</a:t>
            </a:r>
            <a:r>
              <a:rPr kumimoji="1" lang="en-US" altLang="ja-JP" dirty="0"/>
              <a:t>-</a:t>
            </a:r>
            <a:r>
              <a:rPr kumimoji="1" lang="ja-JP" altLang="en-US" dirty="0"/>
              <a:t>アメリカ</a:t>
            </a:r>
            <a:r>
              <a:rPr kumimoji="1" lang="en-US" altLang="ja-JP" dirty="0"/>
              <a:t>-</a:t>
            </a:r>
            <a:r>
              <a:rPr kumimoji="1" lang="ja-JP" altLang="en-US" dirty="0"/>
              <a:t>湾岸諸国</a:t>
            </a:r>
          </a:p>
        </p:txBody>
      </p:sp>
    </p:spTree>
    <p:extLst>
      <p:ext uri="{BB962C8B-B14F-4D97-AF65-F5344CB8AC3E}">
        <p14:creationId xmlns:p14="http://schemas.microsoft.com/office/powerpoint/2010/main" val="6792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9951D-5C01-4BFA-B468-F5F06871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今起きていること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12D8C0-B68C-4B88-9F83-1340A9DE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イランとの六カ国核合意から、トランプが一方的に離脱</a:t>
            </a:r>
          </a:p>
          <a:p>
            <a:pPr lvl="1"/>
            <a:r>
              <a:rPr kumimoji="1" lang="ja-JP" altLang="en-US" dirty="0"/>
              <a:t>核合意とは、イランが核開発を制限し、査察を受け入れる。アメリカは経済制裁を解除するという協定</a:t>
            </a:r>
          </a:p>
          <a:p>
            <a:r>
              <a:rPr kumimoji="1" lang="ja-JP" altLang="en-US" dirty="0"/>
              <a:t>イランへの経済制裁発動→各国に制裁参加強要→各国反発しつつも、部分的に同調</a:t>
            </a:r>
          </a:p>
          <a:p>
            <a:r>
              <a:rPr kumimoji="1" lang="ja-JP" altLang="en-US" dirty="0"/>
              <a:t>安倍首相が仲介を試みているときに、タンカー攻撃</a:t>
            </a:r>
          </a:p>
          <a:p>
            <a:r>
              <a:rPr kumimoji="1" lang="ja-JP" altLang="en-US" dirty="0"/>
              <a:t>イエメンフーシ派によるサウジアラビア石油施設の攻撃</a:t>
            </a:r>
          </a:p>
          <a:p>
            <a:r>
              <a:rPr kumimoji="1" lang="ja-JP" altLang="en-US" dirty="0"/>
              <a:t>英独仏のイラン非難</a:t>
            </a:r>
          </a:p>
        </p:txBody>
      </p:sp>
    </p:spTree>
    <p:extLst>
      <p:ext uri="{BB962C8B-B14F-4D97-AF65-F5344CB8AC3E}">
        <p14:creationId xmlns:p14="http://schemas.microsoft.com/office/powerpoint/2010/main" val="377577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2B3AA-2929-4C1D-9998-0F2F0E18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イエメン内戦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2127AD-D56A-461D-81C5-E495166E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2011</a:t>
            </a:r>
            <a:r>
              <a:rPr kumimoji="1" lang="ja-JP" altLang="en-US" dirty="0"/>
              <a:t>年アラブの春の影響で反政府デモ→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年独裁者サーレハ大統領辞任→副のハーディーに譲る</a:t>
            </a:r>
          </a:p>
          <a:p>
            <a:r>
              <a:rPr kumimoji="1" lang="en-US" altLang="ja-JP" dirty="0"/>
              <a:t>2012.2</a:t>
            </a:r>
            <a:r>
              <a:rPr kumimoji="1" lang="ja-JP" altLang="en-US" dirty="0"/>
              <a:t> 大統領選挙でハーディーが大統領に</a:t>
            </a:r>
          </a:p>
          <a:p>
            <a:r>
              <a:rPr kumimoji="1" lang="ja-JP" altLang="en-US" dirty="0"/>
              <a:t>フーシ派</a:t>
            </a:r>
            <a:r>
              <a:rPr kumimoji="1" lang="en-US" altLang="ja-JP" dirty="0"/>
              <a:t>(</a:t>
            </a:r>
            <a:r>
              <a:rPr kumimoji="1" lang="ja-JP" altLang="en-US" dirty="0"/>
              <a:t>シーア派、イランが支持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、ハーディー大統領</a:t>
            </a:r>
            <a:r>
              <a:rPr kumimoji="1" lang="en-US" altLang="ja-JP" dirty="0"/>
              <a:t>(</a:t>
            </a:r>
            <a:r>
              <a:rPr kumimoji="1" lang="ja-JP" altLang="en-US" dirty="0"/>
              <a:t>スンニ派、サウジアラビアが支持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、アンサール・アル・シャリーア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アルカイダ系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が対立するようになる。</a:t>
            </a:r>
          </a:p>
          <a:p>
            <a:r>
              <a:rPr kumimoji="1" lang="en-US" altLang="ja-JP" dirty="0"/>
              <a:t>2015.1 </a:t>
            </a:r>
            <a:r>
              <a:rPr kumimoji="1" lang="ja-JP" altLang="en-US" dirty="0"/>
              <a:t>フーシ派によるクーデタ。ハーディー辞任。</a:t>
            </a:r>
          </a:p>
          <a:p>
            <a:r>
              <a:rPr kumimoji="1" lang="ja-JP" altLang="en-US" dirty="0"/>
              <a:t>ハーディーが脱出して、対抗。以後戦闘状態。フーシ派対サウジアラビア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10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イラン現代史（１）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１９２３年レザー・シャー・パフラビー首相に</a:t>
            </a:r>
          </a:p>
          <a:p>
            <a:pPr eaLnBrk="1" hangingPunct="1"/>
            <a:r>
              <a:rPr lang="ja-JP" altLang="en-US" dirty="0"/>
              <a:t>１９２３年パフラビー朝成立（近代化を進める）</a:t>
            </a:r>
          </a:p>
          <a:p>
            <a:pPr eaLnBrk="1" hangingPunct="1"/>
            <a:r>
              <a:rPr lang="ja-JP" altLang="en-US" dirty="0"/>
              <a:t>第二次大戦中は、連合国だが、ソ連とイギリスの対立の場となった。</a:t>
            </a:r>
          </a:p>
          <a:p>
            <a:pPr eaLnBrk="1" hangingPunct="1"/>
            <a:r>
              <a:rPr lang="ja-JP" altLang="en-US" dirty="0"/>
              <a:t>１９５１年首相のモサッデクが、英国資本の石油国有化</a:t>
            </a:r>
          </a:p>
          <a:p>
            <a:pPr eaLnBrk="1" hangingPunct="1"/>
            <a:r>
              <a:rPr lang="ja-JP" altLang="en-US" dirty="0"/>
              <a:t>１９５３年モサッデクと王の対立激化。王一時亡命。アメリカの援助でクーデタ、王の復帰。</a:t>
            </a:r>
          </a:p>
          <a:p>
            <a:pPr eaLnBrk="1" hangingPunct="1"/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イラン現代史（２）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パーレビ国王、近代化に取り組み、親米政策。他方アラブ諸国とは対立。（イスラエル承認）</a:t>
            </a:r>
          </a:p>
          <a:p>
            <a:pPr eaLnBrk="1" hangingPunct="1"/>
            <a:r>
              <a:rPr lang="ja-JP" altLang="en-US" dirty="0"/>
              <a:t>貧富の拡大、秘密警察の弾圧に対する不満から、内戦。ホメイニによるイスラム国家をめざすイラン革命。１９７９年。</a:t>
            </a:r>
            <a:r>
              <a:rPr lang="en-US" altLang="ja-JP" dirty="0"/>
              <a:t>(</a:t>
            </a:r>
            <a:r>
              <a:rPr lang="ja-JP" altLang="en-US" dirty="0"/>
              <a:t>大統領の上に宗教指導者。世俗国家→宗教国家</a:t>
            </a:r>
            <a:r>
              <a:rPr lang="en-US" altLang="ja-JP" dirty="0"/>
              <a:t>)</a:t>
            </a:r>
            <a:endParaRPr lang="ja-JP" altLang="en-US" dirty="0"/>
          </a:p>
          <a:p>
            <a:pPr eaLnBrk="1" hangingPunct="1"/>
            <a:r>
              <a:rPr lang="ja-JP" altLang="en-US" dirty="0"/>
              <a:t>７９年暮アメリカ大使館占拠、アメリカ人人質に。（アメリカに亡命した王への援助に抗議）</a:t>
            </a:r>
          </a:p>
          <a:p>
            <a:pPr eaLnBrk="1" hangingPunct="1"/>
            <a:r>
              <a:rPr lang="ja-JP" altLang="en-US" dirty="0"/>
              <a:t>８０～８８年、イラクと戦争。</a:t>
            </a:r>
            <a:r>
              <a:rPr lang="en-US" altLang="ja-JP" dirty="0"/>
              <a:t>(</a:t>
            </a:r>
            <a:r>
              <a:rPr lang="ja-JP" altLang="en-US" dirty="0"/>
              <a:t>イラクは経済的に疲弊したために、クウェート侵攻、湾岸戦争に</a:t>
            </a:r>
            <a:r>
              <a:rPr lang="en-US" altLang="ja-JP" dirty="0"/>
              <a:t>)</a:t>
            </a:r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777C9AE1-432C-41B7-8EDC-7B2C7BBF3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88994"/>
            <a:ext cx="3531265" cy="5296898"/>
          </a:xfrm>
          <a:prstGeom prst="rect">
            <a:avLst/>
          </a:prstGeom>
        </p:spPr>
      </p:pic>
      <p:pic>
        <p:nvPicPr>
          <p:cNvPr id="5" name="図 4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986200FD-6C12-45AF-9360-4E425314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88994"/>
            <a:ext cx="3825425" cy="4896544"/>
          </a:xfrm>
          <a:prstGeom prst="rect">
            <a:avLst/>
          </a:prstGeom>
        </p:spPr>
      </p:pic>
      <p:pic>
        <p:nvPicPr>
          <p:cNvPr id="7" name="図 6" descr="帽子をかぶっている男はひげが生えている男性&#10;&#10;自動的に生成された説明">
            <a:extLst>
              <a:ext uri="{FF2B5EF4-FFF2-40B4-BE49-F238E27FC236}">
                <a16:creationId xmlns:a16="http://schemas.microsoft.com/office/drawing/2014/main" id="{1BE09B84-D28E-4356-9FC0-942DA23F8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4" y="588994"/>
            <a:ext cx="3828363" cy="52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8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イラン現代史（３）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１９８５年８６年、イランコントラ事件。（アメリカ国家安全保障会議メンバーによるイランへの武器売却）</a:t>
            </a:r>
          </a:p>
          <a:p>
            <a:pPr eaLnBrk="1" hangingPunct="1"/>
            <a:r>
              <a:rPr lang="ja-JP" altLang="en-US" dirty="0"/>
              <a:t>１９８９年、「悪魔の詩」ラシュディへの死刑宣告、後日日本語翻訳者の五十嵐助教授殺害。</a:t>
            </a:r>
          </a:p>
          <a:p>
            <a:pPr eaLnBrk="1" hangingPunct="1"/>
            <a:r>
              <a:rPr lang="ja-JP" altLang="en-US" dirty="0"/>
              <a:t>ハタミ大統領による新西欧政策→アフマディーネジャード→ロウハーニ</a:t>
            </a:r>
          </a:p>
          <a:p>
            <a:pPr eaLnBrk="1" hangingPunct="1"/>
            <a:r>
              <a:rPr lang="ja-JP" altLang="en-US" dirty="0"/>
              <a:t>ホメイニ死後はハメネイ師</a:t>
            </a:r>
          </a:p>
          <a:p>
            <a:pPr eaLnBrk="1" hangingPunct="1">
              <a:buFontTx/>
              <a:buNone/>
            </a:pPr>
            <a:endParaRPr lang="ja-JP" altLang="en-US" dirty="0"/>
          </a:p>
          <a:p>
            <a:pPr eaLnBrk="1" hangingPunct="1"/>
            <a:endParaRPr lang="en-US" altLang="ja-JP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833</Words>
  <Application>Microsoft Office PowerPoint</Application>
  <PresentationFormat>ワイド画面</PresentationFormat>
  <Paragraphs>63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Arial</vt:lpstr>
      <vt:lpstr>標準デザイン</vt:lpstr>
      <vt:lpstr>イラン-アメリカ問題を考える</vt:lpstr>
      <vt:lpstr>世界の火薬庫の最も危険な対立軸</vt:lpstr>
      <vt:lpstr>今起きていること</vt:lpstr>
      <vt:lpstr>イエメン内戦</vt:lpstr>
      <vt:lpstr>PowerPoint プレゼンテーション</vt:lpstr>
      <vt:lpstr>イラン現代史（１）</vt:lpstr>
      <vt:lpstr>イラン現代史（２）</vt:lpstr>
      <vt:lpstr>PowerPoint プレゼンテーション</vt:lpstr>
      <vt:lpstr>イラン現代史（３）</vt:lpstr>
      <vt:lpstr>PowerPoint プレゼンテーション</vt:lpstr>
      <vt:lpstr>中東の勢力関係</vt:lpstr>
      <vt:lpstr>イラン６カ国協定(核合意)1</vt:lpstr>
      <vt:lpstr>イラン６カ国協定(核合意)</vt:lpstr>
      <vt:lpstr>戦争について考える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イラク戦争</dc:title>
  <dc:creator>wakei</dc:creator>
  <cp:lastModifiedBy>wakei ota</cp:lastModifiedBy>
  <cp:revision>41</cp:revision>
  <dcterms:created xsi:type="dcterms:W3CDTF">2004-10-04T05:02:41Z</dcterms:created>
  <dcterms:modified xsi:type="dcterms:W3CDTF">2019-09-29T10:48:31Z</dcterms:modified>
</cp:coreProperties>
</file>