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1" r:id="rId5"/>
    <p:sldId id="282" r:id="rId6"/>
    <p:sldId id="272" r:id="rId7"/>
    <p:sldId id="277" r:id="rId8"/>
    <p:sldId id="281" r:id="rId9"/>
    <p:sldId id="278" r:id="rId10"/>
    <p:sldId id="280" r:id="rId11"/>
    <p:sldId id="257" r:id="rId12"/>
    <p:sldId id="279" r:id="rId13"/>
    <p:sldId id="273" r:id="rId14"/>
    <p:sldId id="274" r:id="rId15"/>
    <p:sldId id="275" r:id="rId16"/>
    <p:sldId id="261" r:id="rId17"/>
    <p:sldId id="28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2CA5E-6CA0-421B-B3E3-CB4DE3002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583BD8-3649-4B69-94A3-60C3AE693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6C05BC-27BF-4A8C-987A-DA9F34EF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9BF5E2-86BF-409A-AD11-7E59EE30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21D6D-492A-490D-8A62-E569ABEF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7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4F25A-0632-481B-A945-EC7237D4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AEEA548-69E8-45A0-A5CF-5B5C9B58E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D8BF71-4CDC-4201-B4D5-DE1113CB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EFA2A-58C2-493F-8F7D-214413C0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1C540-916F-45A6-B2EF-0AB18E17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95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82419B-976B-4F68-9F3C-BFF8C8754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148139-AE5F-4524-A60C-E30879D8D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42EF2E-B62C-4C33-943D-3285576D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AF267D-519C-4335-B4C9-AD8ED3AF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42EB39-E62A-43FA-998D-D0BFE1A5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1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F16F9-4A78-466B-A47E-FD8331D9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938C7-8372-4539-9A2E-46DBF0916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AE65C-59E9-41F0-ADE1-C11D9FEB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89566-786F-4BC8-A12D-BB72EE44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FB1BA-B24E-43EB-B973-3F53B981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8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078C6-4036-42A4-845C-040416C8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455CA-661E-4626-9A8A-6C441238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1BD93-6220-4DE0-85AB-C34FBFE0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5C76B-CE3A-428D-910B-C9DEB518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AAC579-44C4-46C9-B820-C5ED671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35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98504-9B62-43C2-AA52-7795B08A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351196-EF9E-4BE3-8A81-ECEB4159E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7955B3-058B-4B1F-B30A-9829F12F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EF33BE-0C17-4560-A90E-B7661BBA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723F32-B8A7-4C0A-9EA7-52FEC569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5939B6-9A80-45CA-A426-D8C1BD20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C2F3E-1531-41D3-AAB9-BD626A76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83E287-A56C-4340-B1BC-29D10411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D5C53E-C263-486A-B162-CF44EC5A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A37ADF-F198-449E-9604-A43BB055B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2EE8F8-AC12-4DAC-8D1B-FFF8BFB8B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479BB67-3DA6-43CD-8054-4AC54A66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7D43BAF-BBDB-4CA6-9FCC-402FC384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74E4FE3-3744-4216-B0F5-56166DE8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5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232B5-EF93-4BE5-BE49-7E030B3B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D48484-69B5-4004-8823-1CD0E4F5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AB032D-7C2A-4F5F-B448-D85C948F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B4E1F1-A08C-4B04-96E6-1AC7F4EA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3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AFBDF2-44F5-4237-A50E-AB9EDC94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1F6AF6-3C43-49EC-A123-B610A9E8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2D8C4-8721-436D-98C7-46F5A480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5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FA236-811E-4A05-A475-52B4BAA7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4776C0-105B-4144-BF5E-24D1CCF8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FA51DC-10E2-4C63-83A0-5E8C2902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973424-E23D-4368-869A-E77F2156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AA4A17-DD72-4592-9DD8-7B3D634B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EAB5EC-4993-415E-9E6C-67A927C6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69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465ED-0601-4948-A67D-79A28610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C5A746-8243-42AD-A9DD-61DE39227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BE55C8-5556-4685-AA32-EE03E937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07B5C5-0EB8-455A-A51C-AF609A09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9A90C6-0E4D-4BFC-B7EA-DE91D7BA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1F20C5-863B-4E5C-8231-43A128E2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0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CED5BF-35C1-4BCC-B8D2-95792190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FB8DE0-CBCE-4E1A-8715-794BABEB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5FA10A-1840-4D57-803B-B6F0B1599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4944-4D8F-4310-974B-A8E625C0CB7E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0F2FF-647E-4FFD-9A63-68A4EFB41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ED4FCB-E5C6-44A4-B76F-B723E4EE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CCA0-AD57-428A-9A9A-53051154B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76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5%85%B1%E9%80%9A%E6%BC%81%E6%A5%AD%E6%94%BF%E7%AD%96" TargetMode="External"/><Relationship Id="rId13" Type="http://schemas.openxmlformats.org/officeDocument/2006/relationships/hyperlink" Target="https://ja.wikipedia.org/wiki/%E6%96%87%E5%8C%96" TargetMode="External"/><Relationship Id="rId18" Type="http://schemas.openxmlformats.org/officeDocument/2006/relationships/hyperlink" Target="https://ja.wikipedia.org/w/index.php?title=%E6%AC%A7%E5%B7%9E%E9%80%A3%E5%90%88%E7%A0%94%E7%A9%B6%E3%83%BB%E6%8A%80%E8%A1%93%E9%96%8B%E7%99%BA%E6%9E%A0%E7%B5%84%E3%81%BF%E8%A8%88%E7%94%BB&amp;action=edit&amp;redlink=1" TargetMode="External"/><Relationship Id="rId26" Type="http://schemas.openxmlformats.org/officeDocument/2006/relationships/hyperlink" Target="https://ja.wikipedia.org/wiki/%E6%B0%91%E4%B8%BB%E4%B8%BB%E7%BE%A9" TargetMode="External"/><Relationship Id="rId3" Type="http://schemas.openxmlformats.org/officeDocument/2006/relationships/hyperlink" Target="https://ja.wikipedia.org/wiki/%E5%85%B1%E9%80%9A%E5%A4%96%E4%BA%A4%E3%83%BB%E5%AE%89%E5%85%A8%E4%BF%9D%E9%9A%9C%E6%94%BF%E7%AD%96" TargetMode="External"/><Relationship Id="rId21" Type="http://schemas.openxmlformats.org/officeDocument/2006/relationships/hyperlink" Target="https://ja.wikipedia.org/wiki/%E9%9B%A3%E6%B0%91" TargetMode="External"/><Relationship Id="rId34" Type="http://schemas.openxmlformats.org/officeDocument/2006/relationships/hyperlink" Target="https://ja.wikipedia.org/wiki/%E3%83%86%E3%83%AD%E3%83%AA%E3%82%BA%E3%83%A0" TargetMode="External"/><Relationship Id="rId7" Type="http://schemas.openxmlformats.org/officeDocument/2006/relationships/hyperlink" Target="https://ja.wikipedia.org/wiki/%E5%85%B1%E9%80%9A%E8%BE%B2%E6%A5%AD%E6%94%BF%E7%AD%96" TargetMode="External"/><Relationship Id="rId12" Type="http://schemas.openxmlformats.org/officeDocument/2006/relationships/hyperlink" Target="https://ja.wikipedia.org/wiki/%E6%95%99%E8%82%B2" TargetMode="External"/><Relationship Id="rId17" Type="http://schemas.openxmlformats.org/officeDocument/2006/relationships/hyperlink" Target="https://ja.wikipedia.org/wiki/%E7%A0%94%E7%A9%B6" TargetMode="External"/><Relationship Id="rId25" Type="http://schemas.openxmlformats.org/officeDocument/2006/relationships/hyperlink" Target="https://ja.wikipedia.org/wiki/%E4%BA%BA%E6%A8%A9" TargetMode="External"/><Relationship Id="rId33" Type="http://schemas.openxmlformats.org/officeDocument/2006/relationships/hyperlink" Target="https://ja.wikipedia.org/wiki/%E5%AF%86%E8%BC%B8" TargetMode="External"/><Relationship Id="rId38" Type="http://schemas.openxmlformats.org/officeDocument/2006/relationships/hyperlink" Target="https://ja.wikipedia.org/wiki/%E8%A9%90%E6%AC%BA" TargetMode="External"/><Relationship Id="rId2" Type="http://schemas.openxmlformats.org/officeDocument/2006/relationships/hyperlink" Target="https://ja.wikipedia.org/wiki/%E6%AC%A7%E5%B7%9E%E5%85%B1%E5%90%8C%E4%BD%93" TargetMode="External"/><Relationship Id="rId16" Type="http://schemas.openxmlformats.org/officeDocument/2006/relationships/hyperlink" Target="https://ja.wikipedia.org/w/index.php?title=%E4%BF%9D%E5%81%A5%E5%8C%BB%E7%99%82&amp;action=edit&amp;redlink=1" TargetMode="External"/><Relationship Id="rId20" Type="http://schemas.openxmlformats.org/officeDocument/2006/relationships/hyperlink" Target="https://ja.wikipedia.org/wiki/%E7%A4%BE%E4%BC%9A%E6%94%BF%E7%AD%96" TargetMode="External"/><Relationship Id="rId29" Type="http://schemas.openxmlformats.org/officeDocument/2006/relationships/hyperlink" Target="https://ja.wikipedia.org/wiki/%E6%AC%A7%E5%B7%9E%E5%AE%89%E5%85%A8%E4%BF%9D%E9%9A%9C%E9%98%B2%E8%A1%9B%E6%94%BF%E7%AD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5%85%B1%E5%90%8C%E5%B8%82%E5%A0%B4" TargetMode="External"/><Relationship Id="rId11" Type="http://schemas.openxmlformats.org/officeDocument/2006/relationships/hyperlink" Target="https://ja.wikipedia.org/wiki/%E6%AC%A7%E5%B7%9E%E9%80%A3%E5%90%88%E3%81%AE%E5%B8%82%E6%B0%91" TargetMode="External"/><Relationship Id="rId24" Type="http://schemas.openxmlformats.org/officeDocument/2006/relationships/hyperlink" Target="https://ja.wikipedia.org/wiki/%E5%A4%96%E4%BA%A4%E6%94%BF%E7%AD%96" TargetMode="External"/><Relationship Id="rId32" Type="http://schemas.openxmlformats.org/officeDocument/2006/relationships/hyperlink" Target="https://ja.wikipedia.org/w/index.php?title=%E3%83%98%E3%83%AB%E3%82%B7%E3%83%B3%E3%82%AD%E7%9B%AE%E6%A8%99&amp;action=edit&amp;redlink=1" TargetMode="External"/><Relationship Id="rId37" Type="http://schemas.openxmlformats.org/officeDocument/2006/relationships/hyperlink" Target="https://ja.wikipedia.org/wiki/%E6%B1%9A%E8%81%B7" TargetMode="External"/><Relationship Id="rId5" Type="http://schemas.openxmlformats.org/officeDocument/2006/relationships/hyperlink" Target="https://ja.wikipedia.org/wiki/%E9%96%A2%E7%A8%8E%E5%90%8C%E7%9B%9F" TargetMode="External"/><Relationship Id="rId15" Type="http://schemas.openxmlformats.org/officeDocument/2006/relationships/hyperlink" Target="https://ja.wikipedia.org/wiki/%E6%B6%88%E8%B2%BB%E8%80%85%E4%BF%9D%E8%AD%B7" TargetMode="External"/><Relationship Id="rId23" Type="http://schemas.openxmlformats.org/officeDocument/2006/relationships/hyperlink" Target="https://ja.wikipedia.org/wiki/%E7%A7%BB%E6%B0%91" TargetMode="External"/><Relationship Id="rId28" Type="http://schemas.openxmlformats.org/officeDocument/2006/relationships/hyperlink" Target="https://ja.wikipedia.org/wiki/%E5%AE%89%E5%85%A8%E4%BF%9D%E9%9A%9C%E6%94%BF%E7%AD%96" TargetMode="External"/><Relationship Id="rId36" Type="http://schemas.openxmlformats.org/officeDocument/2006/relationships/hyperlink" Target="https://ja.wikipedia.org/wiki/%E7%B5%84%E7%B9%94%E7%8A%AF%E7%BD%AA" TargetMode="External"/><Relationship Id="rId10" Type="http://schemas.openxmlformats.org/officeDocument/2006/relationships/hyperlink" Target="https://ja.wikipedia.org/wiki/%E6%AC%A7%E5%B7%9E%E9%80%A3%E5%90%88%E3%81%AE%E7%B5%8C%E6%B8%88%E9%80%9A%E8%B2%A8%E7%B5%B1%E5%90%88" TargetMode="External"/><Relationship Id="rId19" Type="http://schemas.openxmlformats.org/officeDocument/2006/relationships/hyperlink" Target="https://ja.wikipedia.org/wiki/%E7%92%B0%E5%A2%83%E6%B3%95" TargetMode="External"/><Relationship Id="rId31" Type="http://schemas.openxmlformats.org/officeDocument/2006/relationships/hyperlink" Target="https://ja.wikipedia.org/wiki/%E6%AC%A7%E5%B7%9E%E5%8D%B3%E5%BF%9C%E9%83%A8%E9%9A%8A" TargetMode="External"/><Relationship Id="rId4" Type="http://schemas.openxmlformats.org/officeDocument/2006/relationships/hyperlink" Target="https://ja.wikipedia.org/wiki/%E8%AD%A6%E5%AF%9F%E3%83%BB%E5%88%91%E4%BA%8B%E5%8F%B8%E6%B3%95%E5%8D%94%E5%8A%9B" TargetMode="External"/><Relationship Id="rId9" Type="http://schemas.openxmlformats.org/officeDocument/2006/relationships/hyperlink" Target="https://ja.wikipedia.org/wiki/%E6%AC%A7%E5%B7%9E%E9%80%A3%E5%90%88%E7%AB%B6%E4%BA%89%E6%B3%95" TargetMode="External"/><Relationship Id="rId14" Type="http://schemas.openxmlformats.org/officeDocument/2006/relationships/hyperlink" Target="https://ja.wikipedia.org/w/index.php?title=%E3%83%88%E3%83%A9%E3%83%B3%E3%82%B9%E3%83%BB%E3%83%A8%E3%83%BC%E3%83%AD%E3%83%94%E3%82%A2%E3%83%B3%E3%83%BB%E3%83%8D%E3%83%83%E3%83%88%E3%83%AF%E3%83%BC%E3%82%AF&amp;action=edit&amp;redlink=1" TargetMode="External"/><Relationship Id="rId22" Type="http://schemas.openxmlformats.org/officeDocument/2006/relationships/hyperlink" Target="https://ja.wikipedia.org/wiki/%E3%82%B7%E3%82%A7%E3%83%B3%E3%82%B2%E3%83%B3%E5%8D%94%E5%AE%9A" TargetMode="External"/><Relationship Id="rId27" Type="http://schemas.openxmlformats.org/officeDocument/2006/relationships/hyperlink" Target="https://ja.wikipedia.org/w/index.php?title=%E5%9B%BD%E9%9A%9B%E6%94%AF%E6%8F%B4&amp;action=edit&amp;redlink=1" TargetMode="External"/><Relationship Id="rId30" Type="http://schemas.openxmlformats.org/officeDocument/2006/relationships/hyperlink" Target="https://ja.wikipedia.org/wiki/%E6%AC%A7%E5%B7%9E%E9%80%A3%E5%90%88%E9%83%A8%E9%9A%8A" TargetMode="External"/><Relationship Id="rId35" Type="http://schemas.openxmlformats.org/officeDocument/2006/relationships/hyperlink" Target="https://ja.wikipedia.org/wiki/%E4%BA%BA%E8%BA%AB%E5%A3%B2%E8%B2%B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D6BF03-2B18-4C5A-BBC6-91D42ED9E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EU</a:t>
            </a:r>
            <a:r>
              <a:rPr kumimoji="1" lang="ja-JP" altLang="en-US" dirty="0"/>
              <a:t>の歩みと</a:t>
            </a:r>
            <a:r>
              <a:rPr kumimoji="1" lang="en-US" altLang="ja-JP" dirty="0"/>
              <a:t>Brexit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E14285-11F1-4795-9630-189968349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37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性, スーツ, ネクタイ が含まれている画像&#10;&#10;自動的に生成された説明">
            <a:extLst>
              <a:ext uri="{FF2B5EF4-FFF2-40B4-BE49-F238E27FC236}">
                <a16:creationId xmlns:a16="http://schemas.microsoft.com/office/drawing/2014/main" id="{9FE7B39E-36D1-48A1-90C4-2F063770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" y="798576"/>
            <a:ext cx="2485644" cy="3314192"/>
          </a:xfrm>
          <a:prstGeom prst="rect">
            <a:avLst/>
          </a:prstGeom>
        </p:spPr>
      </p:pic>
      <p:pic>
        <p:nvPicPr>
          <p:cNvPr id="5" name="図 4" descr="人, 男性, ネクタイ, スーツ が含まれている画像&#10;&#10;自動的に生成された説明">
            <a:extLst>
              <a:ext uri="{FF2B5EF4-FFF2-40B4-BE49-F238E27FC236}">
                <a16:creationId xmlns:a16="http://schemas.microsoft.com/office/drawing/2014/main" id="{B537B70E-14EB-470C-A457-5FCAAD3F1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23" y="798576"/>
            <a:ext cx="2485645" cy="3421102"/>
          </a:xfrm>
          <a:prstGeom prst="rect">
            <a:avLst/>
          </a:prstGeom>
        </p:spPr>
      </p:pic>
      <p:pic>
        <p:nvPicPr>
          <p:cNvPr id="7" name="図 6" descr="人, 室内, テーブル, 座っている が含まれている画像&#10;&#10;自動的に生成された説明">
            <a:extLst>
              <a:ext uri="{FF2B5EF4-FFF2-40B4-BE49-F238E27FC236}">
                <a16:creationId xmlns:a16="http://schemas.microsoft.com/office/drawing/2014/main" id="{8D8CF12F-E401-42C2-B4BA-A754FF7A6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1" y="777596"/>
            <a:ext cx="2745178" cy="33351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CB562B-65F3-4873-ADFF-1249C2B94EC6}"/>
              </a:ext>
            </a:extLst>
          </p:cNvPr>
          <p:cNvSpPr txBox="1"/>
          <p:nvPr/>
        </p:nvSpPr>
        <p:spPr>
          <a:xfrm>
            <a:off x="530352" y="4718304"/>
            <a:ext cx="26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キャメロン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9BA1CF-3F87-4374-BE50-FDD4E3500264}"/>
              </a:ext>
            </a:extLst>
          </p:cNvPr>
          <p:cNvSpPr txBox="1"/>
          <p:nvPr/>
        </p:nvSpPr>
        <p:spPr>
          <a:xfrm>
            <a:off x="3767328" y="4718304"/>
            <a:ext cx="274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メイ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3CC4B4-84D8-4C56-A37F-58C041212A12}"/>
              </a:ext>
            </a:extLst>
          </p:cNvPr>
          <p:cNvSpPr txBox="1"/>
          <p:nvPr/>
        </p:nvSpPr>
        <p:spPr>
          <a:xfrm>
            <a:off x="8162364" y="4718304"/>
            <a:ext cx="233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ジョンソン</a:t>
            </a:r>
          </a:p>
        </p:txBody>
      </p:sp>
    </p:spTree>
    <p:extLst>
      <p:ext uri="{BB962C8B-B14F-4D97-AF65-F5344CB8AC3E}">
        <p14:creationId xmlns:p14="http://schemas.microsoft.com/office/powerpoint/2010/main" val="232306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A002B-CC4A-4802-8798-EA4C2F63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なぜ袋小路に入り込んでいるのか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6A037B-7452-4DD3-957B-AB4EA87E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対立点は非和解的</a:t>
            </a:r>
          </a:p>
          <a:p>
            <a:r>
              <a:rPr kumimoji="1" lang="ja-JP" altLang="en-US" dirty="0"/>
              <a:t>関税同盟</a:t>
            </a:r>
          </a:p>
          <a:p>
            <a:r>
              <a:rPr kumimoji="1" lang="ja-JP" altLang="en-US" dirty="0"/>
              <a:t>国境設定と検問体制</a:t>
            </a:r>
          </a:p>
          <a:p>
            <a:r>
              <a:rPr kumimoji="1" lang="ja-JP" altLang="en-US"/>
              <a:t>労働力移動</a:t>
            </a:r>
          </a:p>
        </p:txBody>
      </p:sp>
    </p:spTree>
    <p:extLst>
      <p:ext uri="{BB962C8B-B14F-4D97-AF65-F5344CB8AC3E}">
        <p14:creationId xmlns:p14="http://schemas.microsoft.com/office/powerpoint/2010/main" val="355874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D32F3-E696-4707-8036-45284519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イギリス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A31088-28F0-4C5F-9029-AD53A7EF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エリザベス一世時代から世界的な帝国に発展</a:t>
            </a:r>
          </a:p>
          <a:p>
            <a:r>
              <a:rPr kumimoji="1" lang="en-US" altLang="ja-JP" dirty="0"/>
              <a:t>19</a:t>
            </a:r>
            <a:r>
              <a:rPr kumimoji="1" lang="ja-JP" altLang="en-US" dirty="0"/>
              <a:t>世紀に産業革命を最初に行い、世界最大の国力と領土</a:t>
            </a:r>
          </a:p>
          <a:p>
            <a:r>
              <a:rPr kumimoji="1" lang="ja-JP" altLang="en-US" dirty="0"/>
              <a:t>二度の大戦で派遣を米国に奪われるが、金融大国として存続</a:t>
            </a:r>
          </a:p>
          <a:p>
            <a:r>
              <a:rPr kumimoji="1" lang="ja-JP" altLang="en-US" dirty="0"/>
              <a:t>伝統的に、大陸から距離をおく政策→</a:t>
            </a:r>
            <a:r>
              <a:rPr kumimoji="1" lang="en-US" altLang="ja-JP" dirty="0"/>
              <a:t>EC</a:t>
            </a:r>
            <a:r>
              <a:rPr kumimoji="1" lang="ja-JP" altLang="en-US" dirty="0"/>
              <a:t>加盟、</a:t>
            </a:r>
            <a:r>
              <a:rPr kumimoji="1" lang="en-US" altLang="ja-JP" dirty="0"/>
              <a:t>EU</a:t>
            </a:r>
            <a:r>
              <a:rPr kumimoji="1" lang="ja-JP" altLang="en-US" dirty="0"/>
              <a:t>加盟</a:t>
            </a:r>
          </a:p>
          <a:p>
            <a:r>
              <a:rPr kumimoji="1" lang="ja-JP" altLang="en-US" dirty="0"/>
              <a:t>ユーロには加盟せず。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独仏中心の</a:t>
            </a:r>
            <a:r>
              <a:rPr kumimoji="1" lang="en-US" altLang="ja-JP" dirty="0"/>
              <a:t>EU</a:t>
            </a:r>
            <a:r>
              <a:rPr kumimoji="1" lang="ja-JP" altLang="en-US" dirty="0"/>
              <a:t>への懐疑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/>
              <a:t>スコットランド独立運動など、国内も安定せず、テロの危険も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66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B81FE-BC62-436A-BDB3-5DC51057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アイルランド問題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34839C-0A3D-47F6-8F06-BC790EA6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中世期にキリスト教伝搬</a:t>
            </a:r>
          </a:p>
          <a:p>
            <a:r>
              <a:rPr kumimoji="1" lang="ja-JP" altLang="en-US" dirty="0"/>
              <a:t>ノルマン人の移動とイギリスによる征服</a:t>
            </a:r>
          </a:p>
          <a:p>
            <a:r>
              <a:rPr kumimoji="1" lang="ja-JP" altLang="en-US" dirty="0"/>
              <a:t>ヘンリー</a:t>
            </a:r>
            <a:r>
              <a:rPr kumimoji="1" lang="en-US" altLang="ja-JP" dirty="0"/>
              <a:t>8</a:t>
            </a:r>
            <a:r>
              <a:rPr kumimoji="1" lang="ja-JP" altLang="en-US" dirty="0"/>
              <a:t>世が国教会を押しつけ、アイルランド王となる→現代まで続く紛争</a:t>
            </a:r>
          </a:p>
          <a:p>
            <a:r>
              <a:rPr kumimoji="1" lang="ja-JP" altLang="en-US" dirty="0"/>
              <a:t>ジェームズ</a:t>
            </a:r>
            <a:r>
              <a:rPr kumimoji="1" lang="en-US" altLang="ja-JP" dirty="0"/>
              <a:t>1</a:t>
            </a:r>
            <a:r>
              <a:rPr kumimoji="1" lang="ja-JP" altLang="en-US" dirty="0"/>
              <a:t>世が長老派を移住させた。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北に多く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クロムウェルが支配し、土地の収奪</a:t>
            </a:r>
          </a:p>
          <a:p>
            <a:r>
              <a:rPr kumimoji="1" lang="en-US" altLang="ja-JP" dirty="0"/>
              <a:t>1782</a:t>
            </a:r>
            <a:r>
              <a:rPr kumimoji="1" lang="ja-JP" altLang="en-US" dirty="0"/>
              <a:t>年自治権、</a:t>
            </a:r>
            <a:r>
              <a:rPr kumimoji="1" lang="en-US" altLang="ja-JP" dirty="0"/>
              <a:t>1801</a:t>
            </a:r>
            <a:r>
              <a:rPr kumimoji="1" lang="ja-JP" altLang="en-US" dirty="0"/>
              <a:t>年完全なイギリス支配</a:t>
            </a:r>
            <a:r>
              <a:rPr kumimoji="1" lang="en-US" altLang="ja-JP" dirty="0"/>
              <a:t>(</a:t>
            </a:r>
            <a:r>
              <a:rPr kumimoji="1" lang="ja-JP" altLang="en-US" dirty="0"/>
              <a:t>議会の廃止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イギリス産業革命の影響が北に波及。南は農業国で貧困、餓死者も多く出る→独立運動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05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FEE12-3E27-49E2-83F4-1E626243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アイルランド問題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F225E-197B-414D-B884-4437F7A5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第一次大戦から武力による独立を目指す運動→武力衝突</a:t>
            </a:r>
          </a:p>
          <a:p>
            <a:r>
              <a:rPr kumimoji="1" lang="en-US" altLang="ja-JP" dirty="0"/>
              <a:t>1922 </a:t>
            </a:r>
            <a:r>
              <a:rPr kumimoji="1" lang="ja-JP" altLang="en-US" dirty="0"/>
              <a:t>自治領となる。北は連合王国に留まる</a:t>
            </a:r>
          </a:p>
          <a:p>
            <a:r>
              <a:rPr kumimoji="1" lang="en-US" altLang="ja-JP" dirty="0"/>
              <a:t>1949 </a:t>
            </a:r>
            <a:r>
              <a:rPr kumimoji="1" lang="ja-JP" altLang="en-US" dirty="0"/>
              <a:t>南がアイルランド共和国として独立宣言 </a:t>
            </a:r>
            <a:r>
              <a:rPr kumimoji="1" lang="en-US" altLang="ja-JP" dirty="0"/>
              <a:t>55 </a:t>
            </a:r>
            <a:r>
              <a:rPr kumimoji="1" lang="ja-JP" altLang="en-US" dirty="0"/>
              <a:t>国連加盟、</a:t>
            </a:r>
            <a:r>
              <a:rPr kumimoji="1" lang="en-US" altLang="ja-JP" dirty="0"/>
              <a:t>73 EC</a:t>
            </a:r>
            <a:r>
              <a:rPr kumimoji="1" lang="ja-JP" altLang="en-US" dirty="0"/>
              <a:t>加盟、</a:t>
            </a:r>
            <a:r>
              <a:rPr kumimoji="1" lang="en-US" altLang="ja-JP" dirty="0"/>
              <a:t>92 EU</a:t>
            </a:r>
            <a:r>
              <a:rPr kumimoji="1" lang="ja-JP" altLang="en-US" dirty="0"/>
              <a:t>加盟</a:t>
            </a:r>
          </a:p>
          <a:p>
            <a:r>
              <a:rPr kumimoji="1" lang="ja-JP" altLang="en-US" dirty="0"/>
              <a:t>北アイルランドに</a:t>
            </a:r>
            <a:r>
              <a:rPr kumimoji="1" lang="en-US" altLang="ja-JP" dirty="0"/>
              <a:t>IRA</a:t>
            </a:r>
            <a:r>
              <a:rPr kumimoji="1" lang="ja-JP" altLang="en-US" dirty="0"/>
              <a:t>が</a:t>
            </a:r>
            <a:r>
              <a:rPr kumimoji="1" lang="en-US" altLang="ja-JP" dirty="0"/>
              <a:t>1922</a:t>
            </a:r>
            <a:r>
              <a:rPr kumimoji="1" lang="ja-JP" altLang="en-US" dirty="0"/>
              <a:t>年の自治領成立とともに結成。カトリック教徒中心で、全アイルランドの独立を目指す。イギリスのプロテスタント政策と対立して、</a:t>
            </a:r>
            <a:r>
              <a:rPr kumimoji="1" lang="en-US" altLang="ja-JP" dirty="0"/>
              <a:t>1968</a:t>
            </a:r>
            <a:r>
              <a:rPr kumimoji="1" lang="ja-JP" altLang="en-US" dirty="0"/>
              <a:t>年以後、紛争が激化。</a:t>
            </a:r>
          </a:p>
          <a:p>
            <a:r>
              <a:rPr kumimoji="1" lang="en-US" altLang="ja-JP" dirty="0"/>
              <a:t>81</a:t>
            </a:r>
            <a:r>
              <a:rPr kumimoji="1" lang="ja-JP" altLang="en-US" dirty="0"/>
              <a:t>年から融和の動向。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宗派を超えて子どもが同じ学校で学ぶ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1996 IRA</a:t>
            </a:r>
            <a:r>
              <a:rPr kumimoji="1" lang="ja-JP" altLang="en-US" dirty="0"/>
              <a:t>のテロ再開、</a:t>
            </a:r>
            <a:r>
              <a:rPr kumimoji="1" lang="en-US" altLang="ja-JP" dirty="0"/>
              <a:t>98</a:t>
            </a:r>
            <a:r>
              <a:rPr kumimoji="1" lang="ja-JP" altLang="en-US" dirty="0"/>
              <a:t>年和平合意。北は自治領。 </a:t>
            </a:r>
          </a:p>
        </p:txBody>
      </p:sp>
    </p:spTree>
    <p:extLst>
      <p:ext uri="{BB962C8B-B14F-4D97-AF65-F5344CB8AC3E}">
        <p14:creationId xmlns:p14="http://schemas.microsoft.com/office/powerpoint/2010/main" val="336918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7E3C2C-F08B-4542-9B79-2E228272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アイルランド問題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6AE2A4-E3C4-4381-A7FD-00B8BFB38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和平への動きは、アイルランド共和国とイギリスが、ともに</a:t>
            </a:r>
            <a:r>
              <a:rPr kumimoji="1" lang="en-US" altLang="ja-JP" dirty="0"/>
              <a:t>EU</a:t>
            </a:r>
            <a:r>
              <a:rPr kumimoji="1" lang="ja-JP" altLang="en-US" dirty="0"/>
              <a:t>に加盟したことが、大きな動因となった。国境がなくなる。以後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年以上経過</a:t>
            </a:r>
          </a:p>
          <a:p>
            <a:r>
              <a:rPr kumimoji="1" lang="ja-JP" altLang="en-US" dirty="0"/>
              <a:t>イギリスが</a:t>
            </a:r>
            <a:r>
              <a:rPr kumimoji="1" lang="en-US" altLang="ja-JP" dirty="0"/>
              <a:t>EU</a:t>
            </a:r>
            <a:r>
              <a:rPr kumimoji="1" lang="ja-JP" altLang="en-US" dirty="0"/>
              <a:t>脱退すると、国境を再構築する必要がある。物理的国境、検問、輸出入管理</a:t>
            </a:r>
          </a:p>
          <a:p>
            <a:r>
              <a:rPr kumimoji="1" lang="ja-JP" altLang="en-US" dirty="0"/>
              <a:t>アイルランド住民は、ほぼ全員が望んでいない。</a:t>
            </a:r>
          </a:p>
          <a:p>
            <a:pPr lvl="1"/>
            <a:r>
              <a:rPr kumimoji="1" lang="ja-JP" altLang="en-US" dirty="0"/>
              <a:t>完全国境復活</a:t>
            </a:r>
          </a:p>
          <a:p>
            <a:pPr lvl="1"/>
            <a:r>
              <a:rPr kumimoji="1" lang="ja-JP" altLang="en-US" dirty="0"/>
              <a:t>北アイルランドのみ、輸出入管理をしない→イギリス国内に国境が新設されるとイギリスは反対</a:t>
            </a:r>
          </a:p>
          <a:p>
            <a:pPr lvl="1"/>
            <a:r>
              <a:rPr kumimoji="1" lang="ja-JP" altLang="en-US" dirty="0"/>
              <a:t>関税同盟を残す→ブレクジットにならないと反対</a:t>
            </a:r>
          </a:p>
        </p:txBody>
      </p:sp>
    </p:spTree>
    <p:extLst>
      <p:ext uri="{BB962C8B-B14F-4D97-AF65-F5344CB8AC3E}">
        <p14:creationId xmlns:p14="http://schemas.microsoft.com/office/powerpoint/2010/main" val="254829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2E4EDE8-B5D2-4C1C-AE03-CAB77DB8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2" y="0"/>
            <a:ext cx="11882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EA47B-326B-46E5-982B-56D53DAE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Brexit </a:t>
            </a:r>
            <a:r>
              <a:rPr kumimoji="1" lang="ja-JP" altLang="en-US" dirty="0"/>
              <a:t>と</a:t>
            </a:r>
            <a:r>
              <a:rPr kumimoji="1" lang="en-US" altLang="ja-JP" dirty="0"/>
              <a:t>EU</a:t>
            </a:r>
            <a:r>
              <a:rPr kumimoji="1" lang="ja-JP" altLang="en-US" dirty="0"/>
              <a:t>の今後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6B383-6C69-4BD5-80D0-F096CFC6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Brexit </a:t>
            </a:r>
            <a:r>
              <a:rPr kumimoji="1" lang="ja-JP" altLang="en-US" dirty="0"/>
              <a:t>が「合意なき離脱」→かなりの混乱</a:t>
            </a:r>
          </a:p>
          <a:p>
            <a:r>
              <a:rPr kumimoji="1" lang="ja-JP" altLang="en-US" dirty="0"/>
              <a:t>「合意のある離脱」</a:t>
            </a:r>
            <a:r>
              <a:rPr kumimoji="1" lang="en-US" altLang="ja-JP" dirty="0"/>
              <a:t>(</a:t>
            </a:r>
            <a:r>
              <a:rPr kumimoji="1" lang="ja-JP" altLang="en-US" dirty="0"/>
              <a:t>合意の内容によるが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→可能性として、</a:t>
            </a:r>
            <a:r>
              <a:rPr kumimoji="1" lang="en-US" altLang="ja-JP" dirty="0"/>
              <a:t>EU</a:t>
            </a:r>
            <a:r>
              <a:rPr kumimoji="1" lang="ja-JP" altLang="en-US" dirty="0"/>
              <a:t>離脱に追随する国がでる可能性</a:t>
            </a:r>
          </a:p>
          <a:p>
            <a:r>
              <a:rPr kumimoji="1" lang="en-US" altLang="ja-JP" dirty="0"/>
              <a:t>EU</a:t>
            </a:r>
            <a:r>
              <a:rPr kumimoji="1" lang="ja-JP" altLang="en-US" dirty="0"/>
              <a:t>が解体する最悪のシナリオ → 国家利害がむき出しにり、平和が脅かされる</a:t>
            </a:r>
          </a:p>
        </p:txBody>
      </p:sp>
    </p:spTree>
    <p:extLst>
      <p:ext uri="{BB962C8B-B14F-4D97-AF65-F5344CB8AC3E}">
        <p14:creationId xmlns:p14="http://schemas.microsoft.com/office/powerpoint/2010/main" val="405338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AEE3A-E8B2-4FDA-98CF-73791B93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EU</a:t>
            </a:r>
            <a:r>
              <a:rPr kumimoji="1" lang="ja-JP" altLang="en-US" dirty="0"/>
              <a:t>は何をめざしたのか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1DF5AE-4FBF-4104-AE47-75ABE1CF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r>
              <a:rPr kumimoji="1" lang="ja-JP" altLang="en-US" dirty="0"/>
              <a:t>世紀前半のヨーロッパ全体を巻き込んだ戦争を再び起こさない → 対立の中心であったフランスとドイツの和解</a:t>
            </a:r>
          </a:p>
          <a:p>
            <a:r>
              <a:rPr kumimoji="1" lang="ja-JP" altLang="en-US" dirty="0"/>
              <a:t>大国アメリカに対抗する協力な経済圏の構築</a:t>
            </a:r>
          </a:p>
          <a:p>
            <a:r>
              <a:rPr kumimoji="1" lang="ja-JP" altLang="en-US" dirty="0"/>
              <a:t>ソ連を中心とする東欧圏に対する軍事的協力</a:t>
            </a:r>
            <a:r>
              <a:rPr kumimoji="1" lang="en-US" altLang="ja-JP" dirty="0"/>
              <a:t>(NATO</a:t>
            </a:r>
            <a:r>
              <a:rPr kumimoji="1" lang="ja-JP" altLang="en-US" dirty="0"/>
              <a:t>と重なる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lang="ja-JP" altLang="en-US" dirty="0"/>
              <a:t>                                        ⇩</a:t>
            </a:r>
          </a:p>
          <a:p>
            <a:r>
              <a:rPr kumimoji="1" lang="ja-JP" altLang="en-US" dirty="0"/>
              <a:t>究極的には、ヨーロッパ合衆国   経済的統合から政治統合へ</a:t>
            </a:r>
          </a:p>
        </p:txBody>
      </p:sp>
    </p:spTree>
    <p:extLst>
      <p:ext uri="{BB962C8B-B14F-4D97-AF65-F5344CB8AC3E}">
        <p14:creationId xmlns:p14="http://schemas.microsoft.com/office/powerpoint/2010/main" val="320774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06035-23A8-41A9-800F-5FFBFCB3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EU</a:t>
            </a:r>
            <a:r>
              <a:rPr kumimoji="1" lang="ja-JP" altLang="en-US" dirty="0"/>
              <a:t>への歩み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66B377-E091-466F-B4DE-AAA1EBB2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1952.7.23 </a:t>
            </a:r>
            <a:r>
              <a:rPr kumimoji="1" lang="ja-JP" altLang="en-US" dirty="0"/>
              <a:t>ヨーロッパ石炭鉄鋼共同体</a:t>
            </a:r>
            <a:r>
              <a:rPr kumimoji="1" lang="en-US" altLang="ja-JP" dirty="0" err="1"/>
              <a:t>ECSC</a:t>
            </a:r>
            <a:endParaRPr kumimoji="1" lang="ja-JP" altLang="en-US" dirty="0"/>
          </a:p>
          <a:p>
            <a:r>
              <a:rPr kumimoji="1" lang="en-US" altLang="ja-JP" dirty="0"/>
              <a:t>1958.1.1</a:t>
            </a:r>
            <a:r>
              <a:rPr kumimoji="1" lang="ja-JP" altLang="en-US" dirty="0"/>
              <a:t> ヨーロッパ経済共同体</a:t>
            </a:r>
            <a:r>
              <a:rPr kumimoji="1" lang="en-US" altLang="ja-JP" dirty="0"/>
              <a:t>EEC </a:t>
            </a:r>
            <a:r>
              <a:rPr kumimoji="1" lang="ja-JP" altLang="en-US" dirty="0"/>
              <a:t> ヨーロッパ原子力共同体</a:t>
            </a:r>
            <a:r>
              <a:rPr kumimoji="1" lang="en-US" altLang="ja-JP" dirty="0" err="1"/>
              <a:t>Euatom</a:t>
            </a:r>
            <a:r>
              <a:rPr kumimoji="1" lang="en-US" altLang="ja-JP" dirty="0"/>
              <a:t>(</a:t>
            </a:r>
            <a:r>
              <a:rPr kumimoji="1" lang="ja-JP" altLang="en-US" dirty="0"/>
              <a:t>前年のローマ条約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1967</a:t>
            </a:r>
            <a:r>
              <a:rPr kumimoji="1" lang="ja-JP" altLang="en-US" dirty="0"/>
              <a:t> ヨーロッパ経済共同体</a:t>
            </a:r>
            <a:r>
              <a:rPr kumimoji="1" lang="en-US" altLang="ja-JP" dirty="0"/>
              <a:t>EC(</a:t>
            </a:r>
            <a:r>
              <a:rPr kumimoji="1" lang="ja-JP" altLang="en-US" dirty="0"/>
              <a:t>前の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つを統合 </a:t>
            </a:r>
            <a:r>
              <a:rPr kumimoji="1" lang="en-US" altLang="ja-JP" dirty="0"/>
              <a:t>65</a:t>
            </a:r>
            <a:r>
              <a:rPr kumimoji="1" lang="ja-JP" altLang="en-US" dirty="0"/>
              <a:t>のブリュッセル条約</a:t>
            </a:r>
            <a:r>
              <a:rPr kumimoji="1" lang="en-US" altLang="ja-JP" dirty="0"/>
              <a:t>)</a:t>
            </a:r>
            <a:r>
              <a:rPr kumimoji="1" lang="ja-JP" altLang="en-US" dirty="0"/>
              <a:t> 仏・西独・伊・ベルギー・蘭・ルクセンブルク</a:t>
            </a:r>
          </a:p>
          <a:p>
            <a:pPr lvl="1"/>
            <a:r>
              <a:rPr kumimoji="1" lang="en-US" altLang="ja-JP" dirty="0"/>
              <a:t>1973 </a:t>
            </a:r>
            <a:r>
              <a:rPr kumimoji="1" lang="ja-JP" altLang="en-US" dirty="0"/>
              <a:t>英・アイルランド・デンマーク</a:t>
            </a:r>
          </a:p>
          <a:p>
            <a:pPr lvl="1"/>
            <a:r>
              <a:rPr kumimoji="1" lang="en-US" altLang="ja-JP" dirty="0"/>
              <a:t>1981 </a:t>
            </a:r>
            <a:r>
              <a:rPr kumimoji="1" lang="ja-JP" altLang="en-US" dirty="0"/>
              <a:t>ギリシャ</a:t>
            </a:r>
          </a:p>
          <a:p>
            <a:pPr lvl="1"/>
            <a:r>
              <a:rPr kumimoji="1" lang="en-US" altLang="ja-JP" dirty="0"/>
              <a:t>1985 </a:t>
            </a:r>
            <a:r>
              <a:rPr kumimoji="1" lang="ja-JP" altLang="en-US" dirty="0"/>
              <a:t>シェンゲン協定</a:t>
            </a:r>
            <a:r>
              <a:rPr kumimoji="1" lang="en-US" altLang="ja-JP" dirty="0"/>
              <a:t>(</a:t>
            </a:r>
            <a:r>
              <a:rPr kumimoji="1" lang="ja-JP" altLang="en-US" dirty="0"/>
              <a:t>国境の壁の除去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1986 </a:t>
            </a:r>
            <a:r>
              <a:rPr kumimoji="1" lang="ja-JP" altLang="en-US" dirty="0"/>
              <a:t>スペイン・ポルトガル。単一ヨーロッパ議定書</a:t>
            </a:r>
            <a:r>
              <a:rPr kumimoji="1" lang="en-US" altLang="ja-JP" dirty="0"/>
              <a:t>(</a:t>
            </a:r>
            <a:r>
              <a:rPr kumimoji="1" lang="ja-JP" altLang="en-US" dirty="0"/>
              <a:t>共同市場の形成</a:t>
            </a:r>
            <a:r>
              <a:rPr kumimoji="1" lang="en-US" altLang="ja-JP" dirty="0"/>
              <a:t>) </a:t>
            </a:r>
            <a:endParaRPr kumimoji="1" lang="ja-JP" altLang="en-US" dirty="0"/>
          </a:p>
          <a:p>
            <a:r>
              <a:rPr kumimoji="1" lang="en-US" altLang="ja-JP" dirty="0"/>
              <a:t>1993 EU</a:t>
            </a:r>
            <a:r>
              <a:rPr kumimoji="1" lang="ja-JP" altLang="en-US" dirty="0"/>
              <a:t>発足</a:t>
            </a:r>
            <a:r>
              <a:rPr kumimoji="1" lang="en-US" altLang="ja-JP" dirty="0"/>
              <a:t>(92</a:t>
            </a:r>
            <a:r>
              <a:rPr kumimoji="1" lang="ja-JP" altLang="en-US" dirty="0"/>
              <a:t>マーストリヒト条約</a:t>
            </a:r>
            <a:r>
              <a:rPr kumimoji="1" lang="en-US" altLang="ja-JP" dirty="0"/>
              <a:t>)</a:t>
            </a:r>
            <a:r>
              <a:rPr kumimoji="1" lang="ja-JP" altLang="en-US" dirty="0"/>
              <a:t> </a:t>
            </a:r>
            <a:r>
              <a:rPr kumimoji="1" lang="en-US" altLang="ja-JP" dirty="0"/>
              <a:t>12</a:t>
            </a:r>
            <a:r>
              <a:rPr kumimoji="1" lang="ja-JP" altLang="en-US" dirty="0"/>
              <a:t>カ国</a:t>
            </a: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80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37EF7-3D29-4850-AD57-347AAC09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つの柱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E412B43-C22B-4C1C-8363-E7483F0DD6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4329" y="1452282"/>
          <a:ext cx="8754036" cy="5040592"/>
        </p:xfrm>
        <a:graphic>
          <a:graphicData uri="http://schemas.openxmlformats.org/drawingml/2006/table">
            <a:tbl>
              <a:tblPr/>
              <a:tblGrid>
                <a:gridCol w="175081">
                  <a:extLst>
                    <a:ext uri="{9D8B030D-6E8A-4147-A177-3AD203B41FA5}">
                      <a16:colId xmlns:a16="http://schemas.microsoft.com/office/drawing/2014/main" val="4074872630"/>
                    </a:ext>
                  </a:extLst>
                </a:gridCol>
                <a:gridCol w="2626210">
                  <a:extLst>
                    <a:ext uri="{9D8B030D-6E8A-4147-A177-3AD203B41FA5}">
                      <a16:colId xmlns:a16="http://schemas.microsoft.com/office/drawing/2014/main" val="1971020504"/>
                    </a:ext>
                  </a:extLst>
                </a:gridCol>
                <a:gridCol w="262622">
                  <a:extLst>
                    <a:ext uri="{9D8B030D-6E8A-4147-A177-3AD203B41FA5}">
                      <a16:colId xmlns:a16="http://schemas.microsoft.com/office/drawing/2014/main" val="1953761626"/>
                    </a:ext>
                  </a:extLst>
                </a:gridCol>
                <a:gridCol w="2626210">
                  <a:extLst>
                    <a:ext uri="{9D8B030D-6E8A-4147-A177-3AD203B41FA5}">
                      <a16:colId xmlns:a16="http://schemas.microsoft.com/office/drawing/2014/main" val="3399949544"/>
                    </a:ext>
                  </a:extLst>
                </a:gridCol>
                <a:gridCol w="262622">
                  <a:extLst>
                    <a:ext uri="{9D8B030D-6E8A-4147-A177-3AD203B41FA5}">
                      <a16:colId xmlns:a16="http://schemas.microsoft.com/office/drawing/2014/main" val="2943203460"/>
                    </a:ext>
                  </a:extLst>
                </a:gridCol>
                <a:gridCol w="2626210">
                  <a:extLst>
                    <a:ext uri="{9D8B030D-6E8A-4147-A177-3AD203B41FA5}">
                      <a16:colId xmlns:a16="http://schemas.microsoft.com/office/drawing/2014/main" val="3533446537"/>
                    </a:ext>
                  </a:extLst>
                </a:gridCol>
                <a:gridCol w="175081">
                  <a:extLst>
                    <a:ext uri="{9D8B030D-6E8A-4147-A177-3AD203B41FA5}">
                      <a16:colId xmlns:a16="http://schemas.microsoft.com/office/drawing/2014/main" val="673106031"/>
                    </a:ext>
                  </a:extLst>
                </a:gridCol>
              </a:tblGrid>
              <a:tr h="281143">
                <a:tc rowSpan="3">
                  <a:txBody>
                    <a:bodyPr/>
                    <a:lstStyle/>
                    <a:p>
                      <a:endParaRPr lang="ja-JP" altLang="en-US" sz="1400">
                        <a:effectLst/>
                      </a:endParaRP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第</a:t>
                      </a:r>
                      <a:r>
                        <a:rPr lang="en-US" altLang="ja-JP" sz="1400">
                          <a:effectLst/>
                        </a:rPr>
                        <a:t>1</a:t>
                      </a:r>
                      <a:r>
                        <a:rPr lang="ja-JP" altLang="en-US" sz="1400">
                          <a:effectLst/>
                        </a:rPr>
                        <a:t>の柱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BAF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 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第</a:t>
                      </a:r>
                      <a:r>
                        <a:rPr lang="en-US" altLang="ja-JP" sz="1400">
                          <a:effectLst/>
                        </a:rPr>
                        <a:t>2</a:t>
                      </a:r>
                      <a:r>
                        <a:rPr lang="ja-JP" altLang="en-US" sz="1400">
                          <a:effectLst/>
                        </a:rPr>
                        <a:t>の柱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BAF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 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第</a:t>
                      </a:r>
                      <a:r>
                        <a:rPr lang="en-US" altLang="ja-JP" sz="1400">
                          <a:effectLst/>
                        </a:rPr>
                        <a:t>3</a:t>
                      </a:r>
                      <a:r>
                        <a:rPr lang="ja-JP" altLang="en-US" sz="1400">
                          <a:effectLst/>
                        </a:rPr>
                        <a:t>の柱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BAF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ja-JP" altLang="en-US" sz="1400">
                          <a:effectLst/>
                        </a:rPr>
                        <a:t>  </a:t>
                      </a:r>
                    </a:p>
                  </a:txBody>
                  <a:tcPr marL="14800" marR="14800" marT="14800" marB="14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94165"/>
                  </a:ext>
                </a:extLst>
              </a:tr>
              <a:tr h="2811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2" tooltip="欧州共同体"/>
                        </a:rPr>
                        <a:t>欧州共同体</a:t>
                      </a:r>
                      <a:r>
                        <a:rPr lang="ja-JP" altLang="en-US" sz="1400"/>
                        <a:t> </a:t>
                      </a:r>
                    </a:p>
                  </a:txBody>
                  <a:tcPr marL="14800" marR="14800" marT="14800" marB="14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3" tooltip="共通外交・安全保障政策"/>
                        </a:rPr>
                        <a:t>共通外交・安全保障政策</a:t>
                      </a:r>
                      <a:r>
                        <a:rPr lang="ja-JP" altLang="en-US" sz="1400"/>
                        <a:t> </a:t>
                      </a:r>
                    </a:p>
                  </a:txBody>
                  <a:tcPr marL="14800" marR="14800" marT="14800" marB="14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4" tooltip="警察・刑事司法協力"/>
                        </a:rPr>
                        <a:t>警察・刑事司法協力</a:t>
                      </a:r>
                      <a:r>
                        <a:rPr lang="ja-JP" altLang="en-US" sz="1400"/>
                        <a:t> </a:t>
                      </a:r>
                    </a:p>
                  </a:txBody>
                  <a:tcPr marL="14800" marR="14800" marT="14800" marB="14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35176"/>
                  </a:ext>
                </a:extLst>
              </a:tr>
              <a:tr h="447830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5" tooltip="関税同盟"/>
                        </a:rPr>
                        <a:t>関税同盟</a:t>
                      </a:r>
                      <a:r>
                        <a:rPr lang="ja-JP" altLang="en-US" sz="1400">
                          <a:effectLst/>
                        </a:rPr>
                        <a:t>と</a:t>
                      </a: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6" tooltip="共同市場"/>
                        </a:rPr>
                        <a:t>単一市場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7" tooltip="共通農業政策"/>
                        </a:rPr>
                        <a:t>共通農業政策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8" tooltip="共通漁業政策"/>
                        </a:rPr>
                        <a:t>共通漁業政策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9" tooltip="欧州連合競争法"/>
                        </a:rPr>
                        <a:t>競争法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0" tooltip="欧州連合の経済通貨統合"/>
                        </a:rPr>
                        <a:t>経済通貨統合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1" tooltip="欧州連合の市民"/>
                        </a:rPr>
                        <a:t>市民権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2" tooltip="教育"/>
                        </a:rPr>
                        <a:t>教育</a:t>
                      </a:r>
                      <a:r>
                        <a:rPr lang="ja-JP" altLang="en-US" sz="1400">
                          <a:effectLst/>
                        </a:rPr>
                        <a:t>・</a:t>
                      </a: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3" tooltip="文化"/>
                        </a:rPr>
                        <a:t>文化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BA0000"/>
                          </a:solidFill>
                          <a:effectLst/>
                          <a:hlinkClick r:id="rId14" tooltip="トランス・ヨーロピアン・ネットワーク (存在しないページ)"/>
                        </a:rPr>
                        <a:t>トランス・ヨーロピアン・ネットワーク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5" tooltip="消費者保護"/>
                        </a:rPr>
                        <a:t>消費者保護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BA0000"/>
                          </a:solidFill>
                          <a:effectLst/>
                          <a:hlinkClick r:id="rId16" tooltip="保健医療 (存在しないページ)"/>
                        </a:rPr>
                        <a:t>保健医療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sng">
                          <a:solidFill>
                            <a:srgbClr val="0645AD"/>
                          </a:solidFill>
                          <a:effectLst/>
                          <a:hlinkClick r:id="rId17"/>
                        </a:rPr>
                        <a:t>研究</a:t>
                      </a:r>
                      <a:r>
                        <a:rPr lang="ja-JP" altLang="en-US" sz="1400">
                          <a:effectLst/>
                        </a:rPr>
                        <a:t> （例 </a:t>
                      </a:r>
                      <a:r>
                        <a:rPr lang="en-US" altLang="ja-JP" sz="1400">
                          <a:effectLst/>
                        </a:rPr>
                        <a:t>- </a:t>
                      </a:r>
                      <a:r>
                        <a:rPr lang="ja-JP" altLang="en-US" sz="1400" u="none" strike="noStrike">
                          <a:solidFill>
                            <a:srgbClr val="BA0000"/>
                          </a:solidFill>
                          <a:effectLst/>
                          <a:hlinkClick r:id="rId18" tooltip="欧州連合研究・技術開発枠組み計画 (存在しないページ)"/>
                        </a:rPr>
                        <a:t>欧州連合研究・技術開発枠組み計画</a:t>
                      </a:r>
                      <a:r>
                        <a:rPr lang="ja-JP" altLang="en-US" sz="1400">
                          <a:effectLst/>
                        </a:rPr>
                        <a:t> </a:t>
                      </a:r>
                      <a:r>
                        <a:rPr lang="en-US" altLang="ja-JP" sz="1400">
                          <a:effectLst/>
                        </a:rPr>
                        <a:t>(FP6)</a:t>
                      </a:r>
                      <a:r>
                        <a:rPr lang="ja-JP" altLang="en-US" sz="1400">
                          <a:effectLst/>
                        </a:rPr>
                        <a:t>）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19" tooltip="環境法"/>
                        </a:rPr>
                        <a:t>環境法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20" tooltip="社会政策"/>
                        </a:rPr>
                        <a:t>社会政策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21" tooltip="難民"/>
                        </a:rPr>
                        <a:t>難民政策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22" tooltip="シェンゲン協定"/>
                        </a:rPr>
                        <a:t>シェンゲン協定</a:t>
                      </a:r>
                      <a:endParaRPr lang="ja-JP" altLang="en-US" sz="14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>
                          <a:solidFill>
                            <a:srgbClr val="0645AD"/>
                          </a:solidFill>
                          <a:effectLst/>
                          <a:hlinkClick r:id="rId23" tooltip="移民"/>
                        </a:rPr>
                        <a:t>移民政策</a:t>
                      </a:r>
                      <a:endParaRPr lang="ja-JP" altLang="en-US" sz="1400">
                        <a:effectLst/>
                      </a:endParaRPr>
                    </a:p>
                  </a:txBody>
                  <a:tcPr marL="14800" marR="14800" marT="14800" marB="14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2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24" tooltip="外交政策"/>
                        </a:rPr>
                        <a:t>外交政策</a:t>
                      </a:r>
                      <a:r>
                        <a:rPr lang="ja-JP" altLang="en-US" sz="1400" dirty="0">
                          <a:effectLst/>
                        </a:rPr>
                        <a:t>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25" tooltip="人権"/>
                        </a:rPr>
                        <a:t>人権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26" tooltip="民主主義"/>
                        </a:rPr>
                        <a:t>民主主義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BA0000"/>
                          </a:solidFill>
                          <a:effectLst/>
                          <a:hlinkClick r:id="rId27" tooltip="国際支援 (存在しないページ)"/>
                        </a:rPr>
                        <a:t>国際支援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/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28" tooltip="安全保障政策"/>
                        </a:rPr>
                        <a:t>安全保障政策</a:t>
                      </a:r>
                      <a:r>
                        <a:rPr lang="ja-JP" altLang="en-US" sz="1400" dirty="0">
                          <a:effectLst/>
                        </a:rPr>
                        <a:t>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29" tooltip="欧州安全保障防衛政策"/>
                        </a:rPr>
                        <a:t>欧州安全保障防衛政策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30" tooltip="欧州連合部隊"/>
                        </a:rPr>
                        <a:t>欧州連合部隊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0645AD"/>
                          </a:solidFill>
                          <a:effectLst/>
                          <a:hlinkClick r:id="rId31" tooltip="欧州即応部隊"/>
                        </a:rPr>
                        <a:t>欧州即応部隊</a:t>
                      </a:r>
                      <a:endParaRPr lang="ja-JP" altLang="en-US" sz="14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u="none" strike="noStrike" dirty="0">
                          <a:solidFill>
                            <a:srgbClr val="BA0000"/>
                          </a:solidFill>
                          <a:effectLst/>
                          <a:hlinkClick r:id="rId32" tooltip="ヘルシンキ目標 (存在しないページ)"/>
                        </a:rPr>
                        <a:t>ヘルシンキ目標</a:t>
                      </a:r>
                      <a:endParaRPr lang="ja-JP" altLang="en-US" sz="1400" u="none" strike="noStrike" dirty="0">
                        <a:solidFill>
                          <a:srgbClr val="BA0000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400" dirty="0">
                          <a:effectLst/>
                        </a:rPr>
                        <a:t>国際連合平和維持活動</a:t>
                      </a:r>
                    </a:p>
                  </a:txBody>
                  <a:tcPr marL="14800" marR="14800" marT="14800" marB="14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2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麻薬密売・武器密輸対策</a:t>
                      </a:r>
                      <a:endParaRPr kumimoji="1" lang="ja-JP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4" tooltip="テロリズム"/>
                        </a:rPr>
                        <a:t>テロリズム対策</a:t>
                      </a:r>
                      <a:endParaRPr kumimoji="1" lang="ja-JP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 tooltip="人身売買"/>
                        </a:rPr>
                        <a:t>人身売買対策</a:t>
                      </a:r>
                      <a:endParaRPr kumimoji="1" lang="ja-JP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6" tooltip="組織犯罪"/>
                        </a:rPr>
                        <a:t>組織犯罪対策</a:t>
                      </a:r>
                      <a:endParaRPr kumimoji="1" lang="ja-JP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7" tooltip="汚職"/>
                        </a:rPr>
                        <a:t>汚職</a:t>
                      </a:r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8" tooltip="詐欺"/>
                        </a:rPr>
                        <a:t>詐欺</a:t>
                      </a:r>
                      <a:r>
                        <a:rPr kumimoji="1" lang="ja-JP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対策</a:t>
                      </a:r>
                    </a:p>
                    <a:p>
                      <a:endParaRPr kumimoji="1" lang="ja-JP" altLang="en-US" sz="1400" dirty="0"/>
                    </a:p>
                  </a:txBody>
                  <a:tcPr marL="71042" marR="71042" marT="35521" marB="35521">
                    <a:lnL>
                      <a:noFill/>
                    </a:lnL>
                    <a:lnT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20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B36B6B43-9013-4D77-86C5-B881D0198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5" y="-40944"/>
            <a:ext cx="6956919" cy="68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BDAB-2B44-4F68-9B1D-1E081451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リスボン条約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5BD9B-615E-41A2-A53F-38513C84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2007</a:t>
            </a:r>
            <a:r>
              <a:rPr kumimoji="1" lang="ja-JP" altLang="en-US" dirty="0"/>
              <a:t>年合意 </a:t>
            </a:r>
            <a:r>
              <a:rPr kumimoji="1" lang="en-US" altLang="ja-JP" dirty="0"/>
              <a:t>2009</a:t>
            </a:r>
            <a:r>
              <a:rPr kumimoji="1" lang="ja-JP" altLang="en-US" dirty="0"/>
              <a:t>年発効</a:t>
            </a:r>
          </a:p>
          <a:p>
            <a:r>
              <a:rPr kumimoji="1" lang="en-US" altLang="ja-JP" dirty="0"/>
              <a:t>2005</a:t>
            </a:r>
            <a:r>
              <a:rPr kumimoji="1" lang="ja-JP" altLang="en-US" dirty="0"/>
              <a:t>年のヨーロッパ憲法が発効できなかった代替</a:t>
            </a:r>
          </a:p>
        </p:txBody>
      </p:sp>
    </p:spTree>
    <p:extLst>
      <p:ext uri="{BB962C8B-B14F-4D97-AF65-F5344CB8AC3E}">
        <p14:creationId xmlns:p14="http://schemas.microsoft.com/office/powerpoint/2010/main" val="158569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38087-545C-4FBC-A045-BCD59C64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脱</a:t>
            </a:r>
            <a:r>
              <a:rPr kumimoji="1" lang="en-US" altLang="ja-JP" dirty="0"/>
              <a:t>EU</a:t>
            </a:r>
            <a:r>
              <a:rPr kumimoji="1" lang="ja-JP" altLang="en-US" dirty="0"/>
              <a:t>が何故出てきたか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2E015-0229-4F56-BEA3-3621ABA4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国の独立性を維持したいというナショナリズムがある。独立国家の権限が奪われていく不安と不満</a:t>
            </a:r>
          </a:p>
          <a:p>
            <a:r>
              <a:rPr kumimoji="1" lang="en-US" altLang="ja-JP" dirty="0"/>
              <a:t>EU</a:t>
            </a:r>
            <a:r>
              <a:rPr kumimoji="1" lang="ja-JP" altLang="en-US" dirty="0"/>
              <a:t>国家内の格差と是正策に対する政策的相違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日本の地方交付税のような措置の賛否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ドイツ一人勝ちへの不満</a:t>
            </a:r>
          </a:p>
          <a:p>
            <a:r>
              <a:rPr kumimoji="1" lang="ja-JP" altLang="en-US" dirty="0"/>
              <a:t>移民・難民受け入れへの不満→ポピュリズム政党の拡大</a:t>
            </a:r>
            <a:r>
              <a:rPr kumimoji="1" lang="en-US" altLang="ja-JP" dirty="0"/>
              <a:t>(</a:t>
            </a:r>
            <a:r>
              <a:rPr kumimoji="1" lang="ja-JP" altLang="en-US" dirty="0"/>
              <a:t>ポピュリズム政党は</a:t>
            </a:r>
            <a:r>
              <a:rPr kumimoji="1" lang="en-US" altLang="ja-JP" dirty="0"/>
              <a:t>EU</a:t>
            </a:r>
            <a:r>
              <a:rPr kumimoji="1" lang="ja-JP" altLang="en-US" dirty="0"/>
              <a:t>離脱を多くが主張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イギリスは大陸からの孤立主義の伝統とポピュリズム政党</a:t>
            </a:r>
            <a:r>
              <a:rPr kumimoji="1" lang="en-US" altLang="ja-JP" dirty="0"/>
              <a:t>UKIP</a:t>
            </a:r>
            <a:r>
              <a:rPr kumimoji="1" lang="ja-JP" altLang="en-US" dirty="0"/>
              <a:t>が、</a:t>
            </a:r>
            <a:r>
              <a:rPr kumimoji="1" lang="en-US" altLang="ja-JP" dirty="0"/>
              <a:t>EU</a:t>
            </a:r>
            <a:r>
              <a:rPr kumimoji="1" lang="ja-JP" altLang="en-US" dirty="0"/>
              <a:t>議会で議席増大→</a:t>
            </a:r>
            <a:r>
              <a:rPr kumimoji="1" lang="en-US" altLang="ja-JP" dirty="0"/>
              <a:t>EU</a:t>
            </a:r>
            <a:r>
              <a:rPr kumimoji="1" lang="ja-JP" altLang="en-US" dirty="0"/>
              <a:t>離脱を強く主張</a:t>
            </a:r>
          </a:p>
        </p:txBody>
      </p:sp>
    </p:spTree>
    <p:extLst>
      <p:ext uri="{BB962C8B-B14F-4D97-AF65-F5344CB8AC3E}">
        <p14:creationId xmlns:p14="http://schemas.microsoft.com/office/powerpoint/2010/main" val="261621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性, スーツ, ネクタイ が含まれている画像&#10;&#10;自動的に生成された説明">
            <a:extLst>
              <a:ext uri="{FF2B5EF4-FFF2-40B4-BE49-F238E27FC236}">
                <a16:creationId xmlns:a16="http://schemas.microsoft.com/office/drawing/2014/main" id="{06449D26-4EF2-4294-883D-A101C133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" y="254000"/>
            <a:ext cx="3326130" cy="4434840"/>
          </a:xfrm>
          <a:prstGeom prst="rect">
            <a:avLst/>
          </a:prstGeom>
        </p:spPr>
      </p:pic>
      <p:pic>
        <p:nvPicPr>
          <p:cNvPr id="5" name="図 4" descr="人, 女性, 衣類, 壁 が含まれている画像&#10;&#10;自動的に生成された説明">
            <a:extLst>
              <a:ext uri="{FF2B5EF4-FFF2-40B4-BE49-F238E27FC236}">
                <a16:creationId xmlns:a16="http://schemas.microsoft.com/office/drawing/2014/main" id="{B3CA6656-DEBA-445D-95C9-5404EE90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54000"/>
            <a:ext cx="2951948" cy="4434840"/>
          </a:xfrm>
          <a:prstGeom prst="rect">
            <a:avLst/>
          </a:prstGeom>
        </p:spPr>
      </p:pic>
      <p:pic>
        <p:nvPicPr>
          <p:cNvPr id="7" name="図 6" descr="人, 男性, ネクタイ, 着用している が含まれている画像&#10;&#10;自動的に生成された説明">
            <a:extLst>
              <a:ext uri="{FF2B5EF4-FFF2-40B4-BE49-F238E27FC236}">
                <a16:creationId xmlns:a16="http://schemas.microsoft.com/office/drawing/2014/main" id="{EC5E92C5-18F1-4BAD-9542-A583012AB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44" y="253999"/>
            <a:ext cx="2820964" cy="44638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379252-56E1-4570-BEE0-9E21C9EB75AD}"/>
              </a:ext>
            </a:extLst>
          </p:cNvPr>
          <p:cNvSpPr txBox="1"/>
          <p:nvPr/>
        </p:nvSpPr>
        <p:spPr>
          <a:xfrm>
            <a:off x="621792" y="5321808"/>
            <a:ext cx="2395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ファラージ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0AC1A4-0CCC-46C3-81FA-FB78E05F8232}"/>
              </a:ext>
            </a:extLst>
          </p:cNvPr>
          <p:cNvSpPr txBox="1"/>
          <p:nvPr/>
        </p:nvSpPr>
        <p:spPr>
          <a:xfrm>
            <a:off x="4572000" y="5449824"/>
            <a:ext cx="212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ルペン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019F5E-BC21-4D9A-8EAE-31FAB377BD8F}"/>
              </a:ext>
            </a:extLst>
          </p:cNvPr>
          <p:cNvSpPr txBox="1"/>
          <p:nvPr/>
        </p:nvSpPr>
        <p:spPr>
          <a:xfrm>
            <a:off x="7754112" y="5321808"/>
            <a:ext cx="282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ウィルダース</a:t>
            </a:r>
          </a:p>
        </p:txBody>
      </p:sp>
    </p:spTree>
    <p:extLst>
      <p:ext uri="{BB962C8B-B14F-4D97-AF65-F5344CB8AC3E}">
        <p14:creationId xmlns:p14="http://schemas.microsoft.com/office/powerpoint/2010/main" val="39152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D3D4E2-7522-4B0C-AEA6-3E6F9C6C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国民投票からの離脱の混迷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9034E0-11F2-4EEC-A878-45A3BE52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UKIP</a:t>
            </a:r>
            <a:r>
              <a:rPr kumimoji="1" lang="ja-JP" altLang="en-US" dirty="0"/>
              <a:t>などの攻勢をかわすために、キャメロン首相が国民投票を約束し、</a:t>
            </a:r>
            <a:r>
              <a:rPr kumimoji="1" lang="en-US" altLang="ja-JP" dirty="0"/>
              <a:t>2016.6.23</a:t>
            </a:r>
            <a:r>
              <a:rPr kumimoji="1" lang="ja-JP" altLang="en-US" dirty="0"/>
              <a:t>に実施。離脱</a:t>
            </a:r>
            <a:r>
              <a:rPr kumimoji="1" lang="en-US" altLang="ja-JP" dirty="0"/>
              <a:t>52</a:t>
            </a:r>
            <a:r>
              <a:rPr kumimoji="1" lang="ja-JP" altLang="en-US" dirty="0"/>
              <a:t>％、残留</a:t>
            </a:r>
            <a:r>
              <a:rPr kumimoji="1" lang="en-US" altLang="ja-JP" dirty="0"/>
              <a:t>48</a:t>
            </a:r>
            <a:r>
              <a:rPr kumimoji="1" lang="ja-JP" altLang="en-US" dirty="0"/>
              <a:t>％。</a:t>
            </a:r>
          </a:p>
          <a:p>
            <a:r>
              <a:rPr kumimoji="1" lang="ja-JP" altLang="en-US" dirty="0"/>
              <a:t>キャメロンが辞任して、メイに首相が交代。</a:t>
            </a:r>
          </a:p>
          <a:p>
            <a:r>
              <a:rPr kumimoji="1" lang="ja-JP" altLang="en-US" dirty="0"/>
              <a:t>メイは、元来残留派だったが、国民投票の結果を踏まえて、離脱案を</a:t>
            </a:r>
            <a:r>
              <a:rPr kumimoji="1" lang="en-US" altLang="ja-JP" dirty="0"/>
              <a:t>EU</a:t>
            </a:r>
            <a:r>
              <a:rPr kumimoji="1" lang="ja-JP" altLang="en-US" dirty="0"/>
              <a:t>とまとめた。</a:t>
            </a:r>
          </a:p>
          <a:p>
            <a:r>
              <a:rPr kumimoji="1" lang="ja-JP" altLang="en-US" dirty="0"/>
              <a:t>国境管理を復活させないために、関税同盟に当分の間残るという案。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安全策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→永久に残留という危惧で否決→安全策を削除→否決</a:t>
            </a:r>
          </a:p>
          <a:p>
            <a:r>
              <a:rPr kumimoji="1" lang="ja-JP" altLang="en-US" dirty="0"/>
              <a:t>メイが辞任し、離脱強行派のボリス・ジョンソンが首相へ</a:t>
            </a:r>
          </a:p>
        </p:txBody>
      </p:sp>
    </p:spTree>
    <p:extLst>
      <p:ext uri="{BB962C8B-B14F-4D97-AF65-F5344CB8AC3E}">
        <p14:creationId xmlns:p14="http://schemas.microsoft.com/office/powerpoint/2010/main" val="248028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1034</Words>
  <Application>Microsoft Office PowerPoint</Application>
  <PresentationFormat>ワイド画面</PresentationFormat>
  <Paragraphs>116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EUの歩みとBrexit</vt:lpstr>
      <vt:lpstr>EUは何をめざしたのか</vt:lpstr>
      <vt:lpstr>EUへの歩み</vt:lpstr>
      <vt:lpstr>3つの柱</vt:lpstr>
      <vt:lpstr>PowerPoint プレゼンテーション</vt:lpstr>
      <vt:lpstr>リスボン条約</vt:lpstr>
      <vt:lpstr>脱EUが何故出てきたか</vt:lpstr>
      <vt:lpstr>PowerPoint プレゼンテーション</vt:lpstr>
      <vt:lpstr>国民投票からの離脱の混迷</vt:lpstr>
      <vt:lpstr>PowerPoint プレゼンテーション</vt:lpstr>
      <vt:lpstr>なぜ袋小路に入り込んでいるのか</vt:lpstr>
      <vt:lpstr>イギリス</vt:lpstr>
      <vt:lpstr>アイルランド問題1</vt:lpstr>
      <vt:lpstr>アイルランド問題2</vt:lpstr>
      <vt:lpstr>アイルランド問題3</vt:lpstr>
      <vt:lpstr>PowerPoint プレゼンテーション</vt:lpstr>
      <vt:lpstr>Brexit とEUの今後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EUの歩みとBrexit</dc:title>
  <dc:creator>wakei ota</dc:creator>
  <cp:lastModifiedBy>wakei ota</cp:lastModifiedBy>
  <cp:revision>33</cp:revision>
  <dcterms:created xsi:type="dcterms:W3CDTF">2019-09-16T22:59:56Z</dcterms:created>
  <dcterms:modified xsi:type="dcterms:W3CDTF">2019-09-22T02:24:51Z</dcterms:modified>
</cp:coreProperties>
</file>