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00" r:id="rId4"/>
    <p:sldId id="301" r:id="rId5"/>
    <p:sldId id="294" r:id="rId6"/>
    <p:sldId id="268" r:id="rId7"/>
    <p:sldId id="269" r:id="rId8"/>
    <p:sldId id="270" r:id="rId9"/>
    <p:sldId id="293" r:id="rId10"/>
    <p:sldId id="297" r:id="rId11"/>
    <p:sldId id="296" r:id="rId12"/>
    <p:sldId id="290" r:id="rId13"/>
    <p:sldId id="291" r:id="rId14"/>
    <p:sldId id="280" r:id="rId15"/>
    <p:sldId id="284" r:id="rId16"/>
    <p:sldId id="292" r:id="rId17"/>
    <p:sldId id="287" r:id="rId18"/>
    <p:sldId id="285" r:id="rId19"/>
    <p:sldId id="286" r:id="rId20"/>
    <p:sldId id="299" r:id="rId21"/>
    <p:sldId id="258" r:id="rId22"/>
    <p:sldId id="259" r:id="rId23"/>
    <p:sldId id="260" r:id="rId24"/>
    <p:sldId id="298" r:id="rId25"/>
    <p:sldId id="281" r:id="rId26"/>
    <p:sldId id="295" r:id="rId2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068C-77C1-4EF7-A4FD-030E78BC95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9CD9-40C2-4A42-B87A-861D6E55E5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5445-C8CD-4FC7-9736-32502A52D0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8ED6-3E2F-47E8-96A4-71E8259ABD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A983-CF54-4D5D-9678-6EA0D22935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5F3B-EC06-4A98-8820-13B2CD1C5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ACCB-9A1D-4206-8ADB-C0E942F1EB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CB15-CC47-4399-B28B-9D92C41BD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CFC5-A3BA-4511-8CEB-343323273E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4A23-D566-46E1-B20E-7B5911B79C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C8F3-0083-4EB6-A894-691255075D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1F45-2CEF-4616-AACE-7731F6E60E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63D6-1210-4C03-A305-6C17B3D44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4E10-0F75-4575-BACB-4198950B31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8293EE2-394B-4145-B4FB-CCC908A25A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9%81%93%E6%95%99" TargetMode="External"/><Relationship Id="rId3" Type="http://schemas.openxmlformats.org/officeDocument/2006/relationships/hyperlink" Target="http://ja.wikipedia.org/wiki/%E3%82%A4%E3%82%B9%E3%83%A9%E3%83%A0%E6%95%99" TargetMode="External"/><Relationship Id="rId7" Type="http://schemas.openxmlformats.org/officeDocument/2006/relationships/hyperlink" Target="http://ja.wikipedia.org/wiki/%E5%84%92%E6%95%99" TargetMode="External"/><Relationship Id="rId2" Type="http://schemas.openxmlformats.org/officeDocument/2006/relationships/hyperlink" Target="http://ja.wikipedia.org/wiki/%E3%82%AD%E3%83%AA%E3%82%B9%E3%83%88%E6%95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.wikipedia.org/wiki/%E4%BB%8F%E6%95%99" TargetMode="External"/><Relationship Id="rId5" Type="http://schemas.openxmlformats.org/officeDocument/2006/relationships/hyperlink" Target="http://ja.wikipedia.org/wiki/%E3%83%92%E3%83%B3%E3%83%89%E3%82%A5%E3%83%BC%E6%95%99" TargetMode="External"/><Relationship Id="rId4" Type="http://schemas.openxmlformats.org/officeDocument/2006/relationships/hyperlink" Target="http://ja.wikipedia.org/wiki/%E3%82%A4%E3%82%B9%E3%83%A9%E3%83%BC%E3%83%A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eely.jp/2668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宗教の問題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宗教的対立をどう克服するか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9D4E7A-E71C-4AB4-B2D1-42A0A18E356A}"/>
              </a:ext>
            </a:extLst>
          </p:cNvPr>
          <p:cNvSpPr txBox="1"/>
          <p:nvPr/>
        </p:nvSpPr>
        <p:spPr>
          <a:xfrm>
            <a:off x="107504" y="980728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　信仰なき者の宗教批判の基礎は、人間が宗教を作るのであって宗教が人間を作るのではない、ということである。・・・宗教はこの世界の一般理論であり、その百科全書的な綱要であり、その論理学の大衆無期の形態であり、その唯心論の面子にかかわる問題であり、その熱狂であり、その道徳的是認で</a:t>
            </a:r>
            <a:r>
              <a:rPr lang="ja-JP" altLang="en-US" sz="2000" dirty="0" err="1"/>
              <a:t>あた</a:t>
            </a:r>
            <a:r>
              <a:rPr lang="ja-JP" altLang="en-US" sz="2000" dirty="0"/>
              <a:t>その荘重な保管であり、その慰安と弁明の一般的な根拠である。宗教が人間存在を空想的に実現するのは、人間存在が真の現実性をもっていないからである。だから宗教に対する闘争は、間接的には、宗教を精神的香料とするこの世界に対する闘争である。</a:t>
            </a:r>
          </a:p>
          <a:p>
            <a:r>
              <a:rPr lang="ja-JP" altLang="en-US" sz="2000" dirty="0"/>
              <a:t>　宗教上の不幸は、ひとつには現実の不幸の表現であり、ひとつには現実の不幸に対する抗議である。宗教は悩める者のため息であり、心なき精神の心情であるとともに、精神なき状態の精神である。それは民衆の阿片である。</a:t>
            </a:r>
          </a:p>
          <a:p>
            <a:r>
              <a:rPr lang="ja-JP" altLang="en-US" sz="2000" dirty="0"/>
              <a:t>　民衆の幻想的降伏である宗教を廃棄することは、民衆の現実的幸福を要求することである。民衆の状態についての幻想を放棄せよと要求することは、幻想を必要とするような状態を放棄せよと要求することである。だから宗教の批判は、宗教を後光にいただく浮世の批判の萌芽である。（「ヘーゲル法哲学批判序説」）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34F6E-5D73-4188-A6E5-F63828F8A35E}"/>
              </a:ext>
            </a:extLst>
          </p:cNvPr>
          <p:cNvSpPr txBox="1"/>
          <p:nvPr/>
        </p:nvSpPr>
        <p:spPr>
          <a:xfrm>
            <a:off x="683568" y="18132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マルクスの「宗教は阿片」という言葉</a:t>
            </a:r>
          </a:p>
        </p:txBody>
      </p:sp>
    </p:spTree>
    <p:extLst>
      <p:ext uri="{BB962C8B-B14F-4D97-AF65-F5344CB8AC3E}">
        <p14:creationId xmlns:p14="http://schemas.microsoft.com/office/powerpoint/2010/main" val="151995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D1C306-4170-4364-BC9A-3D563901F06A}"/>
              </a:ext>
            </a:extLst>
          </p:cNvPr>
          <p:cNvSpPr txBox="1"/>
          <p:nvPr/>
        </p:nvSpPr>
        <p:spPr>
          <a:xfrm>
            <a:off x="35496" y="1124744"/>
            <a:ext cx="9073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　 しかし、 とうとう 神 も 年 を 取り、 柔軟 になり、 もろく なり、 同情 深く なっ た。 父親 と いう よりは 祖父 に 似 て き た。 いや、 よぼよぼ の 婆さん に なっ た 祖母 に 一番 よく 似 て き た。 </a:t>
            </a:r>
          </a:p>
          <a:p>
            <a:r>
              <a:rPr lang="ja-JP" altLang="en-US" sz="2000" dirty="0"/>
              <a:t>　 しおれ て、 暖炉 の ある 片隅 に すわり、 足腰 が 弱く なっ た と 愚痴 を 言い、 この世 に うんざり し、 意欲 も 衰え、 ある 日、 同情 の 大きな 塊 に 喉 を 詰</a:t>
            </a:r>
            <a:r>
              <a:rPr lang="ja-JP" altLang="en-US" sz="2000" dirty="0" err="1"/>
              <a:t>まら</a:t>
            </a:r>
            <a:r>
              <a:rPr lang="ja-JP" altLang="en-US" sz="2000" dirty="0"/>
              <a:t> せ て 死</a:t>
            </a:r>
            <a:r>
              <a:rPr lang="ja-JP" altLang="en-US" sz="2000" dirty="0" err="1"/>
              <a:t>ん</a:t>
            </a:r>
            <a:r>
              <a:rPr lang="ja-JP" altLang="en-US" sz="2000" dirty="0"/>
              <a:t> だ」 ─ ─ ─ ─ 　「 法王 様」 と、 ツァラトゥストラ は 口 を はさん だ。「 それ を その 目 で 見 た ん です か？ 」</a:t>
            </a:r>
          </a:p>
          <a:p>
            <a:r>
              <a:rPr lang="ja-JP" altLang="en-US" sz="2000" dirty="0"/>
              <a:t>　たぶん、 そう だっ た かも しれ ない。 しかし、 そう では なかっ た の かも しれ ない。 神 </a:t>
            </a:r>
            <a:r>
              <a:rPr lang="ja-JP" altLang="en-US" sz="2000" dirty="0" err="1"/>
              <a:t>々</a:t>
            </a:r>
            <a:r>
              <a:rPr lang="ja-JP" altLang="en-US" sz="2000" dirty="0"/>
              <a:t> が 死ぬ とき には、 多く の 死に 方 が ある。</a:t>
            </a:r>
          </a:p>
          <a:p>
            <a:r>
              <a:rPr lang="ja-JP" altLang="en-US" sz="2000" dirty="0"/>
              <a:t> 　「 しかし、 いい だろ う！ 　 そう で あれ、 どう で あれ ─ ─ 神 は 死</a:t>
            </a:r>
            <a:r>
              <a:rPr lang="ja-JP" altLang="en-US" sz="2000" dirty="0" err="1"/>
              <a:t>ん</a:t>
            </a:r>
            <a:r>
              <a:rPr lang="ja-JP" altLang="en-US" sz="2000" dirty="0"/>
              <a:t> だ の だ！ 　 神 は 俺 の 目 と 耳 の 趣味 に あわ なかった。」</a:t>
            </a:r>
          </a:p>
          <a:p>
            <a:r>
              <a:rPr lang="ja-JP" altLang="en-US" sz="2000" dirty="0"/>
              <a:t>　 敬虔 さにも、 よい 趣味 という もの が ある。 そして よい 趣味 が、 ついに 言</a:t>
            </a:r>
            <a:r>
              <a:rPr lang="ja-JP" altLang="en-US" sz="2000" dirty="0" err="1"/>
              <a:t>っ</a:t>
            </a:r>
            <a:r>
              <a:rPr lang="ja-JP" altLang="en-US" sz="2000" dirty="0"/>
              <a:t> た。</a:t>
            </a:r>
          </a:p>
          <a:p>
            <a:r>
              <a:rPr lang="ja-JP" altLang="en-US" sz="2000" dirty="0"/>
              <a:t>  </a:t>
            </a:r>
            <a:r>
              <a:rPr lang="en-US" altLang="ja-JP" sz="2000" dirty="0"/>
              <a:t>『 </a:t>
            </a:r>
            <a:r>
              <a:rPr lang="ja-JP" altLang="en-US" sz="2000" dirty="0"/>
              <a:t>そんな 神 なんか、 消え て しまえ！ 　 神 なんか い ない ほう が いい！ 　 自分 の 力 で 運命 を つくる ほう が いい！ 　 阿呆 で ある ほう が いい！ </a:t>
            </a:r>
            <a:r>
              <a:rPr lang="en-US" altLang="ja-JP" sz="2000" dirty="0"/>
              <a:t>』</a:t>
            </a:r>
          </a:p>
          <a:p>
            <a:r>
              <a:rPr lang="ja-JP" altLang="en-US" sz="2000" dirty="0"/>
              <a:t>ニーチェ</a:t>
            </a:r>
            <a:r>
              <a:rPr lang="en-US" altLang="ja-JP" sz="2000" dirty="0"/>
              <a:t>. </a:t>
            </a:r>
            <a:r>
              <a:rPr lang="ja-JP" altLang="en-US" sz="2000" dirty="0"/>
              <a:t>ツァラトゥストラ（下） </a:t>
            </a:r>
            <a:r>
              <a:rPr lang="en-US" altLang="ja-JP" sz="2000" dirty="0"/>
              <a:t>Kindle </a:t>
            </a:r>
            <a:r>
              <a:rPr lang="ja-JP" altLang="en-US" sz="2000" dirty="0"/>
              <a:t>版</a:t>
            </a:r>
            <a:r>
              <a:rPr lang="en-US" altLang="ja-JP" sz="2000" dirty="0"/>
              <a:t>. 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877B79-4C6A-45B4-847B-ECFB7C271389}"/>
              </a:ext>
            </a:extLst>
          </p:cNvPr>
          <p:cNvSpPr txBox="1"/>
          <p:nvPr/>
        </p:nvSpPr>
        <p:spPr>
          <a:xfrm>
            <a:off x="940293" y="2873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ニーチェの「神は死んだ」 例</a:t>
            </a:r>
          </a:p>
        </p:txBody>
      </p:sp>
    </p:spTree>
    <p:extLst>
      <p:ext uri="{BB962C8B-B14F-4D97-AF65-F5344CB8AC3E}">
        <p14:creationId xmlns:p14="http://schemas.microsoft.com/office/powerpoint/2010/main" val="3690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536"/>
            <a:ext cx="9169389" cy="64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" y="487"/>
            <a:ext cx="3609078" cy="6858000"/>
          </a:xfrm>
          <a:prstGeom prst="rect">
            <a:avLst/>
          </a:prstGeom>
        </p:spPr>
      </p:pic>
      <p:pic>
        <p:nvPicPr>
          <p:cNvPr id="1026" name="Picture 2" descr="関連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1" y="260648"/>
            <a:ext cx="5300935" cy="48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宗教とは何か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/>
              <a:t>人間や自然の力を超えた超越的存在を前提とする考え。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/>
              <a:t>教義（それを記した聖典）、信者の組織（教団）、戒律などがある。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/>
              <a:t>価値観、世界観、生命の誕生終焉等についての解釈をもつ。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>
                <a:hlinkClick r:id="rId2" tooltip="キリスト教"/>
              </a:rPr>
              <a:t>キリスト教</a:t>
            </a:r>
            <a:r>
              <a:rPr lang="ja-JP" altLang="en-US" sz="2800"/>
              <a:t>の</a:t>
            </a:r>
            <a:r>
              <a:rPr lang="en-US" altLang="ja-JP" sz="2800"/>
              <a:t>20</a:t>
            </a:r>
            <a:r>
              <a:rPr lang="ja-JP" altLang="en-US" sz="2800"/>
              <a:t>億人 </a:t>
            </a:r>
            <a:r>
              <a:rPr lang="en-US" altLang="ja-JP" sz="2800"/>
              <a:t>(33%) </a:t>
            </a:r>
            <a:r>
              <a:rPr lang="ja-JP" altLang="en-US" sz="2800"/>
              <a:t>、</a:t>
            </a:r>
            <a:r>
              <a:rPr lang="ja-JP" altLang="en-US" sz="2800">
                <a:hlinkClick r:id="rId3" tooltip="イスラム教"/>
              </a:rPr>
              <a:t>イスラム教</a:t>
            </a:r>
            <a:r>
              <a:rPr lang="ja-JP" altLang="en-US" sz="2800"/>
              <a:t>（</a:t>
            </a:r>
            <a:r>
              <a:rPr lang="ja-JP" altLang="en-US" sz="2800">
                <a:hlinkClick r:id="rId4" tooltip="イスラーム"/>
              </a:rPr>
              <a:t>イスラーム</a:t>
            </a:r>
            <a:r>
              <a:rPr lang="ja-JP" altLang="en-US" sz="2800"/>
              <a:t>）</a:t>
            </a:r>
            <a:r>
              <a:rPr lang="en-US" altLang="ja-JP" sz="2800"/>
              <a:t>13</a:t>
            </a:r>
            <a:r>
              <a:rPr lang="ja-JP" altLang="en-US" sz="2800"/>
              <a:t>億人 </a:t>
            </a:r>
            <a:r>
              <a:rPr lang="en-US" altLang="ja-JP" sz="2800"/>
              <a:t>(22%) </a:t>
            </a:r>
            <a:r>
              <a:rPr lang="ja-JP" altLang="en-US" sz="2800"/>
              <a:t>、</a:t>
            </a:r>
            <a:r>
              <a:rPr lang="ja-JP" altLang="en-US" sz="2800">
                <a:hlinkClick r:id="rId5" tooltip="ヒンドゥー教"/>
              </a:rPr>
              <a:t>ヒンドゥー教</a:t>
            </a:r>
            <a:r>
              <a:rPr lang="en-US" altLang="ja-JP" sz="2800"/>
              <a:t>9</a:t>
            </a:r>
            <a:r>
              <a:rPr lang="ja-JP" altLang="en-US" sz="2800"/>
              <a:t>億人 </a:t>
            </a:r>
            <a:r>
              <a:rPr lang="en-US" altLang="ja-JP" sz="2800"/>
              <a:t>(15%) </a:t>
            </a:r>
            <a:r>
              <a:rPr lang="ja-JP" altLang="en-US" sz="2800"/>
              <a:t>、</a:t>
            </a:r>
            <a:r>
              <a:rPr lang="ja-JP" altLang="en-US" sz="2800">
                <a:hlinkClick r:id="rId6" tooltip="仏教"/>
              </a:rPr>
              <a:t>仏教</a:t>
            </a:r>
            <a:r>
              <a:rPr lang="en-US" altLang="ja-JP" sz="2800"/>
              <a:t>3</a:t>
            </a:r>
            <a:r>
              <a:rPr lang="ja-JP" altLang="en-US" sz="2800"/>
              <a:t>億</a:t>
            </a:r>
            <a:r>
              <a:rPr lang="en-US" altLang="ja-JP" sz="2800"/>
              <a:t>6000</a:t>
            </a:r>
            <a:r>
              <a:rPr lang="ja-JP" altLang="en-US" sz="2800"/>
              <a:t>万人 </a:t>
            </a:r>
            <a:r>
              <a:rPr lang="en-US" altLang="ja-JP" sz="2800"/>
              <a:t>(6%) </a:t>
            </a:r>
            <a:r>
              <a:rPr lang="ja-JP" altLang="en-US" sz="2800"/>
              <a:t>、</a:t>
            </a:r>
            <a:r>
              <a:rPr lang="ja-JP" altLang="en-US" sz="2800">
                <a:hlinkClick r:id="rId7" tooltip="儒教"/>
              </a:rPr>
              <a:t>儒教</a:t>
            </a:r>
            <a:r>
              <a:rPr lang="ja-JP" altLang="en-US" sz="2800"/>
              <a:t>・</a:t>
            </a:r>
            <a:r>
              <a:rPr lang="ja-JP" altLang="en-US" sz="2800">
                <a:hlinkClick r:id="rId8" tooltip="道教"/>
              </a:rPr>
              <a:t>道教</a:t>
            </a:r>
            <a:r>
              <a:rPr lang="en-US" altLang="ja-JP" sz="2800"/>
              <a:t>2</a:t>
            </a:r>
            <a:r>
              <a:rPr lang="ja-JP" altLang="en-US" sz="2800"/>
              <a:t>億</a:t>
            </a:r>
            <a:r>
              <a:rPr lang="en-US" altLang="ja-JP" sz="2800"/>
              <a:t>3000</a:t>
            </a:r>
            <a:r>
              <a:rPr lang="ja-JP" altLang="en-US" sz="2800"/>
              <a:t>万人 </a:t>
            </a:r>
            <a:r>
              <a:rPr lang="en-US" altLang="ja-JP" sz="2800"/>
              <a:t>(4%) </a:t>
            </a:r>
            <a:r>
              <a:rPr lang="ja-JP" altLang="en-US" sz="2800"/>
              <a:t>、無宗教</a:t>
            </a:r>
            <a:r>
              <a:rPr lang="en-US" altLang="ja-JP" sz="2800"/>
              <a:t>8</a:t>
            </a:r>
            <a:r>
              <a:rPr lang="ja-JP" altLang="en-US" sz="2800"/>
              <a:t>億</a:t>
            </a:r>
            <a:r>
              <a:rPr lang="en-US" altLang="ja-JP" sz="2800"/>
              <a:t>5000</a:t>
            </a:r>
            <a:r>
              <a:rPr lang="ja-JP" altLang="en-US" sz="2800"/>
              <a:t>万人 </a:t>
            </a:r>
            <a:r>
              <a:rPr lang="en-US" altLang="ja-JP" sz="2800"/>
              <a:t>(14%)</a:t>
            </a:r>
            <a:r>
              <a:rPr lang="ja-JP" altLang="en-US" sz="2800"/>
              <a:t>、その他（</a:t>
            </a:r>
            <a:r>
              <a:rPr lang="en-US" altLang="ja-JP" sz="2800"/>
              <a:t>6%</a:t>
            </a:r>
            <a:r>
              <a:rPr lang="ja-JP" altLang="en-US" sz="2800"/>
              <a:t>程度） 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798"/>
            <a:ext cx="8940477" cy="68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28A2C-B041-4F03-9CBA-EB09AA8E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宗教と国家の関係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34F3FE-FC99-40E0-9C2D-C1017333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政教一致 イスラム国家 サウジアラビア</a:t>
            </a:r>
          </a:p>
          <a:p>
            <a:r>
              <a:rPr kumimoji="1" lang="ja-JP" altLang="en-US" dirty="0"/>
              <a:t>政教分離</a:t>
            </a:r>
            <a:r>
              <a:rPr kumimoji="1" lang="en-US" altLang="ja-JP" dirty="0"/>
              <a:t>A</a:t>
            </a:r>
            <a:r>
              <a:rPr kumimoji="1" lang="ja-JP" altLang="en-US" dirty="0"/>
              <a:t> 信教の自由があるが、国家の主要宗教が存在 デンマーク・アメリカ・イスラエル</a:t>
            </a:r>
          </a:p>
          <a:p>
            <a:r>
              <a:rPr kumimoji="1" lang="ja-JP" altLang="en-US" dirty="0"/>
              <a:t>政教分離</a:t>
            </a:r>
            <a:r>
              <a:rPr kumimoji="1" lang="en-US" altLang="ja-JP" dirty="0"/>
              <a:t>B </a:t>
            </a:r>
            <a:r>
              <a:rPr kumimoji="1" lang="ja-JP" altLang="en-US" dirty="0"/>
              <a:t>完全な世俗国家 フランス</a:t>
            </a:r>
          </a:p>
          <a:p>
            <a:r>
              <a:rPr kumimoji="1" lang="ja-JP" altLang="en-US" dirty="0"/>
              <a:t>宗教否定 宗教を禁止しないが、国家として否定 旧ソ連・中国</a:t>
            </a:r>
          </a:p>
          <a:p>
            <a:r>
              <a:rPr kumimoji="1" lang="ja-JP" altLang="en-US" dirty="0"/>
              <a:t>宗教禁止 旧アルバニア</a:t>
            </a:r>
            <a:r>
              <a:rPr kumimoji="1" lang="en-US" altLang="ja-JP" dirty="0"/>
              <a:t>(</a:t>
            </a:r>
            <a:r>
              <a:rPr kumimoji="1" lang="ja-JP" altLang="en-US" dirty="0"/>
              <a:t>現在は信教の自由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127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国家と宗教の関係の変化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　神聖国家から世俗国家へ（ヨーロッパ）</a:t>
            </a:r>
          </a:p>
          <a:p>
            <a:pPr lvl="1"/>
            <a:r>
              <a:rPr lang="ja-JP" altLang="en-US" dirty="0"/>
              <a:t>国教の否定（度合いについては多様　仏独）</a:t>
            </a:r>
          </a:p>
          <a:p>
            <a:pPr lvl="1"/>
            <a:r>
              <a:rPr kumimoji="1" lang="ja-JP" altLang="en-US" dirty="0"/>
              <a:t>信教の自由（信仰の私事化）</a:t>
            </a:r>
          </a:p>
          <a:p>
            <a:r>
              <a:rPr lang="ja-JP" altLang="en-US" dirty="0"/>
              <a:t>２　宗教の世俗化（日本）</a:t>
            </a:r>
          </a:p>
          <a:p>
            <a:pPr lvl="1"/>
            <a:r>
              <a:rPr kumimoji="1" lang="ja-JP" altLang="en-US" dirty="0"/>
              <a:t>江戸時代の寺請制度（寺の役所化）</a:t>
            </a:r>
          </a:p>
          <a:p>
            <a:pPr lvl="1"/>
            <a:r>
              <a:rPr kumimoji="1" lang="ja-JP" altLang="en-US" dirty="0"/>
              <a:t>世俗的行事の手段（神式結婚式→仏教的葬式）</a:t>
            </a:r>
          </a:p>
          <a:p>
            <a:r>
              <a:rPr lang="ja-JP" altLang="en-US" dirty="0"/>
              <a:t>３　宗教と政治の一体性の保持（イスラム国家　サウジアラビア～イラク）</a:t>
            </a:r>
          </a:p>
          <a:p>
            <a:pPr lvl="1"/>
            <a:r>
              <a:rPr kumimoji="1" lang="ja-JP" altLang="en-US" dirty="0"/>
              <a:t>宗教的規律と法が混合</a:t>
            </a:r>
          </a:p>
        </p:txBody>
      </p:sp>
    </p:spTree>
    <p:extLst>
      <p:ext uri="{BB962C8B-B14F-4D97-AF65-F5344CB8AC3E}">
        <p14:creationId xmlns:p14="http://schemas.microsoft.com/office/powerpoint/2010/main" val="341719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宗教的紐帯の弱体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科学の進歩</a:t>
            </a:r>
          </a:p>
          <a:p>
            <a:pPr lvl="1"/>
            <a:r>
              <a:rPr lang="ja-JP" altLang="en-US" dirty="0"/>
              <a:t>進化論・宇宙の生成の理論</a:t>
            </a:r>
          </a:p>
          <a:p>
            <a:r>
              <a:rPr kumimoji="1" lang="ja-JP" altLang="en-US" dirty="0"/>
              <a:t>哲学の変化</a:t>
            </a:r>
          </a:p>
          <a:p>
            <a:pPr lvl="1"/>
            <a:r>
              <a:rPr lang="ja-JP" altLang="en-US" dirty="0"/>
              <a:t>フォイエルバッハ・マルクス・</a:t>
            </a:r>
            <a:r>
              <a:rPr kumimoji="1" lang="ja-JP" altLang="en-US" dirty="0"/>
              <a:t>ニーチェ</a:t>
            </a:r>
          </a:p>
          <a:p>
            <a:r>
              <a:rPr lang="ja-JP" altLang="en-US" dirty="0"/>
              <a:t>社会の変化（産業革命・市民革命）</a:t>
            </a:r>
          </a:p>
          <a:p>
            <a:pPr lvl="1"/>
            <a:r>
              <a:rPr kumimoji="1" lang="ja-JP" altLang="en-US" dirty="0"/>
              <a:t>人口移動→共同体の崩壊</a:t>
            </a:r>
          </a:p>
          <a:p>
            <a:pPr marL="400050" lvl="1" indent="0">
              <a:buNone/>
            </a:pPr>
            <a:r>
              <a:rPr lang="ja-JP" altLang="en-US" dirty="0"/>
              <a:t>      </a:t>
            </a:r>
            <a:r>
              <a:rPr lang="en-US" altLang="ja-JP" dirty="0" err="1"/>
              <a:t>cf</a:t>
            </a:r>
            <a:r>
              <a:rPr lang="en-US" altLang="ja-JP" dirty="0"/>
              <a:t> </a:t>
            </a:r>
            <a:r>
              <a:rPr lang="ja-JP" altLang="en-US" dirty="0"/>
              <a:t>デュルケム「自殺論」</a:t>
            </a:r>
          </a:p>
          <a:p>
            <a:pPr lvl="1"/>
            <a:r>
              <a:rPr kumimoji="1" lang="ja-JP" altLang="en-US" dirty="0"/>
              <a:t>多文化社会→多宗教の混在</a:t>
            </a:r>
          </a:p>
        </p:txBody>
      </p:sp>
    </p:spTree>
    <p:extLst>
      <p:ext uri="{BB962C8B-B14F-4D97-AF65-F5344CB8AC3E}">
        <p14:creationId xmlns:p14="http://schemas.microsoft.com/office/powerpoint/2010/main" val="263369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生命・家族観の変化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家族意識の変化</a:t>
            </a:r>
          </a:p>
          <a:p>
            <a:pPr lvl="1"/>
            <a:r>
              <a:rPr lang="ja-JP" altLang="en-US" dirty="0"/>
              <a:t>離婚・シングルペアレント・同性婚</a:t>
            </a:r>
          </a:p>
          <a:p>
            <a:r>
              <a:rPr kumimoji="1" lang="ja-JP" altLang="en-US" dirty="0"/>
              <a:t>生命観の変化</a:t>
            </a:r>
          </a:p>
          <a:p>
            <a:pPr lvl="1"/>
            <a:r>
              <a:rPr lang="ja-JP" altLang="en-US" dirty="0"/>
              <a:t>避妊・人口受精・代理母</a:t>
            </a:r>
          </a:p>
          <a:p>
            <a:pPr lvl="1"/>
            <a:r>
              <a:rPr kumimoji="1" lang="ja-JP" altLang="en-US" dirty="0"/>
              <a:t>尊厳死・安楽死</a:t>
            </a:r>
          </a:p>
          <a:p>
            <a:pPr lvl="1"/>
            <a:endParaRPr lang="ja-JP" altLang="en-US" dirty="0"/>
          </a:p>
          <a:p>
            <a:r>
              <a:rPr lang="ja-JP" altLang="en-US" dirty="0"/>
              <a:t>これらは全て「非宗教」対「宗教」の対立</a:t>
            </a:r>
          </a:p>
          <a:p>
            <a:pPr marL="0" indent="0">
              <a:buNone/>
            </a:pPr>
            <a:r>
              <a:rPr kumimoji="1" lang="ja-JP" altLang="en-US" dirty="0"/>
              <a:t>      プロテスタント＞カトリック＞「イスラム」</a:t>
            </a:r>
          </a:p>
        </p:txBody>
      </p:sp>
    </p:spTree>
    <p:extLst>
      <p:ext uri="{BB962C8B-B14F-4D97-AF65-F5344CB8AC3E}">
        <p14:creationId xmlns:p14="http://schemas.microsoft.com/office/powerpoint/2010/main" val="16939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世界の宗教紛争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ハッチンスの予言</a:t>
            </a:r>
            <a:r>
              <a:rPr lang="en-US" altLang="ja-JP" dirty="0"/>
              <a:t>?</a:t>
            </a:r>
            <a:r>
              <a:rPr lang="ja-JP" altLang="en-US" dirty="0"/>
              <a:t> 冷戦後は文明の衝突</a:t>
            </a:r>
          </a:p>
          <a:p>
            <a:pPr eaLnBrk="1" hangingPunct="1"/>
            <a:r>
              <a:rPr lang="ja-JP" altLang="en-US" dirty="0"/>
              <a:t>宗教は異なる宗教の間だけではなく、同じ宗教の間でも多くの争いを引き起こしてきた。</a:t>
            </a:r>
          </a:p>
          <a:p>
            <a:pPr eaLnBrk="1" hangingPunct="1"/>
            <a:r>
              <a:rPr lang="ja-JP" altLang="en-US" dirty="0"/>
              <a:t>歴史的概観と現代の紛争</a:t>
            </a:r>
            <a:r>
              <a:rPr lang="en-US" altLang="ja-JP" dirty="0"/>
              <a:t>(</a:t>
            </a:r>
            <a:r>
              <a:rPr lang="ja-JP" altLang="en-US" dirty="0"/>
              <a:t>学研</a:t>
            </a:r>
            <a:r>
              <a:rPr lang="en-US" altLang="ja-JP" dirty="0"/>
              <a:t>『</a:t>
            </a:r>
            <a:r>
              <a:rPr lang="ja-JP" altLang="en-US" dirty="0"/>
              <a:t>世界の宗教紛争</a:t>
            </a:r>
            <a:r>
              <a:rPr lang="en-US" altLang="ja-JP" dirty="0"/>
              <a:t>』</a:t>
            </a:r>
            <a:r>
              <a:rPr lang="ja-JP" altLang="en-US" dirty="0"/>
              <a:t>エソテリカ別冊</a:t>
            </a:r>
            <a:r>
              <a:rPr lang="en-US" altLang="ja-JP" dirty="0"/>
              <a:t>)</a:t>
            </a:r>
            <a:r>
              <a:rPr lang="ja-JP" altLang="en-US" dirty="0"/>
              <a:t>をみると、ほとんどの紛争がイスラム教</a:t>
            </a:r>
            <a:r>
              <a:rPr lang="en-US" altLang="ja-JP" dirty="0"/>
              <a:t>vs</a:t>
            </a:r>
            <a:r>
              <a:rPr lang="ja-JP" altLang="en-US" dirty="0"/>
              <a:t>キリスト教、イスラム教やキリスト教の宗派間で、ヒンズー教、仏教は少ない。</a:t>
            </a:r>
          </a:p>
          <a:p>
            <a:pPr eaLnBrk="1" hangingPunct="1">
              <a:buFontTx/>
              <a:buNone/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65943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6DAB51-9042-4E07-93C5-AE16E4184EA0}"/>
              </a:ext>
            </a:extLst>
          </p:cNvPr>
          <p:cNvSpPr txBox="1"/>
          <p:nvPr/>
        </p:nvSpPr>
        <p:spPr>
          <a:xfrm>
            <a:off x="0" y="116632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　         ユダヤ教・キリスト教・イスラム教の比較</a:t>
            </a:r>
          </a:p>
          <a:p>
            <a:r>
              <a:rPr lang="ja-JP" altLang="en-US" b="1" dirty="0"/>
              <a:t>        　　　　　　　ユダヤ教  　　　　　　　　キリスト教 　　　　　　イスラム教</a:t>
            </a:r>
          </a:p>
          <a:p>
            <a:r>
              <a:rPr lang="ja-JP" altLang="en-US" b="1" dirty="0"/>
              <a:t>        神  　　　　    ヤハウェ  　　　    　ヤハウェ（エホバ） 　　　　アッラー</a:t>
            </a:r>
          </a:p>
          <a:p>
            <a:r>
              <a:rPr lang="ja-JP" altLang="en-US" b="1" dirty="0"/>
              <a:t>        信仰対象 　　ヤハウェ  　　　　   ヤハウェ  　　　　　　　　　アッラー</a:t>
            </a:r>
          </a:p>
          <a:p>
            <a:r>
              <a:rPr lang="ja-JP" altLang="en-US" b="1" dirty="0"/>
              <a:t>         　　　　　　　　　　　　　　　　　　　  キリスト</a:t>
            </a:r>
          </a:p>
          <a:p>
            <a:r>
              <a:rPr lang="ja-JP" altLang="en-US" b="1" dirty="0"/>
              <a:t>         　　　　　　　　　　　　　　　　　　　　精霊</a:t>
            </a:r>
          </a:p>
          <a:p>
            <a:r>
              <a:rPr lang="ja-JP" altLang="en-US" b="1" dirty="0"/>
              <a:t>        聖典  　　　　旧約聖書  　　　　　旧約聖書  　　　　　　旧約聖書のうちの</a:t>
            </a:r>
          </a:p>
          <a:p>
            <a:r>
              <a:rPr lang="ja-JP" altLang="en-US" b="1" dirty="0"/>
              <a:t>         　　　　　　　　　　　　　　　　        新約聖書     　　　　　 モーゼ五書</a:t>
            </a:r>
          </a:p>
          <a:p>
            <a:r>
              <a:rPr lang="ja-JP" altLang="en-US" b="1" dirty="0"/>
              <a:t>        　　　　　　　　　　　　　　　　　　　　　　　　　　　　　　　　     ダヴィデへの詩編</a:t>
            </a:r>
          </a:p>
          <a:p>
            <a:r>
              <a:rPr lang="ja-JP" altLang="en-US" b="1" dirty="0"/>
              <a:t>         　　　　　　　　　　　　　　　　　　　　　　　　　　　　　　　　    新約聖書のうちの</a:t>
            </a:r>
          </a:p>
          <a:p>
            <a:r>
              <a:rPr lang="ja-JP" altLang="en-US" b="1" dirty="0"/>
              <a:t>         　　　　　　　　　　　　　　　　　　　　　　　　　　　　　　　　    福音書</a:t>
            </a:r>
          </a:p>
          <a:p>
            <a:r>
              <a:rPr lang="ja-JP" altLang="en-US" b="1" dirty="0"/>
              <a:t>         　　　　　　　　　　　　　　　　　　　　　　　　　　　　　　　   コーラン</a:t>
            </a:r>
          </a:p>
          <a:p>
            <a:r>
              <a:rPr lang="ja-JP" altLang="en-US" b="1" dirty="0"/>
              <a:t>       予言者 　旧約聖書の予言者 　旧約新約の予言者  　旧約・新約の予言者・ムハンマド</a:t>
            </a:r>
          </a:p>
          <a:p>
            <a:r>
              <a:rPr lang="ja-JP" altLang="en-US" b="1" dirty="0"/>
              <a:t>       メシア  　　終末時に現れる  　　イエス・キリスト 　　　　救済者は神のみ</a:t>
            </a:r>
          </a:p>
          <a:p>
            <a:r>
              <a:rPr lang="ja-JP" altLang="en-US" b="1" dirty="0"/>
              <a:t>　　　聖都 　　　 エルサレム 　　　　　 エルサレム 　　　　　　 メッカ・メディナ・エルサレム</a:t>
            </a:r>
          </a:p>
          <a:p>
            <a:r>
              <a:rPr lang="ja-JP" altLang="en-US" b="1" dirty="0"/>
              <a:t>       聖職階級  　ラビ  　　　　　　　　神父・牧師など  　　　　　　　なし（学者が代行）</a:t>
            </a:r>
          </a:p>
          <a:p>
            <a:r>
              <a:rPr lang="ja-JP" altLang="en-US" b="1" dirty="0"/>
              <a:t>       割礼  　　　生後八日目  　　　　　なし 　　　　　　　　　　　　 行うがコーランに記載</a:t>
            </a:r>
          </a:p>
          <a:p>
            <a:r>
              <a:rPr lang="ja-JP" altLang="en-US" b="1" dirty="0"/>
              <a:t>       偶像 　　　 絶対禁止  　　　　　 一応禁止だが、キリスト像  　 　絶対禁止</a:t>
            </a:r>
          </a:p>
          <a:p>
            <a:r>
              <a:rPr lang="ja-JP" altLang="en-US" b="1" dirty="0"/>
              <a:t>         　　　　　　　　　　　　　　　　     は偶像ではないと容認 </a:t>
            </a:r>
          </a:p>
          <a:p>
            <a:r>
              <a:rPr lang="ja-JP" altLang="en-US" b="1" dirty="0"/>
              <a:t>        断食  　　贖罪・懺悔のための   とくに行わない  　　　　　　　 聖法で法制化、義務</a:t>
            </a:r>
          </a:p>
          <a:p>
            <a:r>
              <a:rPr lang="ja-JP" altLang="en-US" b="1" dirty="0"/>
              <a:t>         　　　 　　断食あり</a:t>
            </a:r>
          </a:p>
          <a:p>
            <a:r>
              <a:rPr lang="ja-JP" altLang="en-US" b="1" dirty="0"/>
              <a:t>        安息日    　土曜日  　　　　　　　日曜日 　　　　　　　　　　　 金曜日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66684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イスラム文化（１）</a:t>
            </a:r>
            <a:r>
              <a:rPr lang="ja-JP" altLang="en-US" sz="3200"/>
              <a:t>井筒俊彦（岩波）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イスラムは砂漠の遊牧民の宗教ではなく、商人の宗教だった。</a:t>
            </a:r>
          </a:p>
          <a:p>
            <a:pPr eaLnBrk="1" hangingPunct="1"/>
            <a:r>
              <a:rPr lang="ja-JP" altLang="en-US"/>
              <a:t>契約の重要性、相互の信義、約束の履行</a:t>
            </a:r>
          </a:p>
          <a:p>
            <a:pPr eaLnBrk="1" hangingPunct="1"/>
            <a:r>
              <a:rPr lang="ja-JP" altLang="en-US"/>
              <a:t>形成後、グノーシス主義、ヘルメス主義、新プラトン主義などが流入し、地中海的性格に。</a:t>
            </a:r>
          </a:p>
          <a:p>
            <a:pPr eaLnBrk="1" hangingPunct="1"/>
            <a:r>
              <a:rPr lang="ja-JP" altLang="en-US"/>
              <a:t>コーランが唯一の統一的な聖典（単一構成）</a:t>
            </a:r>
          </a:p>
          <a:p>
            <a:pPr eaLnBrk="1" hangingPunct="1"/>
            <a:r>
              <a:rPr lang="ja-JP" altLang="en-US"/>
              <a:t>聖俗の区別なし。（ｃｆ　「カエサルのものはカエサルに、神のものは神に）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イスラム文化（２）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神と人は上下の遠い関係であり、神は予言者を通して、人に直接語りかける。</a:t>
            </a:r>
          </a:p>
          <a:p>
            <a:pPr eaLnBrk="1" hangingPunct="1"/>
            <a:r>
              <a:rPr lang="ja-JP" altLang="en-US"/>
              <a:t>ムハンマドはモーゼ・イエスと並ぶ、そして最大最後の予言者</a:t>
            </a:r>
          </a:p>
          <a:p>
            <a:pPr eaLnBrk="1" hangingPunct="1"/>
            <a:r>
              <a:rPr lang="ja-JP" altLang="en-US"/>
              <a:t>コーランは神の言葉そのもの</a:t>
            </a:r>
          </a:p>
          <a:p>
            <a:pPr eaLnBrk="1" hangingPunct="1"/>
            <a:r>
              <a:rPr lang="ja-JP" altLang="en-US"/>
              <a:t>偶像崇拝の禁止・三位一体の否定</a:t>
            </a:r>
          </a:p>
          <a:p>
            <a:pPr eaLnBrk="1" hangingPunct="1"/>
            <a:r>
              <a:rPr lang="ja-JP" altLang="en-US"/>
              <a:t>血縁共同体の否定　→　信仰による共同体</a:t>
            </a:r>
          </a:p>
          <a:p>
            <a:pPr eaLnBrk="1" hangingPunct="1"/>
            <a:r>
              <a:rPr lang="ja-JP" altLang="en-US"/>
              <a:t>メッカ期とメディナ期に相違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イスラム文化（３）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メッカ期は来世重視・メディナ期は現世重視</a:t>
            </a:r>
          </a:p>
          <a:p>
            <a:pPr eaLnBrk="1" hangingPunct="1"/>
            <a:r>
              <a:rPr lang="ja-JP" altLang="en-US"/>
              <a:t>怒りの神　→　慈悲的な神</a:t>
            </a:r>
          </a:p>
          <a:p>
            <a:pPr eaLnBrk="1" hangingPunct="1"/>
            <a:r>
              <a:rPr lang="ja-JP" altLang="en-US"/>
              <a:t>恐れ　→　感謝</a:t>
            </a:r>
          </a:p>
          <a:p>
            <a:pPr eaLnBrk="1" hangingPunct="1"/>
            <a:r>
              <a:rPr lang="ja-JP" altLang="en-US"/>
              <a:t>神に対する倫理学　→　神と契約を結んだ者の間の倫理学</a:t>
            </a:r>
          </a:p>
          <a:p>
            <a:pPr eaLnBrk="1" hangingPunct="1"/>
            <a:r>
              <a:rPr lang="ja-JP" altLang="en-US"/>
              <a:t>原罪の観念はない。輪廻転生もなし。（性善説的）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B6D7B-26E7-40F7-A431-EA65965A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コーランの感想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7F4294-FCA2-4F4E-A9AF-2D226C5F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聖書とは異なる性質の聖典</a:t>
            </a:r>
            <a:r>
              <a:rPr kumimoji="1" lang="en-US" altLang="ja-JP" dirty="0"/>
              <a:t>(</a:t>
            </a:r>
            <a:r>
              <a:rPr kumimoji="1" lang="ja-JP" altLang="en-US" dirty="0"/>
              <a:t>物語</a:t>
            </a:r>
            <a:r>
              <a:rPr kumimoji="1" lang="en-US" altLang="ja-JP" dirty="0"/>
              <a:t>vs</a:t>
            </a:r>
            <a:r>
              <a:rPr kumimoji="1" lang="ja-JP" altLang="en-US" dirty="0"/>
              <a:t>朗誦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祈りの間に響く朗誦用の詞</a:t>
            </a:r>
            <a:endParaRPr lang="ja-JP" altLang="en-US" dirty="0"/>
          </a:p>
          <a:p>
            <a:pPr lvl="1"/>
            <a:r>
              <a:rPr kumimoji="1" lang="ja-JP" altLang="en-US" dirty="0"/>
              <a:t>同じような内容が繰り返し現れる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神は全知全能・信仰あるものは死後楽園・異教徒は許すな・喜捨せよ</a:t>
            </a:r>
          </a:p>
          <a:p>
            <a:pPr lvl="1"/>
            <a:r>
              <a:rPr kumimoji="1" lang="ja-JP" altLang="en-US" dirty="0"/>
              <a:t>反対の内容も多い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禁止された食物も空腹のときには許される、断食も都合が悪ければ別の日でも可、祈りも違う時間帯でもよい等々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聖書も多数引用されている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93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風刺画事件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事実関係（テキスト）</a:t>
            </a:r>
          </a:p>
          <a:p>
            <a:pPr eaLnBrk="1" hangingPunct="1"/>
            <a:r>
              <a:rPr lang="ja-JP" altLang="en-US"/>
              <a:t>対立点は</a:t>
            </a:r>
          </a:p>
          <a:p>
            <a:pPr lvl="1" eaLnBrk="1" hangingPunct="1"/>
            <a:r>
              <a:rPr lang="ja-JP" altLang="en-US"/>
              <a:t>政治と宗教的価値観の関係（統合・分離）</a:t>
            </a:r>
          </a:p>
          <a:p>
            <a:pPr lvl="1" eaLnBrk="1" hangingPunct="1"/>
            <a:r>
              <a:rPr lang="ja-JP" altLang="en-US"/>
              <a:t>基本的人権の考え方（制限の程度）</a:t>
            </a:r>
          </a:p>
          <a:p>
            <a:pPr lvl="1" eaLnBrk="1" hangingPunct="1"/>
            <a:r>
              <a:rPr lang="ja-JP" altLang="en-US"/>
              <a:t>表現の自由（何で制限されるか　神・名誉）</a:t>
            </a:r>
          </a:p>
          <a:p>
            <a:pPr lvl="1" eaLnBrk="1" hangingPunct="1"/>
            <a:r>
              <a:rPr lang="ja-JP" altLang="en-US"/>
              <a:t>価値が侵されたときの対応（言論・力）</a:t>
            </a:r>
          </a:p>
          <a:p>
            <a:pPr eaLnBrk="1" hangingPunct="1"/>
            <a:r>
              <a:rPr lang="ja-JP" altLang="en-US"/>
              <a:t>対立の背景にあるもの（歴史）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1B8D5-7BCA-42D6-A3A1-5D28815A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日本で宗教戦争が起きない理由？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49F8EB-FB0E-4FAA-85AD-6B52CBE8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松山大耕　</a:t>
            </a:r>
            <a:r>
              <a:rPr lang="nl-NL" altLang="ja-JP" dirty="0">
                <a:hlinkClick r:id="rId2"/>
              </a:rPr>
              <a:t>https://feely.jp/26686/</a:t>
            </a:r>
            <a:endParaRPr lang="ja-JP" altLang="en-US" dirty="0"/>
          </a:p>
          <a:p>
            <a:r>
              <a:rPr lang="ja-JP" altLang="en-US" dirty="0"/>
              <a:t>日本人の特異な宗教習慣</a:t>
            </a:r>
          </a:p>
          <a:p>
            <a:pPr lvl="1"/>
            <a:r>
              <a:rPr lang="ja-JP" altLang="en-US" dirty="0"/>
              <a:t>クリスマス・ハロウィン・除夜の鐘・神社初詣</a:t>
            </a:r>
          </a:p>
          <a:p>
            <a:pPr lvl="1"/>
            <a:r>
              <a:rPr lang="ja-JP" altLang="en-US" dirty="0"/>
              <a:t>教会や神社で結婚式・寺で葬式</a:t>
            </a:r>
          </a:p>
          <a:p>
            <a:r>
              <a:rPr lang="ja-JP" altLang="en-US" dirty="0"/>
              <a:t>新しい試み</a:t>
            </a:r>
          </a:p>
          <a:p>
            <a:pPr lvl="1"/>
            <a:r>
              <a:rPr lang="ja-JP" altLang="en-US" dirty="0"/>
              <a:t>八時</a:t>
            </a:r>
            <a:r>
              <a:rPr lang="ja-JP" altLang="en-US"/>
              <a:t>だよ神</a:t>
            </a:r>
            <a:r>
              <a:rPr lang="ja-JP" altLang="en-US" dirty="0"/>
              <a:t>さま仏さま（悩み相談番組）</a:t>
            </a:r>
          </a:p>
          <a:p>
            <a:pPr lvl="1"/>
            <a:r>
              <a:rPr lang="ja-JP" altLang="en-US" dirty="0"/>
              <a:t>宗教家駅伝　京都・ルクセンブルクで開催</a:t>
            </a:r>
          </a:p>
          <a:p>
            <a:r>
              <a:rPr lang="ja-JP" altLang="en-US" dirty="0"/>
              <a:t>宗教の目的は「安心」を得ること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095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49332B-E21E-4952-8861-85C3764D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宗教教義に紛争要因が</a:t>
            </a:r>
            <a:r>
              <a:rPr kumimoji="1" lang="en-US" altLang="ja-JP" dirty="0"/>
              <a:t>?1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6A6E56-F15E-419F-9BB4-43859949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ユダヤ教</a:t>
            </a:r>
            <a:r>
              <a:rPr kumimoji="1" lang="en-US" altLang="ja-JP" dirty="0"/>
              <a:t>:</a:t>
            </a:r>
            <a:r>
              <a:rPr kumimoji="1" lang="ja-JP" altLang="en-US" dirty="0"/>
              <a:t> 神に選ばれた民族</a:t>
            </a:r>
            <a:r>
              <a:rPr kumimoji="1" lang="en-US" altLang="ja-JP" dirty="0"/>
              <a:t>=</a:t>
            </a:r>
            <a:r>
              <a:rPr kumimoji="1" lang="ja-JP" altLang="en-US" dirty="0"/>
              <a:t>ユダヤ人・人は原罪を負っている→義務⇒排他性と持続性</a:t>
            </a:r>
          </a:p>
          <a:p>
            <a:r>
              <a:rPr kumimoji="1" lang="ja-JP" altLang="en-US" dirty="0"/>
              <a:t>キリスト教： </a:t>
            </a:r>
          </a:p>
          <a:p>
            <a:pPr lvl="1"/>
            <a:r>
              <a:rPr kumimoji="1" lang="ja-JP" altLang="en-US" dirty="0"/>
              <a:t>発生の事情</a:t>
            </a:r>
            <a:r>
              <a:rPr kumimoji="1" lang="en-US" altLang="ja-JP" dirty="0"/>
              <a:t>(</a:t>
            </a:r>
            <a:r>
              <a:rPr kumimoji="1" lang="ja-JP" altLang="en-US" dirty="0"/>
              <a:t>ユダヤ王国の反乱→ローマ帝国への従順 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『</a:t>
            </a:r>
            <a:r>
              <a:rPr kumimoji="1" lang="ja-JP" altLang="en-US" dirty="0"/>
              <a:t>イエス・キリストは実在したのか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レザー・アフラン</a:t>
            </a:r>
          </a:p>
          <a:p>
            <a:pPr lvl="1"/>
            <a:r>
              <a:rPr kumimoji="1" lang="ja-JP" altLang="en-US" dirty="0"/>
              <a:t>宗教改革</a:t>
            </a:r>
            <a:r>
              <a:rPr kumimoji="1" lang="en-US" altLang="ja-JP" dirty="0"/>
              <a:t>(</a:t>
            </a:r>
            <a:r>
              <a:rPr kumimoji="1" lang="ja-JP" altLang="en-US" dirty="0"/>
              <a:t>ルターの異端への攻撃</a:t>
            </a:r>
            <a:r>
              <a:rPr kumimoji="1" lang="en-US" altLang="ja-JP" dirty="0"/>
              <a:t>((</a:t>
            </a:r>
            <a:r>
              <a:rPr kumimoji="1" lang="ja-JP" altLang="en-US" dirty="0"/>
              <a:t>特にユダヤ人</a:t>
            </a:r>
            <a:r>
              <a:rPr kumimoji="1" lang="en-US" altLang="ja-JP" dirty="0"/>
              <a:t>))</a:t>
            </a:r>
            <a:endParaRPr kumimoji="1"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65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CD3FB-F80A-4CAA-84C5-494F396B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宗教教義に紛争要因が</a:t>
            </a:r>
            <a:r>
              <a:rPr lang="en-US" altLang="ja-JP" dirty="0"/>
              <a:t>?2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4F53A0-C230-413B-999B-8C2B9BA3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イスラム教</a:t>
            </a:r>
            <a:r>
              <a:rPr lang="en-US" altLang="ja-JP" dirty="0"/>
              <a:t>: </a:t>
            </a:r>
            <a:endParaRPr lang="ja-JP" altLang="en-US" dirty="0"/>
          </a:p>
          <a:p>
            <a:pPr lvl="1"/>
            <a:r>
              <a:rPr lang="ja-JP" altLang="en-US" dirty="0"/>
              <a:t>コーラン 信仰なき者どもには、苦しい天罰 の予告をして喜ばせてやるが</a:t>
            </a:r>
            <a:r>
              <a:rPr lang="ja-JP" altLang="en-US" dirty="0" err="1"/>
              <a:t>よかろうぞ</a:t>
            </a:r>
            <a:r>
              <a:rPr lang="ja-JP" altLang="en-US" dirty="0"/>
              <a:t>。・・だが、</a:t>
            </a:r>
            <a:r>
              <a:rPr lang="en-US" altLang="ja-JP" dirty="0"/>
              <a:t>(</a:t>
            </a:r>
            <a:r>
              <a:rPr lang="ja-JP" altLang="en-US" dirty="0"/>
              <a:t>四ヵ月の）神聖月があけたなら、多神教徒は見つけ次第、殺してしまうがよい。ひっ 捉え、追い込み、いたるところに伏兵を置いて待伏せよ。</a:t>
            </a:r>
          </a:p>
          <a:p>
            <a:pPr lvl="1"/>
            <a:r>
              <a:rPr lang="ja-JP" altLang="en-US" dirty="0"/>
              <a:t>抑圧されたもののルサンチマン</a:t>
            </a:r>
            <a:r>
              <a:rPr lang="en-US" altLang="ja-JP" dirty="0"/>
              <a:t>?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15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CFF84-9D88-4C60-8FEC-F23ABE9C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宗教をめぐる争い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17915-540C-479D-BFBF-2D5808EC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国家間の戦争は、ほとんどが「政治的」争い</a:t>
            </a:r>
          </a:p>
          <a:p>
            <a:pPr lvl="1"/>
            <a:r>
              <a:rPr kumimoji="1" lang="ja-JP" altLang="en-US" dirty="0"/>
              <a:t>十字軍</a:t>
            </a:r>
          </a:p>
          <a:p>
            <a:pPr lvl="1"/>
            <a:r>
              <a:rPr kumimoji="1" lang="ja-JP" altLang="en-US" dirty="0"/>
              <a:t>レコンキスタ</a:t>
            </a:r>
          </a:p>
          <a:p>
            <a:r>
              <a:rPr kumimoji="1" lang="ja-JP" altLang="en-US" dirty="0"/>
              <a:t>国内での宗教対立が大きく関係した紛争は多々ある</a:t>
            </a:r>
          </a:p>
          <a:p>
            <a:pPr lvl="1"/>
            <a:r>
              <a:rPr kumimoji="1" lang="ja-JP" altLang="en-US" dirty="0"/>
              <a:t>アメリカの中絶</a:t>
            </a:r>
          </a:p>
          <a:p>
            <a:pPr lvl="1"/>
            <a:r>
              <a:rPr kumimoji="1" lang="ja-JP" altLang="en-US" dirty="0"/>
              <a:t>魔女裁判</a:t>
            </a:r>
          </a:p>
          <a:p>
            <a:pPr lvl="1"/>
            <a:r>
              <a:rPr kumimoji="1" lang="en-US" altLang="ja-JP" dirty="0" err="1"/>
              <a:t>cf</a:t>
            </a:r>
            <a:r>
              <a:rPr kumimoji="1" lang="en-US" altLang="ja-JP" dirty="0"/>
              <a:t> </a:t>
            </a:r>
            <a:r>
              <a:rPr kumimoji="1" lang="ja-JP" altLang="en-US" dirty="0"/>
              <a:t>日本の踏み絵</a:t>
            </a:r>
          </a:p>
          <a:p>
            <a:r>
              <a:rPr kumimoji="1" lang="ja-JP" altLang="en-US" dirty="0"/>
              <a:t>中東戦争、シリア内戦は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65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74638"/>
            <a:ext cx="9036050" cy="6507162"/>
          </a:xfrm>
        </p:spPr>
      </p:pic>
    </p:spTree>
    <p:extLst>
      <p:ext uri="{BB962C8B-B14F-4D97-AF65-F5344CB8AC3E}">
        <p14:creationId xmlns:p14="http://schemas.microsoft.com/office/powerpoint/2010/main" val="289132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075"/>
            <a:ext cx="9144000" cy="6642100"/>
          </a:xfrm>
        </p:spPr>
      </p:pic>
    </p:spTree>
    <p:extLst>
      <p:ext uri="{BB962C8B-B14F-4D97-AF65-F5344CB8AC3E}">
        <p14:creationId xmlns:p14="http://schemas.microsoft.com/office/powerpoint/2010/main" val="187092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642100"/>
          </a:xfrm>
        </p:spPr>
      </p:pic>
    </p:spTree>
    <p:extLst>
      <p:ext uri="{BB962C8B-B14F-4D97-AF65-F5344CB8AC3E}">
        <p14:creationId xmlns:p14="http://schemas.microsoft.com/office/powerpoint/2010/main" val="297922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CAA42-5C0B-4F23-960D-E524A012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宗教をめぐる誤解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BDDDAB-B567-4568-A633-A60038018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イスラム教は怖い宗教だ</a:t>
            </a:r>
          </a:p>
          <a:p>
            <a:pPr lvl="1"/>
            <a:r>
              <a:rPr kumimoji="1" lang="ja-JP" altLang="en-US" dirty="0"/>
              <a:t>ジハード・自爆テロ</a:t>
            </a:r>
          </a:p>
          <a:p>
            <a:pPr lvl="1"/>
            <a:r>
              <a:rPr kumimoji="1" lang="en-US" altLang="ja-JP" dirty="0" err="1"/>
              <a:t>cf</a:t>
            </a:r>
            <a:r>
              <a:rPr kumimoji="1" lang="en-US" altLang="ja-JP" dirty="0"/>
              <a:t> </a:t>
            </a:r>
            <a:r>
              <a:rPr kumimoji="1" lang="ja-JP" altLang="en-US" dirty="0"/>
              <a:t>オウム</a:t>
            </a:r>
          </a:p>
          <a:p>
            <a:r>
              <a:rPr kumimoji="1" lang="ja-JP" altLang="en-US" dirty="0"/>
              <a:t>マルクスは宗教を否定した</a:t>
            </a:r>
            <a:r>
              <a:rPr kumimoji="1" lang="en-US" altLang="ja-JP" dirty="0"/>
              <a:t>(</a:t>
            </a:r>
            <a:r>
              <a:rPr kumimoji="1" lang="ja-JP" altLang="en-US" dirty="0"/>
              <a:t>社会主義国の宗教弾圧政策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宗教は戦争の原因だ</a:t>
            </a:r>
          </a:p>
          <a:p>
            <a:pPr lvl="1"/>
            <a:r>
              <a:rPr kumimoji="1" lang="ja-JP" altLang="en-US" dirty="0"/>
              <a:t>宗教を語っても、政治的争いだ</a:t>
            </a:r>
            <a:r>
              <a:rPr kumimoji="1" lang="en-US" altLang="ja-JP" dirty="0"/>
              <a:t>(</a:t>
            </a:r>
            <a:r>
              <a:rPr kumimoji="1" lang="ja-JP" altLang="en-US" dirty="0"/>
              <a:t>島田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宗教的弾圧</a:t>
            </a:r>
            <a:r>
              <a:rPr kumimoji="1" lang="en-US" altLang="ja-JP" dirty="0"/>
              <a:t>(</a:t>
            </a:r>
            <a:r>
              <a:rPr kumimoji="1" lang="ja-JP" altLang="en-US" dirty="0"/>
              <a:t>魔女裁判、踏み絵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61761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945</Words>
  <Application>Microsoft Office PowerPoint</Application>
  <PresentationFormat>画面に合わせる (4:3)</PresentationFormat>
  <Paragraphs>147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Arial</vt:lpstr>
      <vt:lpstr>標準デザイン</vt:lpstr>
      <vt:lpstr>宗教の問題</vt:lpstr>
      <vt:lpstr>世界の宗教紛争</vt:lpstr>
      <vt:lpstr>宗教教義に紛争要因が?1</vt:lpstr>
      <vt:lpstr>宗教教義に紛争要因が?2</vt:lpstr>
      <vt:lpstr>宗教をめぐる争い?</vt:lpstr>
      <vt:lpstr>PowerPoint プレゼンテーション</vt:lpstr>
      <vt:lpstr>PowerPoint プレゼンテーション</vt:lpstr>
      <vt:lpstr>PowerPoint プレゼンテーション</vt:lpstr>
      <vt:lpstr>宗教をめぐる誤解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宗教とは何か</vt:lpstr>
      <vt:lpstr>PowerPoint プレゼンテーション</vt:lpstr>
      <vt:lpstr>宗教と国家の関係</vt:lpstr>
      <vt:lpstr>国家と宗教の関係の変化</vt:lpstr>
      <vt:lpstr>宗教的紐帯の弱体</vt:lpstr>
      <vt:lpstr>生命・家族観の変化</vt:lpstr>
      <vt:lpstr>PowerPoint プレゼンテーション</vt:lpstr>
      <vt:lpstr>イスラム文化（１）井筒俊彦（岩波）</vt:lpstr>
      <vt:lpstr>イスラム文化（２）</vt:lpstr>
      <vt:lpstr>イスラム文化（３）</vt:lpstr>
      <vt:lpstr>コーランの感想</vt:lpstr>
      <vt:lpstr>風刺画事件</vt:lpstr>
      <vt:lpstr>日本で宗教戦争が起きない理由？</vt:lpstr>
    </vt:vector>
  </TitlesOfParts>
  <Company>bunkyo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宗教の問題</dc:title>
  <dc:creator>wakei</dc:creator>
  <cp:lastModifiedBy>wakei ota</cp:lastModifiedBy>
  <cp:revision>77</cp:revision>
  <dcterms:created xsi:type="dcterms:W3CDTF">2004-11-12T01:01:22Z</dcterms:created>
  <dcterms:modified xsi:type="dcterms:W3CDTF">2018-12-21T05:59:34Z</dcterms:modified>
</cp:coreProperties>
</file>