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4" r:id="rId5"/>
    <p:sldId id="269" r:id="rId6"/>
    <p:sldId id="272" r:id="rId7"/>
    <p:sldId id="273" r:id="rId8"/>
    <p:sldId id="257" r:id="rId9"/>
    <p:sldId id="260" r:id="rId10"/>
    <p:sldId id="261" r:id="rId11"/>
    <p:sldId id="262" r:id="rId12"/>
    <p:sldId id="270" r:id="rId13"/>
    <p:sldId id="271" r:id="rId14"/>
    <p:sldId id="265" r:id="rId15"/>
    <p:sldId id="266" r:id="rId16"/>
    <p:sldId id="258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51" d="100"/>
          <a:sy n="51" d="100"/>
        </p:scale>
        <p:origin x="8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4BBA59-6334-47BD-A1BE-FA7954054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DF022C4-CA16-4A41-A919-2A4523274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6EC437-FD0D-4471-8C06-0FB2E70C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2B4A48-15B5-45DE-A108-ED6232865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F967A2-AD48-4807-9D4C-1F7E4D28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79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505CB-77BF-482A-8E0C-F6995EAA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FE6D6C-6FD7-4358-8FBD-4094F2FF3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0FAA34-BC10-43A7-AD8C-3FDD7804B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F3E053-9CDE-4951-BE0B-C7409B4E3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48DC9-8C1F-4DDC-B489-3B13F437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9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168F016-A65A-4575-85F3-D1A17F549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AAAEE2-7943-4083-8061-F0BD03644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D85819-9BA9-43DA-95B6-056288E9C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29858-6515-4C77-A873-17D8923B9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D4007F-7084-490F-9767-19563F4D4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48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A1F6D6-6781-4E4A-BE51-5F8BB0CDE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BFD075-BE61-4860-98BC-FDC891DD5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19E5F3-E3F3-463C-85C8-218D32C97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B3C085-E9EB-49CA-9139-D0F750E57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7F0653-09FD-4AE1-A382-973260BE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36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884B12-08F7-461C-95E4-B19BD04AD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BE5F63-5D2C-4202-81C2-500D43F83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734F8A-E251-41DF-9E2B-D1F4BCCA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626CBE-CB53-49C8-9DC8-2638C748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05D8FB-2DF4-4572-9E4F-FE423581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8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8E8B3-6753-4863-8781-14BA0C660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DCD96A-2429-465B-8B28-E95E8D410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384688-DFE7-4D3A-ACCF-527736EEB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E7A2B5-A763-43DA-86F4-1B4E62E6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9D2E6C-9407-4C0D-9A06-E83129BBB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534882-48E2-42B2-A026-90775146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05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EED04-DFFE-4C04-9183-3D8C559D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F1372E-D130-4D48-96A4-1F7553FDB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F261CF-7988-422F-9B01-B7A889180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B6130D-78E7-4B84-99FE-0C6ECA032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529C1A-B330-48AD-9434-BB0A6B6CB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8E1BE3-A127-42D9-BCC2-E464F659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117322-1A32-448E-8255-707959F03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07C6EB3-9776-4E12-A6D8-F7EBFFD8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0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CBCFAD-0D03-4AB5-A086-E313FD82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D02C531-0F47-4EDA-A909-C04C08CE6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7D5448-FC89-4F96-BE78-D37C48894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4591087-F22B-4875-BC68-F1C36F2D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92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1E4E92-FAAC-45BE-98AC-912C8FA2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B00D5E-3060-4591-ACE7-97085A11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20B464-1E74-42E7-AAA4-AAE183D4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79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51C6B-C614-4803-81C5-DA77A88C8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BBF0A7-51B2-44BA-A9F6-09DFF0025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E71AB5-0006-4FCF-BC80-74CDCDCD0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10EF76-B273-403E-BEFB-DCE9AD45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D39A72-FA1A-44A9-9A3C-F59C0B59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472C59-9182-4BE8-947B-98D0DF83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91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17079-DD6F-4909-B218-FBC75A6A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BC80B7-4DC6-4913-8E7A-E6FEE0B99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D1BB28-BD19-4FD4-9FCC-B091AA1A6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E018AB-1A48-4E43-AF23-EEE75F7C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BF5968-8C26-4316-A60E-2C88FBD0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A739C6-B667-49AB-A643-331F58FC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E4AF1E5-E2F7-4090-80C4-6BF5D58E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37FC1C-8A92-43FF-B774-A0B9B461E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7A4F32-2437-4121-B985-FBAAB0E57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7F2FE-4FA4-46F7-ACFA-EA1817AD295C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6295E-43E8-4F4E-A697-FF63B5BB2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A7CC62-0E54-41D8-A3D1-3E9DCE602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3DB09-7E30-411A-B0F2-4240793F74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93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C98674-EC6A-4585-9001-A681B8AF7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教育の国際競争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9DA88EE-AD97-4B1D-A94F-2F81A4AF7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054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6FDE11-B6C8-4A72-AFB3-9B658CE4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日本の留学史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65457F-F756-4990-ADA6-3D3279D69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遣隋使・遣唐使</a:t>
            </a:r>
          </a:p>
          <a:p>
            <a:r>
              <a:rPr kumimoji="1" lang="ja-JP" altLang="en-US" dirty="0"/>
              <a:t>明治の留学生派遣</a:t>
            </a:r>
          </a:p>
          <a:p>
            <a:pPr lvl="1"/>
            <a:r>
              <a:rPr kumimoji="1" lang="ja-JP" altLang="en-US" dirty="0"/>
              <a:t>お雇い外国人　</a:t>
            </a:r>
            <a:r>
              <a:rPr kumimoji="1" lang="en-US" altLang="ja-JP" dirty="0"/>
              <a:t>1868</a:t>
            </a:r>
            <a:r>
              <a:rPr kumimoji="1" lang="ja-JP" altLang="en-US" dirty="0"/>
              <a:t>－</a:t>
            </a:r>
            <a:r>
              <a:rPr kumimoji="1" lang="en-US" altLang="ja-JP" dirty="0"/>
              <a:t>1889</a:t>
            </a:r>
            <a:r>
              <a:rPr kumimoji="1" lang="ja-JP" altLang="en-US" dirty="0"/>
              <a:t>年　</a:t>
            </a:r>
            <a:r>
              <a:rPr kumimoji="1" lang="en-US" altLang="ja-JP" dirty="0"/>
              <a:t>2690</a:t>
            </a:r>
            <a:r>
              <a:rPr kumimoji="1" lang="ja-JP" altLang="en-US" dirty="0"/>
              <a:t>人　高額な給与</a:t>
            </a:r>
          </a:p>
          <a:p>
            <a:pPr lvl="1"/>
            <a:r>
              <a:rPr kumimoji="1" lang="ja-JP" altLang="en-US" dirty="0"/>
              <a:t>明治</a:t>
            </a:r>
            <a:r>
              <a:rPr kumimoji="1" lang="en-US" altLang="ja-JP" dirty="0"/>
              <a:t>10</a:t>
            </a:r>
            <a:r>
              <a:rPr kumimoji="1" lang="ja-JP" altLang="en-US" dirty="0"/>
              <a:t>年創立の東京大学　学生</a:t>
            </a:r>
            <a:r>
              <a:rPr kumimoji="1" lang="en-US" altLang="ja-JP" dirty="0"/>
              <a:t>710</a:t>
            </a:r>
            <a:r>
              <a:rPr kumimoji="1" lang="ja-JP" altLang="en-US" dirty="0"/>
              <a:t>人、予備門</a:t>
            </a:r>
            <a:r>
              <a:rPr kumimoji="1" lang="en-US" altLang="ja-JP" dirty="0"/>
              <a:t>630</a:t>
            </a:r>
            <a:r>
              <a:rPr kumimoji="1" lang="ja-JP" altLang="en-US" dirty="0"/>
              <a:t>人、日本人教師</a:t>
            </a:r>
            <a:r>
              <a:rPr kumimoji="1" lang="en-US" altLang="ja-JP" dirty="0"/>
              <a:t>32</a:t>
            </a:r>
            <a:r>
              <a:rPr kumimoji="1" lang="ja-JP" altLang="en-US" dirty="0"/>
              <a:t>人、外国人教師</a:t>
            </a:r>
            <a:r>
              <a:rPr kumimoji="1" lang="en-US" altLang="ja-JP" dirty="0"/>
              <a:t>24</a:t>
            </a:r>
            <a:r>
              <a:rPr kumimoji="1" lang="ja-JP" altLang="en-US" dirty="0"/>
              <a:t>人。（上席教授はほとんど外国人で、講義は欧米語で）</a:t>
            </a:r>
          </a:p>
          <a:p>
            <a:pPr lvl="1"/>
            <a:r>
              <a:rPr kumimoji="1" lang="ja-JP" altLang="en-US" dirty="0"/>
              <a:t>優秀な卒業生を留学させ、外国人教師と入れ換えていった</a:t>
            </a:r>
          </a:p>
          <a:p>
            <a:pPr lvl="1"/>
            <a:r>
              <a:rPr kumimoji="1" lang="ja-JP" altLang="en-US" dirty="0"/>
              <a:t>新渡戸稲造・夏目漱石</a:t>
            </a:r>
          </a:p>
        </p:txBody>
      </p:sp>
    </p:spTree>
    <p:extLst>
      <p:ext uri="{BB962C8B-B14F-4D97-AF65-F5344CB8AC3E}">
        <p14:creationId xmlns:p14="http://schemas.microsoft.com/office/powerpoint/2010/main" val="377511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B652F-B71A-4926-9FA3-5DC5D22E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国家政策としての留学生受け入れ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60FE4C-FF24-45CD-8DE0-03E0D09D6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日本　</a:t>
            </a:r>
          </a:p>
          <a:p>
            <a:pPr lvl="1"/>
            <a:r>
              <a:rPr kumimoji="1" lang="ja-JP" altLang="en-US" dirty="0"/>
              <a:t>明治－大正　アジア留学生受け入れ・中国が多数→中国の革命運動に参加する者多数　孫文・魯迅（</a:t>
            </a:r>
            <a:r>
              <a:rPr kumimoji="1" lang="en-US" altLang="ja-JP" dirty="0" err="1"/>
              <a:t>cf</a:t>
            </a:r>
            <a:r>
              <a:rPr kumimoji="1" lang="ja-JP" altLang="en-US" dirty="0"/>
              <a:t>　藤野先生）</a:t>
            </a:r>
          </a:p>
          <a:p>
            <a:pPr lvl="1"/>
            <a:r>
              <a:rPr kumimoji="1" lang="ja-JP" altLang="en-US" dirty="0"/>
              <a:t>南方特別留学生　</a:t>
            </a:r>
            <a:r>
              <a:rPr kumimoji="1" lang="en-US" altLang="ja-JP" dirty="0"/>
              <a:t>1943</a:t>
            </a:r>
            <a:r>
              <a:rPr kumimoji="1" lang="ja-JP" altLang="en-US" dirty="0"/>
              <a:t>年東南アジアから</a:t>
            </a:r>
            <a:r>
              <a:rPr kumimoji="1" lang="en-US" altLang="ja-JP" dirty="0"/>
              <a:t>50</a:t>
            </a:r>
            <a:r>
              <a:rPr kumimoji="1" lang="ja-JP" altLang="en-US" dirty="0"/>
              <a:t>名　親日派の形成</a:t>
            </a:r>
          </a:p>
          <a:p>
            <a:pPr lvl="1"/>
            <a:r>
              <a:rPr kumimoji="1" lang="ja-JP" altLang="en-US" dirty="0"/>
              <a:t>中曽根首相　留学生受け入れ</a:t>
            </a:r>
            <a:r>
              <a:rPr kumimoji="1" lang="en-US" altLang="ja-JP" dirty="0"/>
              <a:t>10</a:t>
            </a:r>
            <a:r>
              <a:rPr kumimoji="1" lang="ja-JP" altLang="en-US" dirty="0"/>
              <a:t>万人計画</a:t>
            </a:r>
          </a:p>
          <a:p>
            <a:r>
              <a:rPr kumimoji="1" lang="ja-JP" altLang="en-US" dirty="0"/>
              <a:t>アメリカ　フルブライト・プログラム　</a:t>
            </a:r>
          </a:p>
          <a:p>
            <a:pPr lvl="1"/>
            <a:r>
              <a:rPr kumimoji="1" lang="en-US" altLang="ja-JP" dirty="0"/>
              <a:t>1945</a:t>
            </a:r>
            <a:r>
              <a:rPr kumimoji="1" lang="ja-JP" altLang="en-US" dirty="0"/>
              <a:t>年、「平和の達成のためには人的交流が有効」アメリカとの相互協定。</a:t>
            </a:r>
            <a:r>
              <a:rPr kumimoji="1" lang="en-US" altLang="ja-JP" dirty="0"/>
              <a:t>30</a:t>
            </a:r>
            <a:r>
              <a:rPr kumimoji="1" lang="ja-JP" altLang="en-US" dirty="0"/>
              <a:t>年間米資金→現在は相互負担。</a:t>
            </a:r>
            <a:r>
              <a:rPr kumimoji="1" lang="en-US" altLang="ja-JP" dirty="0"/>
              <a:t>160</a:t>
            </a:r>
            <a:r>
              <a:rPr kumimoji="1" lang="ja-JP" altLang="en-US" dirty="0"/>
              <a:t>カ国、</a:t>
            </a:r>
            <a:r>
              <a:rPr kumimoji="1" lang="en-US" altLang="ja-JP" dirty="0"/>
              <a:t>37</a:t>
            </a:r>
            <a:r>
              <a:rPr kumimoji="1" lang="ja-JP" altLang="en-US" dirty="0"/>
              <a:t>万人参加。日本人</a:t>
            </a:r>
            <a:r>
              <a:rPr kumimoji="1" lang="en-US" altLang="ja-JP" dirty="0"/>
              <a:t>6500</a:t>
            </a:r>
            <a:r>
              <a:rPr lang="ja-JP" altLang="en-US" dirty="0"/>
              <a:t>人</a:t>
            </a:r>
          </a:p>
          <a:p>
            <a:pPr lvl="1"/>
            <a:r>
              <a:rPr lang="ja-JP" altLang="en-US" dirty="0"/>
              <a:t>利根川進　小柴昌俊　下村脩　根岸英一（ノーベル賞）明石康　河合隼雄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6729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DE157-554C-49FB-AFC0-BC6B2FA6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留学の効果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C1EC50-20AC-43AE-849A-952E2A669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一般的には交流が進み、相互理解が進む</a:t>
            </a:r>
            <a:r>
              <a:rPr kumimoji="1" lang="en-US" altLang="ja-JP" dirty="0"/>
              <a:t>(</a:t>
            </a:r>
            <a:r>
              <a:rPr kumimoji="1" lang="ja-JP" altLang="en-US" dirty="0"/>
              <a:t>遣唐使・フルブライト留学制度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革命家が育つ：本国に留学して民主主義思想を吸収</a:t>
            </a:r>
          </a:p>
          <a:p>
            <a:pPr lvl="1"/>
            <a:r>
              <a:rPr lang="ja-JP" altLang="en-US" dirty="0"/>
              <a:t>ガンジー、ネルー（イギリス）・鄧小平、ホーチミン（フランス）</a:t>
            </a:r>
          </a:p>
          <a:p>
            <a:r>
              <a:rPr kumimoji="1" lang="ja-JP" altLang="en-US" dirty="0"/>
              <a:t>科学技術の導入</a:t>
            </a:r>
          </a:p>
          <a:p>
            <a:pPr lvl="1"/>
            <a:r>
              <a:rPr kumimoji="1" lang="ja-JP" altLang="en-US" dirty="0"/>
              <a:t>日本の明治－昭和</a:t>
            </a:r>
          </a:p>
          <a:p>
            <a:pPr lvl="1"/>
            <a:r>
              <a:rPr kumimoji="1" lang="ja-JP" altLang="en-US" dirty="0"/>
              <a:t>中国の国策としての留学生を通じた技術流入（米中の技術競争、ファーウエイ事件の背景）</a:t>
            </a:r>
          </a:p>
          <a:p>
            <a:pPr lvl="1"/>
            <a:endParaRPr lang="ja-JP" altLang="en-US" dirty="0"/>
          </a:p>
          <a:p>
            <a:pPr marL="457200" lvl="1" indent="0">
              <a:buNone/>
            </a:pP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 dirty="0"/>
              <a:t>日本の国際化の実態と留学生の減少</a:t>
            </a:r>
          </a:p>
        </p:txBody>
      </p:sp>
    </p:spTree>
    <p:extLst>
      <p:ext uri="{BB962C8B-B14F-4D97-AF65-F5344CB8AC3E}">
        <p14:creationId xmlns:p14="http://schemas.microsoft.com/office/powerpoint/2010/main" val="277817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C35D85-F3B3-4483-81C4-300E9AA13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アメリカへの留学生数</a:t>
            </a:r>
            <a:r>
              <a:rPr kumimoji="1" lang="en-US" altLang="ja-JP" dirty="0"/>
              <a:t>2017</a:t>
            </a:r>
            <a:r>
              <a:rPr kumimoji="1" lang="ja-JP" altLang="en-US" dirty="0"/>
              <a:t>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43B5DF-4782-465A-8DE9-1B72CEF98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中国　　　 　　</a:t>
            </a:r>
            <a:r>
              <a:rPr kumimoji="1" lang="en-US" altLang="ja-JP" dirty="0"/>
              <a:t>328547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インド　　 　　</a:t>
            </a:r>
            <a:r>
              <a:rPr kumimoji="1" lang="en-US" altLang="ja-JP" dirty="0"/>
              <a:t>165918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サウジアラビア　</a:t>
            </a:r>
            <a:r>
              <a:rPr kumimoji="1" lang="en-US" altLang="ja-JP" dirty="0"/>
              <a:t>61287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韓国　　　　　　</a:t>
            </a:r>
            <a:r>
              <a:rPr kumimoji="1" lang="en-US" altLang="ja-JP" dirty="0"/>
              <a:t>61007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カナダ　　　　　</a:t>
            </a:r>
            <a:r>
              <a:rPr kumimoji="1" lang="en-US" altLang="ja-JP" dirty="0"/>
              <a:t>26973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ベトナム　　　　</a:t>
            </a:r>
            <a:r>
              <a:rPr kumimoji="1" lang="en-US" altLang="ja-JP" dirty="0"/>
              <a:t>21403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台湾　　　　　　</a:t>
            </a:r>
            <a:r>
              <a:rPr kumimoji="1" lang="en-US" altLang="ja-JP" dirty="0"/>
              <a:t>21127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ブラジル　　　　</a:t>
            </a:r>
            <a:r>
              <a:rPr kumimoji="1" lang="en-US" altLang="ja-JP" dirty="0"/>
              <a:t>19370</a:t>
            </a:r>
            <a:r>
              <a:rPr kumimoji="1" lang="ja-JP" altLang="en-US" dirty="0"/>
              <a:t>人</a:t>
            </a:r>
          </a:p>
          <a:p>
            <a:r>
              <a:rPr kumimoji="1" lang="ja-JP" altLang="en-US" dirty="0"/>
              <a:t>日本　　　　　　</a:t>
            </a:r>
            <a:r>
              <a:rPr kumimoji="1" lang="en-US" altLang="ja-JP" dirty="0"/>
              <a:t>19060</a:t>
            </a:r>
            <a:r>
              <a:rPr kumimoji="1" lang="ja-JP" altLang="en-US" dirty="0"/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27434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3D195-489E-48FD-9478-FB42DB55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移民と多文化主義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26D8CA-C1D6-4F60-A883-F5CC4EA52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移民がもたらす学校教育への影響</a:t>
            </a:r>
          </a:p>
          <a:p>
            <a:pPr lvl="1"/>
            <a:r>
              <a:rPr kumimoji="1" lang="ja-JP" altLang="en-US" dirty="0"/>
              <a:t>言葉</a:t>
            </a:r>
            <a:r>
              <a:rPr kumimoji="1" lang="en-US" altLang="ja-JP" dirty="0"/>
              <a:t>(</a:t>
            </a:r>
            <a:r>
              <a:rPr kumimoji="1" lang="ja-JP" altLang="en-US" dirty="0"/>
              <a:t>学力は平均的に低くなる</a:t>
            </a:r>
            <a:r>
              <a:rPr kumimoji="1" lang="en-US" altLang="ja-JP" dirty="0"/>
              <a:t>)</a:t>
            </a:r>
            <a:r>
              <a:rPr kumimoji="1" lang="ja-JP" altLang="en-US" dirty="0"/>
              <a:t>→バイリンガリズムから「国語」教育へという流れ</a:t>
            </a:r>
          </a:p>
          <a:p>
            <a:pPr lvl="1"/>
            <a:r>
              <a:rPr kumimoji="1" lang="ja-JP" altLang="en-US" dirty="0"/>
              <a:t>同一民族が多くなるとグループ化→教室内の分化・分裂</a:t>
            </a:r>
          </a:p>
          <a:p>
            <a:pPr lvl="1"/>
            <a:r>
              <a:rPr kumimoji="1" lang="ja-JP" altLang="en-US" dirty="0"/>
              <a:t>異なる習慣への対応</a:t>
            </a:r>
            <a:r>
              <a:rPr kumimoji="1" lang="en-US" altLang="ja-JP" dirty="0"/>
              <a:t>(</a:t>
            </a:r>
            <a:r>
              <a:rPr kumimoji="1" lang="ja-JP" altLang="en-US" dirty="0"/>
              <a:t>マフラー・食事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バイリンガリズム教育</a:t>
            </a:r>
          </a:p>
          <a:p>
            <a:pPr lvl="1"/>
            <a:r>
              <a:rPr kumimoji="1" lang="ja-JP" altLang="en-US" dirty="0"/>
              <a:t>母語を土台にして外国語を修得することが必要</a:t>
            </a:r>
          </a:p>
          <a:p>
            <a:pPr lvl="1"/>
            <a:r>
              <a:rPr kumimoji="1" lang="ja-JP" altLang="en-US" dirty="0"/>
              <a:t>一定数同じ外国語の子どもがいると、その言語の修得の保障</a:t>
            </a:r>
          </a:p>
          <a:p>
            <a:pPr marL="457200" lvl="1" indent="0">
              <a:buNone/>
            </a:pPr>
            <a:r>
              <a:rPr kumimoji="1" lang="ja-JP" altLang="en-US" dirty="0"/>
              <a:t>                                ⇩</a:t>
            </a:r>
          </a:p>
          <a:p>
            <a:pPr lvl="1"/>
            <a:r>
              <a:rPr kumimoji="1" lang="ja-JP" altLang="en-US" dirty="0"/>
              <a:t>効果への疑問と政治的ポピュリズム</a:t>
            </a:r>
            <a:r>
              <a:rPr kumimoji="1" lang="en-US" altLang="ja-JP" dirty="0"/>
              <a:t>(</a:t>
            </a:r>
            <a:r>
              <a:rPr kumimoji="1" lang="ja-JP" altLang="en-US" dirty="0"/>
              <a:t>移民制限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の台頭で廃止傾向</a:t>
            </a:r>
          </a:p>
        </p:txBody>
      </p:sp>
    </p:spTree>
    <p:extLst>
      <p:ext uri="{BB962C8B-B14F-4D97-AF65-F5344CB8AC3E}">
        <p14:creationId xmlns:p14="http://schemas.microsoft.com/office/powerpoint/2010/main" val="3025918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F720C-F44A-4BFE-AE1E-66BC656F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ポピュリズムの興隆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214C11-2543-4029-B9A0-DF53EC682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前史としての「歴史修正主義」「ネオナチ」</a:t>
            </a:r>
          </a:p>
          <a:p>
            <a:r>
              <a:rPr kumimoji="1" lang="en-US" altLang="ja-JP" dirty="0"/>
              <a:t>EU</a:t>
            </a:r>
            <a:r>
              <a:rPr kumimoji="1" lang="ja-JP" altLang="en-US" dirty="0"/>
              <a:t>成立とポピュリズムの興隆</a:t>
            </a:r>
          </a:p>
          <a:p>
            <a:r>
              <a:rPr kumimoji="1" lang="ja-JP" altLang="en-US" dirty="0"/>
              <a:t>オランダのフォルタイン ロッテルダム大学社会学教授から、フォルタイン党→破竹の勢いから暗殺→選挙で党躍進</a:t>
            </a:r>
            <a:r>
              <a:rPr kumimoji="1" lang="en-US" altLang="ja-JP" dirty="0"/>
              <a:t>2002</a:t>
            </a:r>
            <a:r>
              <a:rPr kumimoji="1" lang="ja-JP" altLang="en-US" dirty="0"/>
              <a:t>年</a:t>
            </a:r>
          </a:p>
          <a:p>
            <a:pPr lvl="1"/>
            <a:r>
              <a:rPr kumimoji="1" lang="ja-JP" altLang="en-US" dirty="0"/>
              <a:t>移民制限</a:t>
            </a:r>
          </a:p>
          <a:p>
            <a:pPr lvl="1"/>
            <a:r>
              <a:rPr kumimoji="1" lang="ja-JP" altLang="en-US" dirty="0"/>
              <a:t>オランダ語能力のチェック </a:t>
            </a:r>
          </a:p>
        </p:txBody>
      </p:sp>
    </p:spTree>
    <p:extLst>
      <p:ext uri="{BB962C8B-B14F-4D97-AF65-F5344CB8AC3E}">
        <p14:creationId xmlns:p14="http://schemas.microsoft.com/office/powerpoint/2010/main" val="2664277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5A4820-22CE-44C4-8C32-783D7E29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人工知能は教師の代わりになるか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7CD59C-FA7E-4C37-8134-60BECDFD9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NAO</a:t>
            </a:r>
            <a:r>
              <a:rPr kumimoji="1" lang="ja-JP" altLang="en-US" dirty="0"/>
              <a:t>の活躍</a:t>
            </a:r>
          </a:p>
          <a:p>
            <a:r>
              <a:rPr kumimoji="1" lang="ja-JP" altLang="en-US" dirty="0"/>
              <a:t>ティーチングマシン（教師の質に影響されない教育）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E30AC9C-5F27-4279-9AE2-A9E0D1DDF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874" y="2771377"/>
            <a:ext cx="7391780" cy="42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0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FEAC2-B579-460D-8F17-0967290B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困難な教育現場、教師のストレス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A6F4A0-0CFF-45C6-8C68-48426F141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LATimes</a:t>
            </a:r>
            <a:r>
              <a:rPr kumimoji="1" lang="ja-JP" altLang="en-US" dirty="0" err="1"/>
              <a:t>への</a:t>
            </a:r>
            <a:r>
              <a:rPr kumimoji="1" lang="ja-JP" altLang="en-US" dirty="0"/>
              <a:t>投書 公立小学校の教師  銃乱射事件後の「教師は銃ももつべき」という政府高官の発言を引用。</a:t>
            </a:r>
            <a:r>
              <a:rPr kumimoji="1" lang="en-US" altLang="ja-JP" dirty="0"/>
              <a:t>6</a:t>
            </a:r>
            <a:r>
              <a:rPr kumimoji="1" lang="ja-JP" altLang="en-US" dirty="0"/>
              <a:t>時半登校、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時間授業準備。</a:t>
            </a:r>
            <a:r>
              <a:rPr kumimoji="1" lang="en-US" altLang="ja-JP" dirty="0"/>
              <a:t>27</a:t>
            </a:r>
            <a:r>
              <a:rPr kumimoji="1" lang="ja-JP" altLang="en-US" dirty="0"/>
              <a:t>名の生徒</a:t>
            </a:r>
            <a:r>
              <a:rPr kumimoji="1" lang="en-US" altLang="ja-JP" dirty="0"/>
              <a:t>(7</a:t>
            </a:r>
            <a:r>
              <a:rPr kumimoji="1" lang="ja-JP" altLang="en-US" dirty="0"/>
              <a:t>名の発達障害</a:t>
            </a:r>
            <a:r>
              <a:rPr kumimoji="1" lang="en-US" altLang="ja-JP" dirty="0"/>
              <a:t>)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27</a:t>
            </a:r>
            <a:r>
              <a:rPr kumimoji="1" lang="ja-JP" altLang="en-US" dirty="0"/>
              <a:t>名分の授業計画、宿題等々。</a:t>
            </a:r>
            <a:r>
              <a:rPr kumimoji="1" lang="en-US" altLang="ja-JP" dirty="0"/>
              <a:t>40</a:t>
            </a:r>
            <a:r>
              <a:rPr kumimoji="1" lang="ja-JP" altLang="en-US" dirty="0"/>
              <a:t>分の昼食以外休憩なし。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昼食時も相談が入る</a:t>
            </a:r>
            <a:r>
              <a:rPr kumimoji="1" lang="en-US" altLang="ja-JP" dirty="0"/>
              <a:t>)</a:t>
            </a:r>
            <a:r>
              <a:rPr kumimoji="1" lang="ja-JP" altLang="en-US" dirty="0" err="1"/>
              <a:t>。</a:t>
            </a:r>
            <a:r>
              <a:rPr kumimoji="1" lang="ja-JP" altLang="en-US" dirty="0"/>
              <a:t>必要な教材、ポケットマネー。高い基準の検査・安い給与・荒れた教室。</a:t>
            </a:r>
            <a:r>
              <a:rPr kumimoji="1" lang="en-US" altLang="ja-JP" dirty="0"/>
              <a:t>3-4</a:t>
            </a:r>
            <a:r>
              <a:rPr kumimoji="1" lang="ja-JP" altLang="en-US" dirty="0"/>
              <a:t>％毎年離職。若者が教職を目指さない。</a:t>
            </a:r>
            <a:r>
              <a:rPr kumimoji="1" lang="en-US" altLang="ja-JP" dirty="0"/>
              <a:t>18.12.9</a:t>
            </a:r>
            <a:endParaRPr kumimoji="1" lang="ja-JP" altLang="en-US" dirty="0"/>
          </a:p>
          <a:p>
            <a:r>
              <a:rPr kumimoji="1" lang="ja-JP" altLang="en-US" dirty="0"/>
              <a:t>イギリス 学校視察・教室の荒れ等のストレス</a:t>
            </a:r>
          </a:p>
          <a:p>
            <a:r>
              <a:rPr kumimoji="1" lang="ja-JP" altLang="en-US" dirty="0"/>
              <a:t>フランス 教育困難地域指定  学習困難な状況</a:t>
            </a:r>
          </a:p>
          <a:p>
            <a:r>
              <a:rPr kumimoji="1" lang="ja-JP" altLang="en-US" dirty="0"/>
              <a:t>日本 過労死の危険性のある過重労働</a:t>
            </a:r>
            <a:r>
              <a:rPr kumimoji="1" lang="en-US" altLang="ja-JP" dirty="0"/>
              <a:t>(</a:t>
            </a:r>
            <a:r>
              <a:rPr kumimoji="1" lang="ja-JP" altLang="en-US" dirty="0"/>
              <a:t>事務・部活・生活指導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28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531" y="80010"/>
            <a:ext cx="8686799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63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26C6D-CB66-4746-A0B5-6FC4FB19D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義務教育の拡大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7370D2-64D4-4984-801C-DBC77C015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国力として認識された。</a:t>
            </a:r>
            <a:r>
              <a:rPr kumimoji="1" lang="en-US" altLang="ja-JP" dirty="0"/>
              <a:t>19</a:t>
            </a:r>
            <a:r>
              <a:rPr kumimoji="1" lang="ja-JP" altLang="en-US" dirty="0"/>
              <a:t>世紀後半。</a:t>
            </a:r>
          </a:p>
          <a:p>
            <a:pPr lvl="1"/>
            <a:r>
              <a:rPr kumimoji="1" lang="ja-JP" altLang="en-US" dirty="0"/>
              <a:t>国民皆兵・産業革命</a:t>
            </a:r>
          </a:p>
          <a:p>
            <a:pPr lvl="1"/>
            <a:r>
              <a:rPr kumimoji="1" lang="ja-JP" altLang="en-US" dirty="0"/>
              <a:t>労働者の権利意識</a:t>
            </a:r>
          </a:p>
          <a:p>
            <a:r>
              <a:rPr kumimoji="1" lang="ja-JP" altLang="en-US" dirty="0"/>
              <a:t>第一次大戦後</a:t>
            </a:r>
          </a:p>
          <a:p>
            <a:pPr lvl="1"/>
            <a:r>
              <a:rPr kumimoji="1" lang="ja-JP" altLang="en-US" dirty="0"/>
              <a:t>初等教育の統一</a:t>
            </a:r>
            <a:r>
              <a:rPr kumimoji="1" lang="en-US" altLang="ja-JP" dirty="0"/>
              <a:t>(</a:t>
            </a:r>
            <a:r>
              <a:rPr kumimoji="1" lang="ja-JP" altLang="en-US" dirty="0"/>
              <a:t>複線型制度が接合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知能テストの認知→選抜に利用（イギリス）</a:t>
            </a:r>
          </a:p>
          <a:p>
            <a:pPr lvl="1"/>
            <a:r>
              <a:rPr kumimoji="1" lang="ja-JP" altLang="en-US" dirty="0"/>
              <a:t>イギリスは中等学校の無償定員の選抜で試験が発達</a:t>
            </a:r>
          </a:p>
          <a:p>
            <a:r>
              <a:rPr kumimoji="1" lang="ja-JP" altLang="en-US" dirty="0"/>
              <a:t>第二次大戦後</a:t>
            </a:r>
          </a:p>
          <a:p>
            <a:pPr lvl="1"/>
            <a:r>
              <a:rPr kumimoji="1" lang="ja-JP" altLang="en-US" dirty="0"/>
              <a:t>中等教育の義務化</a:t>
            </a:r>
            <a:r>
              <a:rPr kumimoji="1" lang="en-US" altLang="ja-JP" dirty="0"/>
              <a:t>(15-16</a:t>
            </a:r>
            <a:r>
              <a:rPr kumimoji="1" lang="ja-JP" altLang="en-US" dirty="0" err="1"/>
              <a:t>、</a:t>
            </a:r>
            <a:r>
              <a:rPr kumimoji="1" lang="en-US" altLang="ja-JP" dirty="0"/>
              <a:t>-18</a:t>
            </a:r>
            <a:r>
              <a:rPr kumimoji="1" lang="ja-JP" altLang="en-US" dirty="0"/>
              <a:t>歳 国によってばらつき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前期中等教育の統一</a:t>
            </a:r>
            <a:r>
              <a:rPr kumimoji="1" lang="en-US" altLang="ja-JP" dirty="0"/>
              <a:t>(</a:t>
            </a:r>
            <a:r>
              <a:rPr kumimoji="1" lang="ja-JP" altLang="en-US" dirty="0"/>
              <a:t>ドイツ・オランダ例外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457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50BFF-DE06-4A17-BBF8-F3E68D4A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義務教育の拡大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879E15-756E-44FA-971B-204005C4D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1980</a:t>
            </a:r>
            <a:r>
              <a:rPr lang="ja-JP" altLang="en-US" dirty="0"/>
              <a:t>年代</a:t>
            </a:r>
            <a:r>
              <a:rPr lang="en-US" altLang="ja-JP" dirty="0"/>
              <a:t>-90</a:t>
            </a:r>
            <a:r>
              <a:rPr lang="ja-JP" altLang="en-US" dirty="0"/>
              <a:t>年代</a:t>
            </a:r>
            <a:r>
              <a:rPr lang="en-US" altLang="ja-JP" dirty="0"/>
              <a:t>(</a:t>
            </a:r>
            <a:r>
              <a:rPr lang="ja-JP" altLang="en-US" dirty="0"/>
              <a:t>欧米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ナショナルカリキュラムの制定</a:t>
            </a:r>
          </a:p>
          <a:p>
            <a:pPr lvl="1"/>
            <a:r>
              <a:rPr lang="ja-JP" altLang="en-US" dirty="0"/>
              <a:t>試験</a:t>
            </a:r>
            <a:r>
              <a:rPr lang="en-US" altLang="ja-JP" dirty="0"/>
              <a:t>(</a:t>
            </a:r>
            <a:r>
              <a:rPr lang="ja-JP" altLang="en-US" dirty="0"/>
              <a:t>国内・国際</a:t>
            </a:r>
            <a:r>
              <a:rPr lang="en-US" altLang="ja-JP" dirty="0"/>
              <a:t>)</a:t>
            </a:r>
            <a:r>
              <a:rPr lang="ja-JP" altLang="en-US" dirty="0" err="1"/>
              <a:t>の拡</a:t>
            </a:r>
            <a:r>
              <a:rPr lang="ja-JP" altLang="en-US" dirty="0"/>
              <a:t>大</a:t>
            </a:r>
          </a:p>
          <a:p>
            <a:pPr lvl="1"/>
            <a:r>
              <a:rPr lang="ja-JP" altLang="en-US" dirty="0"/>
              <a:t>教育視察制度の創設</a:t>
            </a:r>
          </a:p>
          <a:p>
            <a:r>
              <a:rPr lang="en-US" altLang="ja-JP" dirty="0"/>
              <a:t>21</a:t>
            </a:r>
            <a:r>
              <a:rPr lang="ja-JP" altLang="en-US" dirty="0"/>
              <a:t>世紀</a:t>
            </a:r>
          </a:p>
          <a:p>
            <a:pPr lvl="1"/>
            <a:r>
              <a:rPr lang="ja-JP" altLang="en-US" dirty="0"/>
              <a:t>知識基盤型社会の教育の模索→</a:t>
            </a:r>
            <a:r>
              <a:rPr lang="en-US" altLang="ja-JP" dirty="0"/>
              <a:t>PISA</a:t>
            </a:r>
            <a:endParaRPr lang="ja-JP" altLang="en-US" dirty="0"/>
          </a:p>
          <a:p>
            <a:pPr lvl="1"/>
            <a:r>
              <a:rPr lang="ja-JP" altLang="en-US" dirty="0"/>
              <a:t>新しい能力・態度</a:t>
            </a:r>
            <a:r>
              <a:rPr lang="en-US" altLang="ja-JP" dirty="0"/>
              <a:t>(</a:t>
            </a:r>
            <a:r>
              <a:rPr lang="ja-JP" altLang="en-US" dirty="0"/>
              <a:t>リテラシー、コンピテンシー、</a:t>
            </a:r>
            <a:r>
              <a:rPr lang="en-US" altLang="ja-JP" dirty="0"/>
              <a:t>IT</a:t>
            </a:r>
            <a:r>
              <a:rPr lang="ja-JP" altLang="en-US" dirty="0" err="1"/>
              <a:t>、</a:t>
            </a:r>
            <a:r>
              <a:rPr lang="ja-JP" altLang="en-US" dirty="0"/>
              <a:t>コミュニケーション</a:t>
            </a:r>
            <a:r>
              <a:rPr lang="en-US" altLang="ja-JP" dirty="0"/>
              <a:t>)</a:t>
            </a:r>
            <a:endParaRPr lang="ja-JP" altLang="en-US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180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A66128-D708-436D-8CD1-C4E5B6C666D8}"/>
              </a:ext>
            </a:extLst>
          </p:cNvPr>
          <p:cNvSpPr txBox="1"/>
          <p:nvPr/>
        </p:nvSpPr>
        <p:spPr>
          <a:xfrm>
            <a:off x="0" y="96982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学習スキル</a:t>
            </a:r>
          </a:p>
          <a:p>
            <a:r>
              <a:rPr lang="ja-JP" altLang="en-US" sz="2800" dirty="0"/>
              <a:t>・情報とコミュニケーションのスキル　</a:t>
            </a:r>
          </a:p>
          <a:p>
            <a:r>
              <a:rPr lang="ja-JP" altLang="en-US" sz="2800" dirty="0"/>
              <a:t> 　・・情報とメディアリテラシースキル　いろいろな形態とメディアで、分析、評価、管理、統合、価値付け、創造すること。社会におけるメディアの役割を理解すること。</a:t>
            </a:r>
          </a:p>
          <a:p>
            <a:r>
              <a:rPr lang="ja-JP" altLang="en-US" sz="2800" dirty="0"/>
              <a:t>　・・コミュニケーションスキル　様々な形と文脈のなかで、口頭の、また書かれたそしてマルティメディアのコミュニケーションを効果的に、理解、管理、創造できること</a:t>
            </a:r>
          </a:p>
          <a:p>
            <a:r>
              <a:rPr lang="ja-JP" altLang="en-US" sz="2800" dirty="0"/>
              <a:t>・思考と問題解決スキル</a:t>
            </a:r>
          </a:p>
          <a:p>
            <a:r>
              <a:rPr lang="ja-JP" altLang="en-US" sz="2800" dirty="0"/>
              <a:t>　・・批判的思考とシステム的思考　理解における健全なる推論を実行すること、そして、複雑な選択をし、システム間の結合の状況を理解すること</a:t>
            </a:r>
          </a:p>
          <a:p>
            <a:r>
              <a:rPr lang="ja-JP" altLang="en-US" sz="2800" dirty="0"/>
              <a:t>　・・問題の特定、形成、解決　　問題を構成し、分析し、解決する能力</a:t>
            </a:r>
          </a:p>
          <a:p>
            <a:r>
              <a:rPr lang="ja-JP" altLang="en-US" sz="2800" dirty="0"/>
              <a:t>　・・創造性と知的好奇心　　新しいアイデアを発達させ、説明し、他人に伝達すること、そして、新しく多様な視点をオープンにしてよく反応しつづける。</a:t>
            </a:r>
          </a:p>
        </p:txBody>
      </p:sp>
    </p:spTree>
    <p:extLst>
      <p:ext uri="{BB962C8B-B14F-4D97-AF65-F5344CB8AC3E}">
        <p14:creationId xmlns:p14="http://schemas.microsoft.com/office/powerpoint/2010/main" val="59937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F403DF-2F2E-419D-A11F-99FF798F3E3F}"/>
              </a:ext>
            </a:extLst>
          </p:cNvPr>
          <p:cNvSpPr/>
          <p:nvPr/>
        </p:nvSpPr>
        <p:spPr>
          <a:xfrm>
            <a:off x="0" y="110836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・対人間と自己決定のスキル</a:t>
            </a:r>
          </a:p>
          <a:p>
            <a:r>
              <a:rPr lang="ja-JP" altLang="en-US" sz="2800" dirty="0"/>
              <a:t>　・・対人間と協力的スキル　　チームワークとリーダーシップを示すこと。多様な役割と責任をひき受けること。他人と生産的に活動すること。共感を実行すること。多様な展望を尊敬すること。</a:t>
            </a:r>
          </a:p>
          <a:p>
            <a:r>
              <a:rPr lang="ja-JP" altLang="en-US" sz="2800" dirty="0"/>
              <a:t>　・・自己決定　自分自身の理解をチェックし、ニーズを学習し、適切な資源を配置し、学習をひとつの領域から他に転換すること</a:t>
            </a:r>
          </a:p>
          <a:p>
            <a:r>
              <a:rPr lang="ja-JP" altLang="en-US" sz="2800" dirty="0"/>
              <a:t>　・・説明責任と受容性　個人、労働場所、コミュニティの文脈で、責任と柔軟性を行使すること。自分自身と他人のための高い標準と目標を設定し、見合うこと。あいまいさに寛容であること。</a:t>
            </a:r>
          </a:p>
          <a:p>
            <a:r>
              <a:rPr lang="ja-JP" altLang="en-US" sz="2800" dirty="0"/>
              <a:t>　・・社会的責任　　より大きな共同体の利益に、精選的に責任を負う。個人的、仕事場所、共同体の文脈で倫理的に提示できること。</a:t>
            </a:r>
          </a:p>
          <a:p>
            <a:r>
              <a:rPr lang="ja-JP" altLang="en-US" sz="2800" dirty="0"/>
              <a:t>（</a:t>
            </a:r>
            <a:r>
              <a:rPr lang="en-US" altLang="ja-JP" sz="2800" dirty="0"/>
              <a:t>Learning for the 21st century </a:t>
            </a:r>
            <a:r>
              <a:rPr lang="ja-JP" altLang="en-US" sz="2800" dirty="0"/>
              <a:t>の文書より）</a:t>
            </a:r>
            <a:endParaRPr lang="en-US" altLang="ja-JP" sz="2800" dirty="0"/>
          </a:p>
          <a:p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3584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DE1AE-BADE-40FF-A57E-2F4B70D9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PISA</a:t>
            </a:r>
            <a:r>
              <a:rPr kumimoji="1" lang="ja-JP" altLang="en-US" dirty="0"/>
              <a:t>に振り回される先進大国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7BAC47-7413-4C97-AE3C-AF8A15F84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PISA</a:t>
            </a:r>
            <a:r>
              <a:rPr kumimoji="1" lang="ja-JP" altLang="en-US" dirty="0"/>
              <a:t>とは、</a:t>
            </a:r>
            <a:r>
              <a:rPr kumimoji="1" lang="en-US" altLang="ja-JP" dirty="0"/>
              <a:t>21</a:t>
            </a:r>
            <a:r>
              <a:rPr kumimoji="1" lang="ja-JP" altLang="en-US" dirty="0"/>
              <a:t>世紀の先進国の教育を模索するための試験制度</a:t>
            </a:r>
            <a:endParaRPr kumimoji="1" lang="en-US" altLang="ja-JP" dirty="0"/>
          </a:p>
          <a:p>
            <a:r>
              <a:rPr kumimoji="1" lang="ja-JP" altLang="en-US" dirty="0"/>
              <a:t>日本 </a:t>
            </a:r>
            <a:r>
              <a:rPr kumimoji="1" lang="en-US" altLang="ja-JP" dirty="0"/>
              <a:t>2003</a:t>
            </a:r>
            <a:r>
              <a:rPr kumimoji="1" lang="ja-JP" altLang="en-US" dirty="0"/>
              <a:t>年第二回テストで順位をさげた。→学習指導要領の原理的改定</a:t>
            </a:r>
            <a:r>
              <a:rPr kumimoji="1" lang="en-US" altLang="ja-JP" dirty="0"/>
              <a:t>(</a:t>
            </a:r>
            <a:r>
              <a:rPr kumimoji="1" lang="ja-JP" altLang="en-US" dirty="0"/>
              <a:t>ゆとり教育の放棄・学力重視路線へ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ドイツ </a:t>
            </a:r>
            <a:r>
              <a:rPr kumimoji="1" lang="en-US" altLang="ja-JP" dirty="0"/>
              <a:t>2000</a:t>
            </a:r>
            <a:r>
              <a:rPr kumimoji="1" lang="ja-JP" altLang="en-US" dirty="0"/>
              <a:t>年第一回から下位グループに→伝統的な三分岐制度</a:t>
            </a:r>
            <a:r>
              <a:rPr kumimoji="1" lang="en-US" altLang="ja-JP" dirty="0"/>
              <a:t>(</a:t>
            </a:r>
            <a:r>
              <a:rPr kumimoji="1" lang="ja-JP" altLang="en-US" dirty="0"/>
              <a:t>ギムナジウム・レアルシューレ・ハウプトシューレ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を二分岐制度へ。標準カリキュラムの設定。</a:t>
            </a:r>
          </a:p>
          <a:p>
            <a:r>
              <a:rPr kumimoji="1" lang="ja-JP" altLang="en-US" dirty="0"/>
              <a:t>デンマーク 第一回から下位→義務教育の授業数増大、試験・成績のない教育を変更。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フィンランドの好成績の理由</a:t>
            </a:r>
            <a:r>
              <a:rPr kumimoji="1" lang="en-US" altLang="ja-JP" dirty="0"/>
              <a:t>:</a:t>
            </a:r>
            <a:r>
              <a:rPr kumimoji="1" lang="ja-JP" altLang="en-US" dirty="0"/>
              <a:t> 移民と人口が少ないこと。</a:t>
            </a: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試験とリテラシーは両立するのか。創造性は教育できるか。</a:t>
            </a:r>
          </a:p>
        </p:txBody>
      </p:sp>
    </p:spTree>
    <p:extLst>
      <p:ext uri="{BB962C8B-B14F-4D97-AF65-F5344CB8AC3E}">
        <p14:creationId xmlns:p14="http://schemas.microsoft.com/office/powerpoint/2010/main" val="983893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77C20B-CC37-4C0F-96BD-4025001A2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留学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A91F1B-909D-45C3-91FC-D1A5254A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制度としての留学</a:t>
            </a:r>
          </a:p>
          <a:p>
            <a:pPr lvl="1"/>
            <a:r>
              <a:rPr kumimoji="1" lang="ja-JP" altLang="en-US" dirty="0"/>
              <a:t>先進文化を学ぶ＝後進国支配（古代から現代まで続く）</a:t>
            </a:r>
          </a:p>
          <a:p>
            <a:pPr lvl="1"/>
            <a:r>
              <a:rPr kumimoji="1" lang="ja-JP" altLang="en-US" dirty="0"/>
              <a:t>異文化を学ぶ（現代）</a:t>
            </a:r>
          </a:p>
          <a:p>
            <a:r>
              <a:rPr kumimoji="1" lang="ja-JP" altLang="en-US" dirty="0"/>
              <a:t>個人としての留学</a:t>
            </a:r>
          </a:p>
        </p:txBody>
      </p:sp>
    </p:spTree>
    <p:extLst>
      <p:ext uri="{BB962C8B-B14F-4D97-AF65-F5344CB8AC3E}">
        <p14:creationId xmlns:p14="http://schemas.microsoft.com/office/powerpoint/2010/main" val="3661554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765</Words>
  <Application>Microsoft Office PowerPoint</Application>
  <PresentationFormat>ワイド画面</PresentationFormat>
  <Paragraphs>104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游ゴシック</vt:lpstr>
      <vt:lpstr>游ゴシック Light</vt:lpstr>
      <vt:lpstr>Arial</vt:lpstr>
      <vt:lpstr>Office テーマ</vt:lpstr>
      <vt:lpstr>教育の国際競争</vt:lpstr>
      <vt:lpstr>困難な教育現場、教師のストレス</vt:lpstr>
      <vt:lpstr>PowerPoint プレゼンテーション</vt:lpstr>
      <vt:lpstr>義務教育の拡大1</vt:lpstr>
      <vt:lpstr>義務教育の拡大2</vt:lpstr>
      <vt:lpstr>PowerPoint プレゼンテーション</vt:lpstr>
      <vt:lpstr>PowerPoint プレゼンテーション</vt:lpstr>
      <vt:lpstr>PISAに振り回される先進大国</vt:lpstr>
      <vt:lpstr>留学</vt:lpstr>
      <vt:lpstr>日本の留学史</vt:lpstr>
      <vt:lpstr>国家政策としての留学生受け入れ</vt:lpstr>
      <vt:lpstr>留学の効果</vt:lpstr>
      <vt:lpstr>アメリカへの留学生数2017年</vt:lpstr>
      <vt:lpstr>移民と多文化主義</vt:lpstr>
      <vt:lpstr>ポピュリズムの興隆</vt:lpstr>
      <vt:lpstr>人工知能は教師の代わりになるか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教育の国際競争</dc:title>
  <dc:creator>ota wakei</dc:creator>
  <cp:lastModifiedBy>wakei ota</cp:lastModifiedBy>
  <cp:revision>36</cp:revision>
  <dcterms:created xsi:type="dcterms:W3CDTF">2018-08-15T08:29:31Z</dcterms:created>
  <dcterms:modified xsi:type="dcterms:W3CDTF">2018-12-14T04:17:50Z</dcterms:modified>
</cp:coreProperties>
</file>