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2" r:id="rId3"/>
    <p:sldId id="296" r:id="rId4"/>
    <p:sldId id="299" r:id="rId5"/>
    <p:sldId id="298" r:id="rId6"/>
    <p:sldId id="300" r:id="rId7"/>
    <p:sldId id="301" r:id="rId8"/>
    <p:sldId id="311" r:id="rId9"/>
    <p:sldId id="302" r:id="rId10"/>
    <p:sldId id="307" r:id="rId11"/>
    <p:sldId id="304" r:id="rId12"/>
    <p:sldId id="305" r:id="rId13"/>
    <p:sldId id="303" r:id="rId14"/>
    <p:sldId id="309" r:id="rId15"/>
    <p:sldId id="306" r:id="rId16"/>
    <p:sldId id="310" r:id="rId17"/>
    <p:sldId id="308" r:id="rId18"/>
    <p:sldId id="271" r:id="rId19"/>
    <p:sldId id="265" r:id="rId20"/>
    <p:sldId id="257" r:id="rId21"/>
    <p:sldId id="266" r:id="rId22"/>
    <p:sldId id="267" r:id="rId23"/>
    <p:sldId id="268" r:id="rId24"/>
    <p:sldId id="269" r:id="rId25"/>
    <p:sldId id="270" r:id="rId26"/>
    <p:sldId id="278" r:id="rId27"/>
    <p:sldId id="264" r:id="rId28"/>
    <p:sldId id="280" r:id="rId29"/>
    <p:sldId id="295" r:id="rId30"/>
    <p:sldId id="291" r:id="rId31"/>
    <p:sldId id="288" r:id="rId32"/>
    <p:sldId id="289" r:id="rId33"/>
    <p:sldId id="290" r:id="rId3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8" d="100"/>
          <a:sy n="68" d="100"/>
        </p:scale>
        <p:origin x="60"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5FF93-2C9C-42E2-80C3-B19FCB480BB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748DBBB-FCFC-42B1-BFF8-A4DC4B22D0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63A504F-D431-41F5-A7F9-2E81FE5A94A9}"/>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5" name="フッター プレースホルダー 4">
            <a:extLst>
              <a:ext uri="{FF2B5EF4-FFF2-40B4-BE49-F238E27FC236}">
                <a16:creationId xmlns:a16="http://schemas.microsoft.com/office/drawing/2014/main" id="{266A0A85-0204-4D8B-A21A-36C7B3297F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89A145-9368-4F27-8CB9-06056E63701E}"/>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2136430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20612A-36AB-4CA2-A31A-1EB9C43DEEC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00AA4E0-0419-428F-A4AA-203592187E4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22C6E1-FC1F-412A-96ED-210F68A6CE57}"/>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5" name="フッター プレースホルダー 4">
            <a:extLst>
              <a:ext uri="{FF2B5EF4-FFF2-40B4-BE49-F238E27FC236}">
                <a16:creationId xmlns:a16="http://schemas.microsoft.com/office/drawing/2014/main" id="{6EA921C5-15F4-4BBF-A03A-89B7FA7B6A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A35581-4016-4040-856B-F66AD03389ED}"/>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327922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6177369-0A26-43D1-8137-0472615D63B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58CB92-B9B0-43EC-B7FC-FC976E6395A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1DD661-DE14-4F10-A37F-72F298035636}"/>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5" name="フッター プレースホルダー 4">
            <a:extLst>
              <a:ext uri="{FF2B5EF4-FFF2-40B4-BE49-F238E27FC236}">
                <a16:creationId xmlns:a16="http://schemas.microsoft.com/office/drawing/2014/main" id="{3B513CC4-C981-424B-83D6-6ACB7864BE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EEED56-373F-4439-BBFE-6C0091871598}"/>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83334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AA1DD2-5228-493B-9807-75B27F17F2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EABBAB1-9B5A-4179-BCE4-EA1FA951478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7084A8-CAA0-4B57-B451-E267CE6F9190}"/>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5" name="フッター プレースホルダー 4">
            <a:extLst>
              <a:ext uri="{FF2B5EF4-FFF2-40B4-BE49-F238E27FC236}">
                <a16:creationId xmlns:a16="http://schemas.microsoft.com/office/drawing/2014/main" id="{8FB4AFC9-23D1-485F-B012-D5DFB1ABA4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1A9FC0-3587-468E-B69F-E170C3CEDFF7}"/>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287235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5DC926-115F-4EB7-AD5D-79BF7AE7D01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074CC9-0A4C-4C84-BD6C-4EA01C55D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1645472-0C13-4CAA-B9F1-551F2E3B7782}"/>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5" name="フッター プレースホルダー 4">
            <a:extLst>
              <a:ext uri="{FF2B5EF4-FFF2-40B4-BE49-F238E27FC236}">
                <a16:creationId xmlns:a16="http://schemas.microsoft.com/office/drawing/2014/main" id="{51CDF9A5-A395-4F08-A6AE-944887CF93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23D804-82A6-48F7-A9F2-3F48B6C21AFE}"/>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61829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F8CADB-8381-416D-A6F2-EAAB52554C5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338E9F-E983-4677-B846-829E5F1BD61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DC0CD45-664B-4C4B-B7A0-163F9BA47CF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340A0C2-00CC-4904-8733-838B3603F6FC}"/>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6" name="フッター プレースホルダー 5">
            <a:extLst>
              <a:ext uri="{FF2B5EF4-FFF2-40B4-BE49-F238E27FC236}">
                <a16:creationId xmlns:a16="http://schemas.microsoft.com/office/drawing/2014/main" id="{E87C6562-D272-4C61-BC44-505F3ABDEE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058584-C697-4FDF-A852-A1186ED4BFB7}"/>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319245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964082-EA04-4A28-B695-2526650781F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E9E70DF-BBEF-4C37-88B5-E6471B7029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429CC18-21EB-4050-B9B1-A1487820169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8CF15AE-4D68-40E6-B9B0-C201F6DC3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E92C8CF-D5D7-4B34-AE6A-EAAA2B35347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56515E1-9D93-46F4-997F-00B7D79AE2DA}"/>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8" name="フッター プレースホルダー 7">
            <a:extLst>
              <a:ext uri="{FF2B5EF4-FFF2-40B4-BE49-F238E27FC236}">
                <a16:creationId xmlns:a16="http://schemas.microsoft.com/office/drawing/2014/main" id="{4C6B303B-F8AA-4D30-B395-F6FBFC0278B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EBB2E46-7B43-4A92-B207-49E09B3E6FF0}"/>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415927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73357-39E4-4C38-A696-1B08C8E7C49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8E47B5-A937-451E-91ED-625A66A5D3E5}"/>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4" name="フッター プレースホルダー 3">
            <a:extLst>
              <a:ext uri="{FF2B5EF4-FFF2-40B4-BE49-F238E27FC236}">
                <a16:creationId xmlns:a16="http://schemas.microsoft.com/office/drawing/2014/main" id="{E50A1021-CE68-402B-B879-BC118561D06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F720CCC-ECA9-40FA-9850-80CA538E2106}"/>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206010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42EBC6D-482D-46DB-9124-7467D2A42078}"/>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3" name="フッター プレースホルダー 2">
            <a:extLst>
              <a:ext uri="{FF2B5EF4-FFF2-40B4-BE49-F238E27FC236}">
                <a16:creationId xmlns:a16="http://schemas.microsoft.com/office/drawing/2014/main" id="{A77131CC-88CA-4880-ADD4-5E5579C96A5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3B9792C-D777-4320-BD27-7CB03B778EEE}"/>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150224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A18AB5-AD0D-462C-A60E-9CA9CE28EC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0253B6-68CD-414B-B036-FF703B3860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C41ECF6-DFCF-418C-AE67-672E3010E1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C9AE7A-944E-42BD-ACC8-F76BD658A80F}"/>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6" name="フッター プレースホルダー 5">
            <a:extLst>
              <a:ext uri="{FF2B5EF4-FFF2-40B4-BE49-F238E27FC236}">
                <a16:creationId xmlns:a16="http://schemas.microsoft.com/office/drawing/2014/main" id="{BEC508E3-1237-476E-BB60-DB029179C42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5634726-4A92-4CB1-86E7-AC5908FD045D}"/>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403349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06D837-8552-473F-A1E8-32AF7F56C7C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DB85448-5ED1-40F8-A192-2C2C3C517E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297F038-D12B-4CAE-B234-D3CD1FD2D1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24B425A-343F-434F-B809-8A900CCB0309}"/>
              </a:ext>
            </a:extLst>
          </p:cNvPr>
          <p:cNvSpPr>
            <a:spLocks noGrp="1"/>
          </p:cNvSpPr>
          <p:nvPr>
            <p:ph type="dt" sz="half" idx="10"/>
          </p:nvPr>
        </p:nvSpPr>
        <p:spPr/>
        <p:txBody>
          <a:bodyPr/>
          <a:lstStyle/>
          <a:p>
            <a:fld id="{7EDFFDD2-11D1-483B-936A-83D986C87FE4}" type="datetimeFigureOut">
              <a:rPr kumimoji="1" lang="ja-JP" altLang="en-US" smtClean="0"/>
              <a:t>2018/11/9</a:t>
            </a:fld>
            <a:endParaRPr kumimoji="1" lang="ja-JP" altLang="en-US"/>
          </a:p>
        </p:txBody>
      </p:sp>
      <p:sp>
        <p:nvSpPr>
          <p:cNvPr id="6" name="フッター プレースホルダー 5">
            <a:extLst>
              <a:ext uri="{FF2B5EF4-FFF2-40B4-BE49-F238E27FC236}">
                <a16:creationId xmlns:a16="http://schemas.microsoft.com/office/drawing/2014/main" id="{35273012-C40F-46F1-8249-53B8FFD87C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CC701D-3DE8-4DA5-83B8-0D1B5B01F462}"/>
              </a:ext>
            </a:extLst>
          </p:cNvPr>
          <p:cNvSpPr>
            <a:spLocks noGrp="1"/>
          </p:cNvSpPr>
          <p:nvPr>
            <p:ph type="sldNum" sz="quarter" idx="12"/>
          </p:nvPr>
        </p:nvSpPr>
        <p:spPr/>
        <p:txBody>
          <a:body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124884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6A1B20-3F65-4E7E-8C58-019400D976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E6131B-0276-4634-9E7E-DE19B550D0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ADFEF6-FE1E-43AE-A6F5-CC4B1D59C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FFDD2-11D1-483B-936A-83D986C87FE4}" type="datetimeFigureOut">
              <a:rPr kumimoji="1" lang="ja-JP" altLang="en-US" smtClean="0"/>
              <a:t>2018/11/9</a:t>
            </a:fld>
            <a:endParaRPr kumimoji="1" lang="ja-JP" altLang="en-US"/>
          </a:p>
        </p:txBody>
      </p:sp>
      <p:sp>
        <p:nvSpPr>
          <p:cNvPr id="5" name="フッター プレースホルダー 4">
            <a:extLst>
              <a:ext uri="{FF2B5EF4-FFF2-40B4-BE49-F238E27FC236}">
                <a16:creationId xmlns:a16="http://schemas.microsoft.com/office/drawing/2014/main" id="{72D87DB5-AB1B-4A02-A251-99B7701302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A390EF0-C21F-46B4-9A19-BD093B1B82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3D9B3-3EEB-49CD-8A46-864A5F4CFAC3}" type="slidenum">
              <a:rPr kumimoji="1" lang="ja-JP" altLang="en-US" smtClean="0"/>
              <a:t>‹#›</a:t>
            </a:fld>
            <a:endParaRPr kumimoji="1" lang="ja-JP" altLang="en-US"/>
          </a:p>
        </p:txBody>
      </p:sp>
    </p:spTree>
    <p:extLst>
      <p:ext uri="{BB962C8B-B14F-4D97-AF65-F5344CB8AC3E}">
        <p14:creationId xmlns:p14="http://schemas.microsoft.com/office/powerpoint/2010/main" val="4001343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ja.wikipedia.org/wiki/%E4%BA%BA%E9%81%93%E3%81%AB%E5%AF%BE%E3%81%99%E3%82%8B%E7%BD%AA" TargetMode="External"/><Relationship Id="rId2" Type="http://schemas.openxmlformats.org/officeDocument/2006/relationships/hyperlink" Target="https://ja.wikipedia.org/wiki/%E3%82%B8%E3%82%A7%E3%83%8E%E3%82%B5%E3%82%A4%E3%83%89"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1F5E7B-0B29-4A97-8934-89CB5E7A1432}"/>
              </a:ext>
            </a:extLst>
          </p:cNvPr>
          <p:cNvSpPr>
            <a:spLocks noGrp="1"/>
          </p:cNvSpPr>
          <p:nvPr>
            <p:ph type="ctrTitle"/>
          </p:nvPr>
        </p:nvSpPr>
        <p:spPr/>
        <p:txBody>
          <a:bodyPr/>
          <a:lstStyle/>
          <a:p>
            <a:r>
              <a:rPr kumimoji="1" lang="ja-JP" altLang="en-US" dirty="0"/>
              <a:t>国際人権を考える</a:t>
            </a:r>
          </a:p>
        </p:txBody>
      </p:sp>
      <p:sp>
        <p:nvSpPr>
          <p:cNvPr id="3" name="字幕 2">
            <a:extLst>
              <a:ext uri="{FF2B5EF4-FFF2-40B4-BE49-F238E27FC236}">
                <a16:creationId xmlns:a16="http://schemas.microsoft.com/office/drawing/2014/main" id="{6C5201C9-0220-4696-BDD8-09A1F294C699}"/>
              </a:ext>
            </a:extLst>
          </p:cNvPr>
          <p:cNvSpPr>
            <a:spLocks noGrp="1"/>
          </p:cNvSpPr>
          <p:nvPr>
            <p:ph type="subTitle" idx="1"/>
          </p:nvPr>
        </p:nvSpPr>
        <p:spPr/>
        <p:txBody>
          <a:bodyPr/>
          <a:lstStyle/>
          <a:p>
            <a:r>
              <a:rPr kumimoji="1" lang="ja-JP" altLang="en-US" dirty="0"/>
              <a:t>韓国徴用工判決を素材に</a:t>
            </a:r>
          </a:p>
        </p:txBody>
      </p:sp>
    </p:spTree>
    <p:extLst>
      <p:ext uri="{BB962C8B-B14F-4D97-AF65-F5344CB8AC3E}">
        <p14:creationId xmlns:p14="http://schemas.microsoft.com/office/powerpoint/2010/main" val="371490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BC8C1B-D101-4DBE-9795-EACEC2F288F3}"/>
              </a:ext>
            </a:extLst>
          </p:cNvPr>
          <p:cNvSpPr>
            <a:spLocks noGrp="1"/>
          </p:cNvSpPr>
          <p:nvPr>
            <p:ph type="title"/>
          </p:nvPr>
        </p:nvSpPr>
        <p:spPr/>
        <p:txBody>
          <a:bodyPr/>
          <a:lstStyle/>
          <a:p>
            <a:r>
              <a:rPr kumimoji="1" lang="ja-JP" altLang="en-US" dirty="0"/>
              <a:t>日本の主張の矛盾</a:t>
            </a:r>
          </a:p>
        </p:txBody>
      </p:sp>
      <p:sp>
        <p:nvSpPr>
          <p:cNvPr id="3" name="コンテンツ プレースホルダー 2">
            <a:extLst>
              <a:ext uri="{FF2B5EF4-FFF2-40B4-BE49-F238E27FC236}">
                <a16:creationId xmlns:a16="http://schemas.microsoft.com/office/drawing/2014/main" id="{CEB55EA0-141D-4D06-A4F5-2C39967F4464}"/>
              </a:ext>
            </a:extLst>
          </p:cNvPr>
          <p:cNvSpPr>
            <a:spLocks noGrp="1"/>
          </p:cNvSpPr>
          <p:nvPr>
            <p:ph idx="1"/>
          </p:nvPr>
        </p:nvSpPr>
        <p:spPr/>
        <p:txBody>
          <a:bodyPr>
            <a:normAutofit lnSpcReduction="10000"/>
          </a:bodyPr>
          <a:lstStyle/>
          <a:p>
            <a:r>
              <a:rPr kumimoji="1" lang="ja-JP" altLang="en-US" dirty="0"/>
              <a:t>サンフランシスコ条約に関して、日本は一貫して、「外交保護権」の消滅を主張し、個人の請求権は存在しているとの立場をとってきた。</a:t>
            </a:r>
          </a:p>
          <a:p>
            <a:r>
              <a:rPr kumimoji="1" lang="ja-JP" altLang="en-US" dirty="0"/>
              <a:t>慰安婦については、政府が介在して、私的組織が保障した。</a:t>
            </a:r>
            <a:r>
              <a:rPr kumimoji="1" lang="en-US" altLang="ja-JP" dirty="0"/>
              <a:t>(</a:t>
            </a:r>
            <a:r>
              <a:rPr kumimoji="1" lang="ja-JP" altLang="en-US" dirty="0"/>
              <a:t>韓国は、慰安婦は国家が関与したのだから、国家が謝罪と賠償をすべきという立場だが、日本政府はそれを否定して、私的組織が対応するという立場に固執した。</a:t>
            </a:r>
            <a:r>
              <a:rPr kumimoji="1" lang="en-US" altLang="ja-JP" dirty="0"/>
              <a:t>)</a:t>
            </a:r>
            <a:endParaRPr kumimoji="1" lang="ja-JP" altLang="en-US" dirty="0"/>
          </a:p>
          <a:p>
            <a:r>
              <a:rPr kumimoji="1" lang="ja-JP" altLang="en-US" dirty="0"/>
              <a:t>徴用工も、私的組織</a:t>
            </a:r>
            <a:r>
              <a:rPr kumimoji="1" lang="en-US" altLang="ja-JP" dirty="0"/>
              <a:t>(</a:t>
            </a:r>
            <a:r>
              <a:rPr kumimoji="1" lang="ja-JP" altLang="en-US" dirty="0"/>
              <a:t>企業</a:t>
            </a:r>
            <a:r>
              <a:rPr kumimoji="1" lang="en-US" altLang="ja-JP" dirty="0"/>
              <a:t>)</a:t>
            </a:r>
            <a:r>
              <a:rPr kumimoji="1" lang="ja-JP" altLang="en-US" dirty="0"/>
              <a:t>が保障することが、法的に許容されるという論理に至る。</a:t>
            </a:r>
          </a:p>
          <a:p>
            <a:r>
              <a:rPr kumimoji="1" lang="ja-JP" altLang="en-US" dirty="0"/>
              <a:t>日本の資金で韓国政府が保障することは、秘密の議事録。</a:t>
            </a:r>
            <a:r>
              <a:rPr kumimoji="1" lang="en-US" altLang="ja-JP" dirty="0"/>
              <a:t>(</a:t>
            </a:r>
            <a:r>
              <a:rPr kumimoji="1" lang="ja-JP" altLang="en-US" dirty="0"/>
              <a:t>議事録に公的効力があるかという問題</a:t>
            </a:r>
            <a:r>
              <a:rPr kumimoji="1" lang="en-US" altLang="ja-JP" dirty="0"/>
              <a:t>)</a:t>
            </a:r>
            <a:endParaRPr kumimoji="1" lang="ja-JP" altLang="en-US" dirty="0"/>
          </a:p>
        </p:txBody>
      </p:sp>
    </p:spTree>
    <p:extLst>
      <p:ext uri="{BB962C8B-B14F-4D97-AF65-F5344CB8AC3E}">
        <p14:creationId xmlns:p14="http://schemas.microsoft.com/office/powerpoint/2010/main" val="241129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A4649F-62EB-4DB7-9AEC-69BA87962571}"/>
              </a:ext>
            </a:extLst>
          </p:cNvPr>
          <p:cNvSpPr>
            <a:spLocks noGrp="1"/>
          </p:cNvSpPr>
          <p:nvPr>
            <p:ph type="title"/>
          </p:nvPr>
        </p:nvSpPr>
        <p:spPr/>
        <p:txBody>
          <a:bodyPr/>
          <a:lstStyle/>
          <a:p>
            <a:r>
              <a:rPr kumimoji="1" lang="ja-JP" altLang="en-US" dirty="0"/>
              <a:t>韓国政府の見解</a:t>
            </a:r>
          </a:p>
        </p:txBody>
      </p:sp>
      <p:sp>
        <p:nvSpPr>
          <p:cNvPr id="3" name="コンテンツ プレースホルダー 2">
            <a:extLst>
              <a:ext uri="{FF2B5EF4-FFF2-40B4-BE49-F238E27FC236}">
                <a16:creationId xmlns:a16="http://schemas.microsoft.com/office/drawing/2014/main" id="{978B9F59-CB9F-4DE2-B9FC-436CDBAACEEA}"/>
              </a:ext>
            </a:extLst>
          </p:cNvPr>
          <p:cNvSpPr>
            <a:spLocks noGrp="1"/>
          </p:cNvSpPr>
          <p:nvPr>
            <p:ph idx="1"/>
          </p:nvPr>
        </p:nvSpPr>
        <p:spPr/>
        <p:txBody>
          <a:bodyPr/>
          <a:lstStyle/>
          <a:p>
            <a:r>
              <a:rPr lang="ja-JP" altLang="en-US" dirty="0"/>
              <a:t>韓日請求権協定は基本的に日本の植民地支配賠償を請求するためのもので はなく、サンフランシスコ条約第 </a:t>
            </a:r>
            <a:r>
              <a:rPr lang="en-US" altLang="ja-JP" dirty="0"/>
              <a:t>4</a:t>
            </a:r>
            <a:r>
              <a:rPr lang="ja-JP" altLang="en-US" dirty="0"/>
              <a:t>条に基づく韓日両国間の財政的・民事 的債権債務関係を解決するためのものであった。</a:t>
            </a:r>
            <a:r>
              <a:rPr lang="en-US" altLang="ja-JP" dirty="0"/>
              <a:t>(</a:t>
            </a:r>
            <a:r>
              <a:rPr lang="ja-JP" altLang="en-US" dirty="0"/>
              <a:t>→徴用工は韓国政府が支払う→実際に少額だが支払いがあった</a:t>
            </a:r>
            <a:r>
              <a:rPr lang="en-US" altLang="ja-JP" dirty="0"/>
              <a:t>)</a:t>
            </a:r>
            <a:endParaRPr lang="ja-JP" altLang="en-US" dirty="0"/>
          </a:p>
          <a:p>
            <a:r>
              <a:rPr lang="ja-JP" altLang="en-US" dirty="0"/>
              <a:t>日本軍慰安婦問題等、日本政府・軍・国家権力が関与した反人道的不法行為については、請求権協定により解決されたとみることはできず、日本政府 の法的責任が残っている。 </a:t>
            </a:r>
          </a:p>
          <a:p>
            <a:r>
              <a:rPr lang="ja-JP" altLang="en-US" dirty="0"/>
              <a:t>サハリン同胞、原爆被害者問題も韓日請求権協定の対象に含まれていな い</a:t>
            </a:r>
            <a:endParaRPr kumimoji="1" lang="ja-JP" altLang="en-US" dirty="0"/>
          </a:p>
        </p:txBody>
      </p:sp>
    </p:spTree>
    <p:extLst>
      <p:ext uri="{BB962C8B-B14F-4D97-AF65-F5344CB8AC3E}">
        <p14:creationId xmlns:p14="http://schemas.microsoft.com/office/powerpoint/2010/main" val="4275773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45189A48-0AF1-40F6-937B-6D81036142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3" y="1125414"/>
            <a:ext cx="12170100" cy="4628271"/>
          </a:xfrm>
          <a:prstGeom prst="rect">
            <a:avLst/>
          </a:prstGeom>
        </p:spPr>
      </p:pic>
      <p:sp>
        <p:nvSpPr>
          <p:cNvPr id="4" name="テキスト ボックス 3">
            <a:extLst>
              <a:ext uri="{FF2B5EF4-FFF2-40B4-BE49-F238E27FC236}">
                <a16:creationId xmlns:a16="http://schemas.microsoft.com/office/drawing/2014/main" id="{6CAFE722-B867-4F80-9FA1-49E4960080DC}"/>
              </a:ext>
            </a:extLst>
          </p:cNvPr>
          <p:cNvSpPr txBox="1"/>
          <p:nvPr/>
        </p:nvSpPr>
        <p:spPr>
          <a:xfrm>
            <a:off x="2067951" y="6049108"/>
            <a:ext cx="2616591" cy="369332"/>
          </a:xfrm>
          <a:prstGeom prst="rect">
            <a:avLst/>
          </a:prstGeom>
          <a:noFill/>
        </p:spPr>
        <p:txBody>
          <a:bodyPr wrap="square" rtlCol="0">
            <a:spAutoFit/>
          </a:bodyPr>
          <a:lstStyle/>
          <a:p>
            <a:r>
              <a:rPr lang="ja-JP" altLang="en-US" dirty="0"/>
              <a:t>山本晴太氏作成 </a:t>
            </a:r>
            <a:endParaRPr kumimoji="1" lang="ja-JP" altLang="en-US" dirty="0"/>
          </a:p>
        </p:txBody>
      </p:sp>
    </p:spTree>
    <p:extLst>
      <p:ext uri="{BB962C8B-B14F-4D97-AF65-F5344CB8AC3E}">
        <p14:creationId xmlns:p14="http://schemas.microsoft.com/office/powerpoint/2010/main" val="193327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24D0A9-DCDD-4C99-9FD9-F884B2AEF49D}"/>
              </a:ext>
            </a:extLst>
          </p:cNvPr>
          <p:cNvSpPr>
            <a:spLocks noGrp="1"/>
          </p:cNvSpPr>
          <p:nvPr>
            <p:ph type="title"/>
          </p:nvPr>
        </p:nvSpPr>
        <p:spPr/>
        <p:txBody>
          <a:bodyPr/>
          <a:lstStyle/>
          <a:p>
            <a:r>
              <a:rPr kumimoji="1" lang="ja-JP" altLang="en-US" dirty="0"/>
              <a:t>日韓条約の問題</a:t>
            </a:r>
          </a:p>
        </p:txBody>
      </p:sp>
      <p:sp>
        <p:nvSpPr>
          <p:cNvPr id="3" name="コンテンツ プレースホルダー 2">
            <a:extLst>
              <a:ext uri="{FF2B5EF4-FFF2-40B4-BE49-F238E27FC236}">
                <a16:creationId xmlns:a16="http://schemas.microsoft.com/office/drawing/2014/main" id="{DFCDB301-89AA-44F4-83B3-476513D709FC}"/>
              </a:ext>
            </a:extLst>
          </p:cNvPr>
          <p:cNvSpPr>
            <a:spLocks noGrp="1"/>
          </p:cNvSpPr>
          <p:nvPr>
            <p:ph idx="1"/>
          </p:nvPr>
        </p:nvSpPr>
        <p:spPr/>
        <p:txBody>
          <a:bodyPr/>
          <a:lstStyle/>
          <a:p>
            <a:r>
              <a:rPr kumimoji="1" lang="ja-JP" altLang="en-US" dirty="0"/>
              <a:t>双方に国民の大きな反対があった→強行採決で成立</a:t>
            </a:r>
          </a:p>
          <a:p>
            <a:r>
              <a:rPr kumimoji="1" lang="ja-JP" altLang="en-US" dirty="0"/>
              <a:t>条約は簡単な文言で、具体的かつ詳細な取り決めの議事録は非公開。→韓国で後に開示請求</a:t>
            </a:r>
            <a:r>
              <a:rPr kumimoji="1" lang="en-US" altLang="ja-JP" dirty="0"/>
              <a:t>2002</a:t>
            </a:r>
            <a:r>
              <a:rPr kumimoji="1" lang="ja-JP" altLang="en-US" dirty="0"/>
              <a:t>され、判決により請求が支持され、開示された。</a:t>
            </a:r>
            <a:r>
              <a:rPr kumimoji="1" lang="en-US" altLang="ja-JP" dirty="0"/>
              <a:t>2004</a:t>
            </a:r>
          </a:p>
          <a:p>
            <a:r>
              <a:rPr kumimoji="1" lang="ja-JP" altLang="en-US" dirty="0"/>
              <a:t>日本も開示したが、双方に黒塗り部分がある。</a:t>
            </a:r>
          </a:p>
        </p:txBody>
      </p:sp>
    </p:spTree>
    <p:extLst>
      <p:ext uri="{BB962C8B-B14F-4D97-AF65-F5344CB8AC3E}">
        <p14:creationId xmlns:p14="http://schemas.microsoft.com/office/powerpoint/2010/main" val="1778809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9130DF-8D39-4A17-8C48-EBAA1FD76505}"/>
              </a:ext>
            </a:extLst>
          </p:cNvPr>
          <p:cNvSpPr>
            <a:spLocks noGrp="1"/>
          </p:cNvSpPr>
          <p:nvPr>
            <p:ph type="title"/>
          </p:nvPr>
        </p:nvSpPr>
        <p:spPr/>
        <p:txBody>
          <a:bodyPr/>
          <a:lstStyle/>
          <a:p>
            <a:r>
              <a:rPr kumimoji="1" lang="ja-JP" altLang="en-US" dirty="0"/>
              <a:t>開示した文書によれば</a:t>
            </a:r>
            <a:r>
              <a:rPr kumimoji="1" lang="en-US" altLang="ja-JP" dirty="0"/>
              <a:t>(</a:t>
            </a:r>
            <a:r>
              <a:rPr kumimoji="1" lang="ja-JP" altLang="en-US" dirty="0"/>
              <a:t>黒塗り有</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438249BE-EA04-42C7-87C1-F4C195AD5C67}"/>
              </a:ext>
            </a:extLst>
          </p:cNvPr>
          <p:cNvSpPr>
            <a:spLocks noGrp="1"/>
          </p:cNvSpPr>
          <p:nvPr>
            <p:ph idx="1"/>
          </p:nvPr>
        </p:nvSpPr>
        <p:spPr/>
        <p:txBody>
          <a:bodyPr/>
          <a:lstStyle/>
          <a:p>
            <a:r>
              <a:rPr kumimoji="1" lang="ja-JP" altLang="en-US" dirty="0"/>
              <a:t>韓国側は「賠償」「請求権」を主張し、</a:t>
            </a:r>
            <a:r>
              <a:rPr kumimoji="1" lang="en-US" altLang="ja-JP" dirty="0"/>
              <a:t>7</a:t>
            </a:r>
            <a:r>
              <a:rPr kumimoji="1" lang="ja-JP" altLang="en-US" dirty="0"/>
              <a:t>億ドルを要求</a:t>
            </a:r>
          </a:p>
          <a:p>
            <a:r>
              <a:rPr kumimoji="1" lang="ja-JP" altLang="en-US" dirty="0"/>
              <a:t>日本側は、請求権としては数千万ドルを超えられないが、経済援助なら、相当の金額が可能</a:t>
            </a:r>
            <a:r>
              <a:rPr kumimoji="1" lang="en-US" altLang="ja-JP" dirty="0"/>
              <a:t>｡</a:t>
            </a:r>
            <a:r>
              <a:rPr kumimoji="1" lang="ja-JP" altLang="en-US" dirty="0"/>
              <a:t>日本国民の納得。</a:t>
            </a:r>
          </a:p>
          <a:p>
            <a:r>
              <a:rPr kumimoji="1" lang="ja-JP" altLang="en-US" dirty="0"/>
              <a:t>日本側の請求権も議題になっている。日本→韓国</a:t>
            </a:r>
            <a:r>
              <a:rPr kumimoji="1" lang="en-US" altLang="ja-JP" dirty="0"/>
              <a:t>120-140</a:t>
            </a:r>
            <a:r>
              <a:rPr kumimoji="1" lang="ja-JP" altLang="en-US" dirty="0"/>
              <a:t>億円、韓国→日本</a:t>
            </a:r>
            <a:r>
              <a:rPr kumimoji="1" lang="en-US" altLang="ja-JP" dirty="0"/>
              <a:t>90-120</a:t>
            </a:r>
            <a:r>
              <a:rPr kumimoji="1" lang="ja-JP" altLang="en-US" dirty="0"/>
              <a:t>億円。差額</a:t>
            </a:r>
            <a:r>
              <a:rPr kumimoji="1" lang="en-US" altLang="ja-JP" dirty="0"/>
              <a:t>20</a:t>
            </a:r>
            <a:r>
              <a:rPr kumimoji="1" lang="ja-JP" altLang="en-US" dirty="0"/>
              <a:t>億円を韓国が払う。韓国は、日本から韓国への請求権は一切認めず。</a:t>
            </a:r>
            <a:r>
              <a:rPr kumimoji="1" lang="en-US" altLang="ja-JP" dirty="0"/>
              <a:t>(</a:t>
            </a:r>
            <a:r>
              <a:rPr kumimoji="1" lang="ja-JP" altLang="en-US" dirty="0"/>
              <a:t>この部分はほとんどが黒塗り。これを日本が主張した後数年間交渉不可になった。</a:t>
            </a:r>
            <a:r>
              <a:rPr kumimoji="1" lang="en-US" altLang="ja-JP" dirty="0"/>
              <a:t>)</a:t>
            </a:r>
            <a:endParaRPr kumimoji="1" lang="ja-JP" altLang="en-US" dirty="0"/>
          </a:p>
          <a:p>
            <a:r>
              <a:rPr kumimoji="1" lang="ja-JP" altLang="en-US" dirty="0"/>
              <a:t>請求権は証拠が必要との議論になり、韓国要求が</a:t>
            </a:r>
            <a:r>
              <a:rPr kumimoji="1" lang="en-US" altLang="ja-JP" dirty="0"/>
              <a:t>3</a:t>
            </a:r>
            <a:r>
              <a:rPr kumimoji="1" lang="ja-JP" altLang="en-US" dirty="0"/>
              <a:t>億ドルに、さらに</a:t>
            </a:r>
            <a:r>
              <a:rPr kumimoji="1" lang="en-US" altLang="ja-JP" dirty="0"/>
              <a:t>1</a:t>
            </a:r>
            <a:r>
              <a:rPr kumimoji="1" lang="ja-JP" altLang="en-US" dirty="0"/>
              <a:t>億ドル</a:t>
            </a:r>
            <a:r>
              <a:rPr kumimoji="1" lang="en-US" altLang="ja-JP" dirty="0"/>
              <a:t>(</a:t>
            </a:r>
            <a:r>
              <a:rPr kumimoji="1" lang="ja-JP" altLang="en-US" dirty="0"/>
              <a:t>日本は</a:t>
            </a:r>
            <a:r>
              <a:rPr kumimoji="1" lang="en-US" altLang="ja-JP" dirty="0"/>
              <a:t>6</a:t>
            </a:r>
            <a:r>
              <a:rPr kumimoji="1" lang="ja-JP" altLang="en-US" dirty="0"/>
              <a:t>千万ドル</a:t>
            </a:r>
            <a:r>
              <a:rPr kumimoji="1" lang="en-US" altLang="ja-JP" dirty="0"/>
              <a:t>)</a:t>
            </a:r>
            <a:endParaRPr kumimoji="1" lang="ja-JP" altLang="en-US" dirty="0"/>
          </a:p>
          <a:p>
            <a:endParaRPr kumimoji="1" lang="ja-JP" altLang="en-US" dirty="0"/>
          </a:p>
        </p:txBody>
      </p:sp>
    </p:spTree>
    <p:extLst>
      <p:ext uri="{BB962C8B-B14F-4D97-AF65-F5344CB8AC3E}">
        <p14:creationId xmlns:p14="http://schemas.microsoft.com/office/powerpoint/2010/main" val="1690149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C09CD-5F88-4EF1-BC61-9D98A9FBC69D}"/>
              </a:ext>
            </a:extLst>
          </p:cNvPr>
          <p:cNvSpPr>
            <a:spLocks noGrp="1"/>
          </p:cNvSpPr>
          <p:nvPr>
            <p:ph type="title"/>
          </p:nvPr>
        </p:nvSpPr>
        <p:spPr/>
        <p:txBody>
          <a:bodyPr/>
          <a:lstStyle/>
          <a:p>
            <a:r>
              <a:rPr kumimoji="1" lang="ja-JP" altLang="en-US" dirty="0"/>
              <a:t>日本の主張</a:t>
            </a:r>
          </a:p>
        </p:txBody>
      </p:sp>
      <p:sp>
        <p:nvSpPr>
          <p:cNvPr id="3" name="コンテンツ プレースホルダー 2">
            <a:extLst>
              <a:ext uri="{FF2B5EF4-FFF2-40B4-BE49-F238E27FC236}">
                <a16:creationId xmlns:a16="http://schemas.microsoft.com/office/drawing/2014/main" id="{95C0C045-6CE7-4717-8E3B-45FA33A29F2E}"/>
              </a:ext>
            </a:extLst>
          </p:cNvPr>
          <p:cNvSpPr>
            <a:spLocks noGrp="1"/>
          </p:cNvSpPr>
          <p:nvPr>
            <p:ph idx="1"/>
          </p:nvPr>
        </p:nvSpPr>
        <p:spPr/>
        <p:txBody>
          <a:bodyPr/>
          <a:lstStyle/>
          <a:p>
            <a:r>
              <a:rPr kumimoji="1" lang="ja-JP" altLang="en-US" dirty="0"/>
              <a:t>日韓条約で、有償無償の資金提供をしたが、それによって、個人の保障は韓国政府が行うことを約束したので、日本には、国家にも私人にも、請求はできない。</a:t>
            </a:r>
          </a:p>
          <a:p>
            <a:endParaRPr kumimoji="1" lang="ja-JP" altLang="en-US" dirty="0"/>
          </a:p>
        </p:txBody>
      </p:sp>
    </p:spTree>
    <p:extLst>
      <p:ext uri="{BB962C8B-B14F-4D97-AF65-F5344CB8AC3E}">
        <p14:creationId xmlns:p14="http://schemas.microsoft.com/office/powerpoint/2010/main" val="3328050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101D3F-9B74-4758-B33A-62AE0A5CF063}"/>
              </a:ext>
            </a:extLst>
          </p:cNvPr>
          <p:cNvSpPr>
            <a:spLocks noGrp="1"/>
          </p:cNvSpPr>
          <p:nvPr>
            <p:ph type="title"/>
          </p:nvPr>
        </p:nvSpPr>
        <p:spPr/>
        <p:txBody>
          <a:bodyPr/>
          <a:lstStyle/>
          <a:p>
            <a:r>
              <a:rPr kumimoji="1" lang="ja-JP" altLang="en-US" dirty="0"/>
              <a:t>背景としての歴史</a:t>
            </a:r>
            <a:r>
              <a:rPr kumimoji="1" lang="en-US" altLang="ja-JP" dirty="0"/>
              <a:t>(</a:t>
            </a:r>
            <a:r>
              <a:rPr kumimoji="1" lang="ja-JP" altLang="en-US" dirty="0"/>
              <a:t>認識</a:t>
            </a:r>
            <a:r>
              <a:rPr kumimoji="1" lang="en-US" altLang="ja-JP" dirty="0"/>
              <a:t>)</a:t>
            </a:r>
            <a:r>
              <a:rPr kumimoji="1" lang="ja-JP" altLang="en-US" dirty="0"/>
              <a:t>問題</a:t>
            </a:r>
          </a:p>
        </p:txBody>
      </p:sp>
      <p:sp>
        <p:nvSpPr>
          <p:cNvPr id="3" name="コンテンツ プレースホルダー 2">
            <a:extLst>
              <a:ext uri="{FF2B5EF4-FFF2-40B4-BE49-F238E27FC236}">
                <a16:creationId xmlns:a16="http://schemas.microsoft.com/office/drawing/2014/main" id="{E525667D-EBEF-4D9A-8E22-F3D6454C1DF3}"/>
              </a:ext>
            </a:extLst>
          </p:cNvPr>
          <p:cNvSpPr>
            <a:spLocks noGrp="1"/>
          </p:cNvSpPr>
          <p:nvPr>
            <p:ph idx="1"/>
          </p:nvPr>
        </p:nvSpPr>
        <p:spPr/>
        <p:txBody>
          <a:bodyPr>
            <a:normAutofit/>
          </a:bodyPr>
          <a:lstStyle/>
          <a:p>
            <a:r>
              <a:rPr kumimoji="1" lang="en-US" altLang="ja-JP" dirty="0"/>
              <a:t>1910</a:t>
            </a:r>
            <a:r>
              <a:rPr kumimoji="1" lang="ja-JP" altLang="en-US" dirty="0"/>
              <a:t>年日韓併合条約の法的意味</a:t>
            </a:r>
          </a:p>
          <a:p>
            <a:r>
              <a:rPr kumimoji="1" lang="ja-JP" altLang="en-US" dirty="0"/>
              <a:t>日本</a:t>
            </a:r>
            <a:r>
              <a:rPr kumimoji="1" lang="en-US" altLang="ja-JP" dirty="0"/>
              <a:t>:</a:t>
            </a:r>
            <a:r>
              <a:rPr kumimoji="1" lang="ja-JP" altLang="en-US" dirty="0"/>
              <a:t>合法的な条約    </a:t>
            </a:r>
          </a:p>
          <a:p>
            <a:r>
              <a:rPr kumimoji="1" lang="ja-JP" altLang="en-US" dirty="0"/>
              <a:t>韓国</a:t>
            </a:r>
            <a:r>
              <a:rPr kumimoji="1" lang="en-US" altLang="ja-JP" dirty="0"/>
              <a:t>:</a:t>
            </a:r>
            <a:r>
              <a:rPr kumimoji="1" lang="ja-JP" altLang="en-US" dirty="0"/>
              <a:t>不法な条約</a:t>
            </a:r>
          </a:p>
          <a:p>
            <a:r>
              <a:rPr kumimoji="1" lang="en-US" altLang="ja-JP" dirty="0"/>
              <a:t>1910-1945 </a:t>
            </a:r>
            <a:r>
              <a:rPr kumimoji="1" lang="ja-JP" altLang="en-US" dirty="0"/>
              <a:t>の朝鮮半島は植民地だったのか、日本の一地域だったのか</a:t>
            </a:r>
          </a:p>
          <a:p>
            <a:r>
              <a:rPr kumimoji="1" lang="ja-JP" altLang="en-US" dirty="0"/>
              <a:t>その時代は、朝鮮半島の近代化が進んだことが主要な側面なのか、近代化が遅れたのか。</a:t>
            </a:r>
          </a:p>
          <a:p>
            <a:r>
              <a:rPr kumimoji="1" lang="ja-JP" altLang="en-US" dirty="0"/>
              <a:t>戦後の「独立」時の「国籍」問題。戦前は「日本人」→日本国籍を付与しなかった。→在日の存在</a:t>
            </a:r>
            <a:r>
              <a:rPr kumimoji="1" lang="en-US" altLang="ja-JP" dirty="0"/>
              <a:t>(</a:t>
            </a:r>
            <a:r>
              <a:rPr kumimoji="1" lang="ja-JP" altLang="en-US" dirty="0"/>
              <a:t>西洋は選択権を与えた。</a:t>
            </a:r>
            <a:r>
              <a:rPr kumimoji="1" lang="en-US" altLang="ja-JP" dirty="0"/>
              <a:t>)</a:t>
            </a:r>
            <a:endParaRPr kumimoji="1" lang="ja-JP" altLang="en-US" dirty="0"/>
          </a:p>
        </p:txBody>
      </p:sp>
    </p:spTree>
    <p:extLst>
      <p:ext uri="{BB962C8B-B14F-4D97-AF65-F5344CB8AC3E}">
        <p14:creationId xmlns:p14="http://schemas.microsoft.com/office/powerpoint/2010/main" val="2100871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7D3B2B-AC3D-4C47-A91E-58BA822876A0}"/>
              </a:ext>
            </a:extLst>
          </p:cNvPr>
          <p:cNvSpPr>
            <a:spLocks noGrp="1"/>
          </p:cNvSpPr>
          <p:nvPr>
            <p:ph type="title"/>
          </p:nvPr>
        </p:nvSpPr>
        <p:spPr/>
        <p:txBody>
          <a:bodyPr/>
          <a:lstStyle/>
          <a:p>
            <a:r>
              <a:rPr lang="ja-JP" altLang="en-US" dirty="0"/>
              <a:t>山本晴太氏の提言</a:t>
            </a:r>
            <a:endParaRPr kumimoji="1" lang="ja-JP" altLang="en-US" dirty="0"/>
          </a:p>
        </p:txBody>
      </p:sp>
      <p:sp>
        <p:nvSpPr>
          <p:cNvPr id="3" name="コンテンツ プレースホルダー 2">
            <a:extLst>
              <a:ext uri="{FF2B5EF4-FFF2-40B4-BE49-F238E27FC236}">
                <a16:creationId xmlns:a16="http://schemas.microsoft.com/office/drawing/2014/main" id="{3AA6D07E-A4B2-47C2-972D-0914335EFEEA}"/>
              </a:ext>
            </a:extLst>
          </p:cNvPr>
          <p:cNvSpPr>
            <a:spLocks noGrp="1"/>
          </p:cNvSpPr>
          <p:nvPr>
            <p:ph idx="1"/>
          </p:nvPr>
        </p:nvSpPr>
        <p:spPr/>
        <p:txBody>
          <a:bodyPr>
            <a:normAutofit/>
          </a:bodyPr>
          <a:lstStyle/>
          <a:p>
            <a:r>
              <a:rPr lang="ja-JP" altLang="en-US" dirty="0"/>
              <a:t>仮に全て日本側の解釈に拠るとしても、韓国人被害者は「被害があっても裁判によって訴求することができず」「被害回復のために韓国政府の外交保護を受けることができない」人びとである。このような人びとに日本政府や日本企業が自発的に、又は被害者の裁判外の要求に応じ、謝罪し賠償することに法的・道義的に何の妨げもない。したがって、日韓請求権協定はいかなる意味でも被害者の権利回復の法的な障碍になっているわけではなく、日韓請求権協定による解決論は一種の「言い逃れ」に過ぎない。日本政府と企業はこのような議論をやめ、被害の事実に誠実に向き合い、被害の回復（謝罪と賠償）の具体的方 法を議論すべきである。  </a:t>
            </a:r>
            <a:endParaRPr kumimoji="1" lang="ja-JP" altLang="en-US" dirty="0"/>
          </a:p>
        </p:txBody>
      </p:sp>
    </p:spTree>
    <p:extLst>
      <p:ext uri="{BB962C8B-B14F-4D97-AF65-F5344CB8AC3E}">
        <p14:creationId xmlns:p14="http://schemas.microsoft.com/office/powerpoint/2010/main" val="2761325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国際人権問題の位相</a:t>
            </a:r>
          </a:p>
        </p:txBody>
      </p:sp>
      <p:sp>
        <p:nvSpPr>
          <p:cNvPr id="3" name="コンテンツ プレースホルダー 2"/>
          <p:cNvSpPr>
            <a:spLocks noGrp="1"/>
          </p:cNvSpPr>
          <p:nvPr>
            <p:ph idx="1"/>
          </p:nvPr>
        </p:nvSpPr>
        <p:spPr/>
        <p:txBody>
          <a:bodyPr/>
          <a:lstStyle/>
          <a:p>
            <a:r>
              <a:rPr kumimoji="1" lang="ja-JP" altLang="en-US" dirty="0"/>
              <a:t>国家間の人権状況の相違</a:t>
            </a:r>
          </a:p>
          <a:p>
            <a:pPr lvl="1"/>
            <a:r>
              <a:rPr lang="ja-JP" altLang="en-US" dirty="0"/>
              <a:t>人権が守られている国と無縁な国</a:t>
            </a:r>
            <a:endParaRPr kumimoji="1" lang="ja-JP" altLang="en-US" dirty="0"/>
          </a:p>
          <a:p>
            <a:pPr lvl="1"/>
            <a:r>
              <a:rPr lang="ja-JP" altLang="en-US" dirty="0"/>
              <a:t>死刑（ＥＵ廃止が条件～中国・イスラム国家）</a:t>
            </a:r>
          </a:p>
          <a:p>
            <a:pPr lvl="1"/>
            <a:r>
              <a:rPr kumimoji="1" lang="ja-JP" altLang="en-US" dirty="0"/>
              <a:t>麻薬（合法～死刑）</a:t>
            </a:r>
          </a:p>
          <a:p>
            <a:r>
              <a:rPr lang="ja-JP" altLang="en-US" dirty="0"/>
              <a:t>移動に伴う権利問題の発生</a:t>
            </a:r>
          </a:p>
          <a:p>
            <a:pPr lvl="1"/>
            <a:r>
              <a:rPr lang="ja-JP" altLang="en-US" dirty="0"/>
              <a:t>参政権・公務就任権・教育権</a:t>
            </a:r>
          </a:p>
          <a:p>
            <a:r>
              <a:rPr kumimoji="1" lang="ja-JP" altLang="en-US" dirty="0"/>
              <a:t>国家内の人権状況の相違</a:t>
            </a:r>
          </a:p>
          <a:p>
            <a:pPr lvl="1"/>
            <a:r>
              <a:rPr lang="ja-JP" altLang="en-US" dirty="0"/>
              <a:t>最新医療～医療を受けられない層（米）</a:t>
            </a:r>
          </a:p>
          <a:p>
            <a:pPr lvl="1"/>
            <a:endParaRPr kumimoji="1" lang="ja-JP" altLang="en-US" dirty="0"/>
          </a:p>
        </p:txBody>
      </p:sp>
    </p:spTree>
    <p:extLst>
      <p:ext uri="{BB962C8B-B14F-4D97-AF65-F5344CB8AC3E}">
        <p14:creationId xmlns:p14="http://schemas.microsoft.com/office/powerpoint/2010/main" val="43832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人権は無力なのか</a:t>
            </a:r>
          </a:p>
        </p:txBody>
      </p:sp>
      <p:sp>
        <p:nvSpPr>
          <p:cNvPr id="3" name="コンテンツ プレースホルダ 2"/>
          <p:cNvSpPr>
            <a:spLocks noGrp="1"/>
          </p:cNvSpPr>
          <p:nvPr>
            <p:ph idx="1"/>
          </p:nvPr>
        </p:nvSpPr>
        <p:spPr/>
        <p:txBody>
          <a:bodyPr/>
          <a:lstStyle/>
          <a:p>
            <a:r>
              <a:rPr kumimoji="1" lang="ja-JP" altLang="en-US" dirty="0"/>
              <a:t>膨大な難民（パレスチナ・シリア・アフガン他）</a:t>
            </a:r>
          </a:p>
          <a:p>
            <a:r>
              <a:rPr lang="ja-JP" altLang="en-US" dirty="0"/>
              <a:t>レイプ被害者が処刑（イラン）</a:t>
            </a:r>
          </a:p>
          <a:p>
            <a:r>
              <a:rPr lang="ja-JP" altLang="en-US" dirty="0"/>
              <a:t>カースト違いの恋愛→殺害（インド）</a:t>
            </a:r>
          </a:p>
          <a:p>
            <a:r>
              <a:rPr lang="ja-JP" altLang="en-US" dirty="0"/>
              <a:t>キリスト教故に死刑判決（スーダン）</a:t>
            </a:r>
          </a:p>
          <a:p>
            <a:r>
              <a:rPr lang="ja-JP" altLang="en-US" dirty="0"/>
              <a:t>人権抑圧状況の他国からの干渉（内政干渉か）</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CDD628-475A-4922-9F1B-AB92A4072C4C}"/>
              </a:ext>
            </a:extLst>
          </p:cNvPr>
          <p:cNvSpPr>
            <a:spLocks noGrp="1"/>
          </p:cNvSpPr>
          <p:nvPr>
            <p:ph type="title"/>
          </p:nvPr>
        </p:nvSpPr>
        <p:spPr/>
        <p:txBody>
          <a:bodyPr/>
          <a:lstStyle/>
          <a:p>
            <a:r>
              <a:rPr kumimoji="1" lang="ja-JP" altLang="en-US" dirty="0"/>
              <a:t>国際人権を考える軸</a:t>
            </a:r>
          </a:p>
        </p:txBody>
      </p:sp>
      <p:sp>
        <p:nvSpPr>
          <p:cNvPr id="3" name="コンテンツ プレースホルダー 2">
            <a:extLst>
              <a:ext uri="{FF2B5EF4-FFF2-40B4-BE49-F238E27FC236}">
                <a16:creationId xmlns:a16="http://schemas.microsoft.com/office/drawing/2014/main" id="{E870AC0C-8D34-456F-845E-1C8C814FE82E}"/>
              </a:ext>
            </a:extLst>
          </p:cNvPr>
          <p:cNvSpPr>
            <a:spLocks noGrp="1"/>
          </p:cNvSpPr>
          <p:nvPr>
            <p:ph idx="1"/>
          </p:nvPr>
        </p:nvSpPr>
        <p:spPr/>
        <p:txBody>
          <a:bodyPr/>
          <a:lstStyle/>
          <a:p>
            <a:r>
              <a:rPr kumimoji="1" lang="ja-JP" altLang="en-US" dirty="0"/>
              <a:t>人権</a:t>
            </a:r>
            <a:r>
              <a:rPr kumimoji="1" lang="en-US" altLang="ja-JP" dirty="0"/>
              <a:t>(</a:t>
            </a:r>
            <a:r>
              <a:rPr kumimoji="1" lang="ja-JP" altLang="en-US" dirty="0"/>
              <a:t>人としての権利</a:t>
            </a:r>
            <a:r>
              <a:rPr kumimoji="1" lang="en-US" altLang="ja-JP" dirty="0"/>
              <a:t>): </a:t>
            </a:r>
            <a:r>
              <a:rPr kumimoji="1" lang="ja-JP" altLang="en-US" dirty="0"/>
              <a:t> 保護するのは「国家」</a:t>
            </a:r>
          </a:p>
          <a:p>
            <a:r>
              <a:rPr kumimoji="1" lang="ja-JP" altLang="en-US" dirty="0"/>
              <a:t>国際人権</a:t>
            </a:r>
            <a:r>
              <a:rPr kumimoji="1" lang="en-US" altLang="ja-JP" dirty="0"/>
              <a:t>: </a:t>
            </a:r>
            <a:r>
              <a:rPr kumimoji="1" lang="ja-JP" altLang="en-US" dirty="0"/>
              <a:t> 条約として国家間で協定した人権→条約加盟国のなかでは、相互に協力・尊重</a:t>
            </a:r>
          </a:p>
          <a:p>
            <a:r>
              <a:rPr kumimoji="1" lang="ja-JP" altLang="en-US" dirty="0"/>
              <a:t>旧植民地、戦争状態、条約非加盟国でのトラブル</a:t>
            </a:r>
            <a:r>
              <a:rPr kumimoji="1" lang="en-US" altLang="ja-JP" dirty="0"/>
              <a:t>: </a:t>
            </a:r>
            <a:r>
              <a:rPr kumimoji="1" lang="ja-JP" altLang="en-US" dirty="0"/>
              <a:t>所属国家が保護責任  </a:t>
            </a:r>
            <a:r>
              <a:rPr kumimoji="1" lang="en-US" altLang="ja-JP" dirty="0" err="1"/>
              <a:t>cf</a:t>
            </a:r>
            <a:r>
              <a:rPr kumimoji="1" lang="en-US" altLang="ja-JP" dirty="0"/>
              <a:t> </a:t>
            </a:r>
            <a:r>
              <a:rPr kumimoji="1" lang="ja-JP" altLang="en-US" dirty="0"/>
              <a:t>外交保護権</a:t>
            </a:r>
          </a:p>
          <a:p>
            <a:endParaRPr kumimoji="1" lang="ja-JP" altLang="en-US" dirty="0"/>
          </a:p>
          <a:p>
            <a:endParaRPr kumimoji="1" lang="ja-JP" altLang="en-US" dirty="0"/>
          </a:p>
        </p:txBody>
      </p:sp>
    </p:spTree>
    <p:extLst>
      <p:ext uri="{BB962C8B-B14F-4D97-AF65-F5344CB8AC3E}">
        <p14:creationId xmlns:p14="http://schemas.microsoft.com/office/powerpoint/2010/main" val="8980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人権から国際人権へ１</a:t>
            </a:r>
          </a:p>
        </p:txBody>
      </p:sp>
      <p:sp>
        <p:nvSpPr>
          <p:cNvPr id="3075" name="Rectangle 3"/>
          <p:cNvSpPr>
            <a:spLocks noGrp="1" noChangeArrowheads="1"/>
          </p:cNvSpPr>
          <p:nvPr>
            <p:ph type="body" idx="1"/>
          </p:nvPr>
        </p:nvSpPr>
        <p:spPr/>
        <p:txBody>
          <a:bodyPr/>
          <a:lstStyle/>
          <a:p>
            <a:r>
              <a:rPr lang="ja-JP" altLang="en-US" dirty="0"/>
              <a:t>人権は市民革命を経て確立</a:t>
            </a:r>
          </a:p>
          <a:p>
            <a:pPr lvl="1"/>
            <a:r>
              <a:rPr lang="ja-JP" altLang="en-US" dirty="0"/>
              <a:t>イギリス・アメリカ・オランダ</a:t>
            </a:r>
          </a:p>
          <a:p>
            <a:pPr lvl="1"/>
            <a:r>
              <a:rPr lang="ja-JP" altLang="en-US" dirty="0"/>
              <a:t>女性の権利は大戦の後に拡大</a:t>
            </a:r>
          </a:p>
          <a:p>
            <a:r>
              <a:rPr lang="ja-JP" altLang="en-US" dirty="0"/>
              <a:t>権利の主体の問題（権利の二重性）</a:t>
            </a:r>
          </a:p>
          <a:p>
            <a:pPr lvl="1"/>
            <a:r>
              <a:rPr lang="ja-JP" altLang="en-US" dirty="0"/>
              <a:t>フランスの人権宣言「人と市民の権利宣言」</a:t>
            </a:r>
          </a:p>
          <a:p>
            <a:pPr lvl="1">
              <a:buFontTx/>
              <a:buNone/>
            </a:pPr>
            <a:r>
              <a:rPr lang="ja-JP" altLang="en-US" dirty="0"/>
              <a:t>　　　人間としての権利　　</a:t>
            </a:r>
          </a:p>
          <a:p>
            <a:pPr lvl="1">
              <a:buFontTx/>
              <a:buNone/>
            </a:pPr>
            <a:r>
              <a:rPr lang="ja-JP" altLang="en-US" dirty="0"/>
              <a:t>　　　市民としての権利　公民権</a:t>
            </a:r>
            <a:endParaRPr lang="en-US" altLang="ja-JP" dirty="0"/>
          </a:p>
          <a:p>
            <a:pPr lvl="1">
              <a:buFontTx/>
              <a:buNone/>
            </a:pPr>
            <a:r>
              <a:rPr lang="ja-JP" altLang="en-US" dirty="0"/>
              <a:t>人間としての権利も、国家が保障</a:t>
            </a:r>
            <a:endParaRPr lang="en-US" altLang="ja-JP" dirty="0"/>
          </a:p>
          <a:p>
            <a:pPr>
              <a:buFontTx/>
              <a:buNone/>
            </a:pPr>
            <a:endParaRPr lang="ja-JP" altLang="en-US" dirty="0"/>
          </a:p>
          <a:p>
            <a:pPr>
              <a:buFontTx/>
              <a:buNone/>
            </a:pPr>
            <a:endParaRPr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人権から国際人権へ２</a:t>
            </a:r>
          </a:p>
        </p:txBody>
      </p:sp>
      <p:sp>
        <p:nvSpPr>
          <p:cNvPr id="3" name="コンテンツ プレースホルダ 2"/>
          <p:cNvSpPr>
            <a:spLocks noGrp="1"/>
          </p:cNvSpPr>
          <p:nvPr>
            <p:ph idx="1"/>
          </p:nvPr>
        </p:nvSpPr>
        <p:spPr/>
        <p:txBody>
          <a:bodyPr/>
          <a:lstStyle/>
          <a:p>
            <a:r>
              <a:rPr lang="ja-JP" altLang="en-US" dirty="0"/>
              <a:t>社会権の登場</a:t>
            </a:r>
          </a:p>
          <a:p>
            <a:r>
              <a:rPr lang="ja-JP" altLang="en-US" dirty="0"/>
              <a:t>権利保護の主体の問題</a:t>
            </a:r>
          </a:p>
          <a:p>
            <a:r>
              <a:rPr lang="ja-JP" altLang="en-US" dirty="0"/>
              <a:t>「人の権利」も国家が保障（保障しない国家も多い）</a:t>
            </a:r>
          </a:p>
          <a:p>
            <a:r>
              <a:rPr lang="ja-JP" altLang="en-US" dirty="0"/>
              <a:t>「国家の不干渉（自由権）」と「国家の積極的干渉（社会権）」という正反対の権利</a:t>
            </a:r>
          </a:p>
          <a:p>
            <a:r>
              <a:rPr lang="ja-JP" altLang="en-US" dirty="0"/>
              <a:t>国家の民主主義の程度・経済力に左右される　→　　国際人権の必要</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世界人権宣言１</a:t>
            </a:r>
          </a:p>
        </p:txBody>
      </p:sp>
      <p:sp>
        <p:nvSpPr>
          <p:cNvPr id="3" name="コンテンツ プレースホルダ 2"/>
          <p:cNvSpPr>
            <a:spLocks noGrp="1"/>
          </p:cNvSpPr>
          <p:nvPr>
            <p:ph idx="1"/>
          </p:nvPr>
        </p:nvSpPr>
        <p:spPr/>
        <p:txBody>
          <a:bodyPr/>
          <a:lstStyle/>
          <a:p>
            <a:r>
              <a:rPr kumimoji="1" lang="en-US" altLang="ja-JP" dirty="0"/>
              <a:t>1948</a:t>
            </a:r>
            <a:r>
              <a:rPr kumimoji="1" lang="ja-JP" altLang="en-US" dirty="0"/>
              <a:t>年、世界人権宣言</a:t>
            </a:r>
            <a:r>
              <a:rPr kumimoji="1" lang="en-US" altLang="ja-JP" dirty="0"/>
              <a:t>(</a:t>
            </a:r>
            <a:r>
              <a:rPr kumimoji="1" lang="ja-JP" altLang="en-US" dirty="0"/>
              <a:t>国連総会</a:t>
            </a:r>
            <a:r>
              <a:rPr kumimoji="1" lang="en-US" altLang="ja-JP" dirty="0"/>
              <a:t>)</a:t>
            </a:r>
            <a:endParaRPr kumimoji="1" lang="ja-JP" altLang="en-US" dirty="0"/>
          </a:p>
          <a:p>
            <a:r>
              <a:rPr lang="en-US" altLang="ja-JP" dirty="0"/>
              <a:t>(</a:t>
            </a:r>
            <a:r>
              <a:rPr lang="ja-JP" altLang="en-US" dirty="0"/>
              <a:t>拘束力はないと考えられている</a:t>
            </a:r>
            <a:r>
              <a:rPr lang="en-US" altLang="ja-JP" dirty="0"/>
              <a:t>)</a:t>
            </a:r>
            <a:endParaRPr kumimoji="1" lang="ja-JP" altLang="en-US" dirty="0"/>
          </a:p>
          <a:p>
            <a:r>
              <a:rPr lang="ja-JP" altLang="en-US" b="1" dirty="0"/>
              <a:t>第</a:t>
            </a:r>
            <a:r>
              <a:rPr lang="en-US" altLang="ja-JP" b="1" dirty="0"/>
              <a:t>1</a:t>
            </a:r>
            <a:r>
              <a:rPr lang="ja-JP" altLang="en-US" b="1" dirty="0"/>
              <a:t>条</a:t>
            </a:r>
          </a:p>
          <a:p>
            <a:r>
              <a:rPr lang="ja-JP" altLang="en-US" dirty="0"/>
              <a:t>すべての人間は、生れながらにして自由であり、かつ、尊厳と権利とについて平等である。人間は、理性と良心とを授けられており、互いに同胞の精神をもって行動しなければならない。</a:t>
            </a:r>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世界人権宣言</a:t>
            </a:r>
            <a:r>
              <a:rPr kumimoji="1" lang="en-US" altLang="ja-JP" dirty="0"/>
              <a:t>2</a:t>
            </a:r>
            <a:endParaRPr kumimoji="1" lang="ja-JP" altLang="en-US" dirty="0"/>
          </a:p>
        </p:txBody>
      </p:sp>
      <p:sp>
        <p:nvSpPr>
          <p:cNvPr id="3" name="コンテンツ プレースホルダ 2"/>
          <p:cNvSpPr>
            <a:spLocks noGrp="1"/>
          </p:cNvSpPr>
          <p:nvPr>
            <p:ph idx="1"/>
          </p:nvPr>
        </p:nvSpPr>
        <p:spPr/>
        <p:txBody>
          <a:bodyPr/>
          <a:lstStyle/>
          <a:p>
            <a:r>
              <a:rPr lang="ja-JP" altLang="en-US" b="1" dirty="0"/>
              <a:t>第</a:t>
            </a:r>
            <a:r>
              <a:rPr lang="en-US" altLang="ja-JP" b="1" dirty="0"/>
              <a:t>26</a:t>
            </a:r>
            <a:r>
              <a:rPr lang="ja-JP" altLang="en-US" b="1" dirty="0"/>
              <a:t>条</a:t>
            </a:r>
            <a:r>
              <a:rPr lang="ja-JP" altLang="en-US" sz="2400" dirty="0"/>
              <a:t>すべて人は、教育を受ける権利を有する。教育は、少なくとも初等の及び基礎的の段階においては、無償でなければならない。初等教育は、義務的でなければならない。技術教育及び職業教育は、一般に利用できるものでなければならず、また、高等教育は、能力に応じ、すべての者にひとしく開放されていなければならない。</a:t>
            </a:r>
          </a:p>
          <a:p>
            <a:r>
              <a:rPr lang="ja-JP" altLang="en-US" sz="2400" dirty="0"/>
              <a:t>教育は、人格の完全な発展並びに人権及び基本的自由の尊重の強化を目的としなければならない。教育は、すべての国又は人種的若しくは宗教的集団の相互間の理解、寛容及び友好関係を増進し、かつ、平和の維持のため、国際連合の活動を促進するものでなければならない。</a:t>
            </a:r>
          </a:p>
          <a:p>
            <a:r>
              <a:rPr lang="ja-JP" altLang="en-US" sz="2400" dirty="0"/>
              <a:t>親は、子に与える教育の種類を選択する優先的権利を有する。</a:t>
            </a:r>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国際人権規約</a:t>
            </a:r>
            <a:r>
              <a:rPr kumimoji="1" lang="en-US" altLang="ja-JP" dirty="0"/>
              <a:t>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a:t>1966</a:t>
            </a:r>
            <a:r>
              <a:rPr kumimoji="1" lang="ja-JP" altLang="en-US" dirty="0"/>
              <a:t>年採択</a:t>
            </a:r>
          </a:p>
          <a:p>
            <a:r>
              <a:rPr lang="ja-JP" altLang="en-US" dirty="0"/>
              <a:t>Ａ規約「経済的、社会的及び文化的権利に関する国際規約」</a:t>
            </a:r>
          </a:p>
          <a:p>
            <a:r>
              <a:rPr lang="ja-JP" altLang="en-US" dirty="0"/>
              <a:t>Ｂ規約「市民的及び政治的権利に関する国際規約」</a:t>
            </a:r>
          </a:p>
          <a:p>
            <a:r>
              <a:rPr kumimoji="1" lang="ja-JP" altLang="en-US" dirty="0"/>
              <a:t>「市民的及び政治的権利に関する国際規約の選択議定書」</a:t>
            </a:r>
            <a:r>
              <a:rPr kumimoji="1" lang="en-US" altLang="ja-JP" dirty="0"/>
              <a:t>(</a:t>
            </a:r>
            <a:r>
              <a:rPr kumimoji="1" lang="ja-JP" altLang="en-US" dirty="0"/>
              <a:t>日本は批准していない</a:t>
            </a:r>
            <a:r>
              <a:rPr kumimoji="1" lang="en-US" altLang="ja-JP" dirty="0"/>
              <a:t>)</a:t>
            </a:r>
            <a:endParaRPr kumimoji="1" lang="ja-JP" altLang="en-US" dirty="0"/>
          </a:p>
          <a:p>
            <a:r>
              <a:rPr lang="en-US" altLang="ja-JP" dirty="0"/>
              <a:t>1976</a:t>
            </a:r>
            <a:r>
              <a:rPr lang="ja-JP" altLang="en-US" dirty="0"/>
              <a:t>年発効</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国際人権規約</a:t>
            </a:r>
            <a:r>
              <a:rPr kumimoji="1" lang="en-US" altLang="ja-JP" dirty="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批准することによって、拘束力が発生する</a:t>
            </a:r>
          </a:p>
          <a:p>
            <a:r>
              <a:rPr lang="ja-JP" altLang="en-US" dirty="0"/>
              <a:t>第１条この議定書の締約国となる規約の締約国は、規約に規定するいずれかの権利の当該締約国による侵害の犠牲者であると主張する当該締約国の管轄の下にある個人からの通報を委員会が受理しかつ検討する権限を有することを認める。委員会は、この議定書の締約国でない規約の締約国についての通報を受理してはならない。</a:t>
            </a:r>
          </a:p>
          <a:p>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国籍とは何か　無国籍だと</a:t>
            </a:r>
          </a:p>
        </p:txBody>
      </p:sp>
      <p:sp>
        <p:nvSpPr>
          <p:cNvPr id="3" name="コンテンツ プレースホルダー 2"/>
          <p:cNvSpPr>
            <a:spLocks noGrp="1"/>
          </p:cNvSpPr>
          <p:nvPr>
            <p:ph idx="1"/>
          </p:nvPr>
        </p:nvSpPr>
        <p:spPr/>
        <p:txBody>
          <a:bodyPr/>
          <a:lstStyle/>
          <a:p>
            <a:r>
              <a:rPr kumimoji="1" lang="ja-JP" altLang="en-US" dirty="0"/>
              <a:t>国籍は国民国家とともに発生（それ以前は支配者、共同体が存在を認証。余所者でも信用があれば可）</a:t>
            </a:r>
            <a:endParaRPr kumimoji="1" lang="en-US" altLang="ja-JP" dirty="0"/>
          </a:p>
          <a:p>
            <a:r>
              <a:rPr lang="ja-JP" altLang="en-US" dirty="0"/>
              <a:t>憲法⇒国民の権利を規定</a:t>
            </a:r>
            <a:endParaRPr lang="en-US" altLang="ja-JP" dirty="0"/>
          </a:p>
          <a:p>
            <a:r>
              <a:rPr kumimoji="1" lang="ja-JP" altLang="en-US" dirty="0"/>
              <a:t>無国籍者は、その権利を受けられない。安全が脅かされたとき国が守ってくれない。</a:t>
            </a:r>
            <a:endParaRPr kumimoji="1" lang="en-US" altLang="ja-JP" dirty="0"/>
          </a:p>
          <a:p>
            <a:r>
              <a:rPr kumimoji="1" lang="ja-JP" altLang="en-US" dirty="0"/>
              <a:t>無国籍の発生</a:t>
            </a:r>
            <a:r>
              <a:rPr kumimoji="1" lang="en-US" altLang="ja-JP" dirty="0"/>
              <a:t>:</a:t>
            </a:r>
            <a:r>
              <a:rPr lang="ja-JP" altLang="en-US" dirty="0"/>
              <a:t>亡命、出生届無し・無効、国籍剥奪</a:t>
            </a:r>
            <a:endParaRPr kumimoji="1" lang="en-US" altLang="ja-JP" dirty="0"/>
          </a:p>
        </p:txBody>
      </p:sp>
    </p:spTree>
    <p:extLst>
      <p:ext uri="{BB962C8B-B14F-4D97-AF65-F5344CB8AC3E}">
        <p14:creationId xmlns:p14="http://schemas.microsoft.com/office/powerpoint/2010/main" val="3310863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国籍の問題</a:t>
            </a:r>
          </a:p>
        </p:txBody>
      </p:sp>
      <p:sp>
        <p:nvSpPr>
          <p:cNvPr id="3" name="コンテンツ プレースホルダ 2"/>
          <p:cNvSpPr>
            <a:spLocks noGrp="1"/>
          </p:cNvSpPr>
          <p:nvPr>
            <p:ph idx="1"/>
          </p:nvPr>
        </p:nvSpPr>
        <p:spPr/>
        <p:txBody>
          <a:bodyPr/>
          <a:lstStyle/>
          <a:p>
            <a:r>
              <a:rPr kumimoji="1" lang="ja-JP" altLang="en-US" dirty="0"/>
              <a:t>国籍は国民国家とともに発生</a:t>
            </a:r>
          </a:p>
          <a:p>
            <a:pPr lvl="1"/>
            <a:r>
              <a:rPr kumimoji="1" lang="ja-JP" altLang="en-US" dirty="0"/>
              <a:t>属人主義と属地主義</a:t>
            </a:r>
          </a:p>
          <a:p>
            <a:pPr lvl="2"/>
            <a:r>
              <a:rPr lang="ja-JP" altLang="en-US" dirty="0"/>
              <a:t>日本は完全な属人主義</a:t>
            </a:r>
            <a:r>
              <a:rPr lang="en-US" altLang="ja-JP" dirty="0"/>
              <a:t>(</a:t>
            </a:r>
            <a:r>
              <a:rPr lang="ja-JP" altLang="en-US" dirty="0"/>
              <a:t>永住権のある外国人には国籍を与える弱い属人主義もある</a:t>
            </a:r>
            <a:r>
              <a:rPr lang="en-US" altLang="ja-JP" dirty="0"/>
              <a:t>)</a:t>
            </a:r>
            <a:endParaRPr lang="ja-JP" altLang="en-US" dirty="0"/>
          </a:p>
          <a:p>
            <a:pPr lvl="2"/>
            <a:r>
              <a:rPr kumimoji="1" lang="ja-JP" altLang="en-US" dirty="0"/>
              <a:t>アメリカは完全な併用</a:t>
            </a:r>
          </a:p>
          <a:p>
            <a:pPr lvl="1"/>
            <a:r>
              <a:rPr lang="ja-JP" altLang="en-US" dirty="0"/>
              <a:t>単独国籍と二重国籍</a:t>
            </a:r>
          </a:p>
          <a:p>
            <a:pPr lvl="2"/>
            <a:r>
              <a:rPr lang="ja-JP" altLang="en-US" dirty="0"/>
              <a:t>国際法の原則は単独国籍主義</a:t>
            </a:r>
          </a:p>
          <a:p>
            <a:pPr lvl="2"/>
            <a:r>
              <a:rPr lang="ja-JP" altLang="en-US" dirty="0"/>
              <a:t>現在は二重国籍容認の国も少なくない</a:t>
            </a:r>
            <a:r>
              <a:rPr lang="en-US" altLang="ja-JP" dirty="0"/>
              <a:t>(</a:t>
            </a:r>
            <a:r>
              <a:rPr lang="ja-JP" altLang="en-US" dirty="0"/>
              <a:t>国籍離脱で財産権放棄を強制する弊害への対応</a:t>
            </a:r>
            <a:r>
              <a:rPr lang="en-US" altLang="ja-JP" dirty="0"/>
              <a:t>)</a:t>
            </a:r>
            <a:endParaRPr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重国籍</a:t>
            </a:r>
          </a:p>
        </p:txBody>
      </p:sp>
      <p:sp>
        <p:nvSpPr>
          <p:cNvPr id="3" name="コンテンツ プレースホルダー 2"/>
          <p:cNvSpPr>
            <a:spLocks noGrp="1"/>
          </p:cNvSpPr>
          <p:nvPr>
            <p:ph idx="1"/>
          </p:nvPr>
        </p:nvSpPr>
        <p:spPr/>
        <p:txBody>
          <a:bodyPr/>
          <a:lstStyle/>
          <a:p>
            <a:r>
              <a:rPr lang="ja-JP" altLang="en-US" dirty="0"/>
              <a:t>国籍は一つという原則</a:t>
            </a:r>
            <a:r>
              <a:rPr lang="en-US" altLang="ja-JP" dirty="0"/>
              <a:t>(</a:t>
            </a:r>
            <a:r>
              <a:rPr lang="ja-JP" altLang="en-US" dirty="0"/>
              <a:t>第一次大戦後）⇒現在は国際人権としては、重国籍容認（国家の政策で決まる）</a:t>
            </a:r>
            <a:endParaRPr lang="en-US" altLang="ja-JP" dirty="0"/>
          </a:p>
          <a:p>
            <a:r>
              <a:rPr lang="ja-JP" altLang="en-US" dirty="0"/>
              <a:t>国家から</a:t>
            </a:r>
            <a:r>
              <a:rPr lang="en-US" altLang="ja-JP" dirty="0"/>
              <a:t>:</a:t>
            </a:r>
            <a:r>
              <a:rPr lang="ja-JP" altLang="en-US" dirty="0"/>
              <a:t>単一を要請（忠誠／保障の重複）</a:t>
            </a:r>
            <a:endParaRPr lang="en-US" altLang="ja-JP" dirty="0"/>
          </a:p>
          <a:p>
            <a:r>
              <a:rPr lang="ja-JP" altLang="en-US" dirty="0"/>
              <a:t>個人か</a:t>
            </a:r>
            <a:r>
              <a:rPr lang="en-US" altLang="ja-JP" dirty="0"/>
              <a:t>:</a:t>
            </a:r>
            <a:r>
              <a:rPr lang="ja-JP" altLang="en-US" dirty="0"/>
              <a:t>複数を可とすることを要請</a:t>
            </a:r>
            <a:r>
              <a:rPr lang="en-US" altLang="ja-JP" dirty="0"/>
              <a:t>(</a:t>
            </a:r>
            <a:r>
              <a:rPr lang="ja-JP" altLang="en-US" dirty="0"/>
              <a:t>財産所有・文化と職業の区別）</a:t>
            </a:r>
            <a:endParaRPr lang="en-US" altLang="ja-JP" dirty="0"/>
          </a:p>
        </p:txBody>
      </p:sp>
    </p:spTree>
    <p:extLst>
      <p:ext uri="{BB962C8B-B14F-4D97-AF65-F5344CB8AC3E}">
        <p14:creationId xmlns:p14="http://schemas.microsoft.com/office/powerpoint/2010/main" val="69423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国際紛争や人権侵害への対応</a:t>
            </a:r>
          </a:p>
        </p:txBody>
      </p:sp>
      <p:sp>
        <p:nvSpPr>
          <p:cNvPr id="3" name="コンテンツ プレースホルダー 2"/>
          <p:cNvSpPr>
            <a:spLocks noGrp="1"/>
          </p:cNvSpPr>
          <p:nvPr>
            <p:ph idx="1"/>
          </p:nvPr>
        </p:nvSpPr>
        <p:spPr/>
        <p:txBody>
          <a:bodyPr/>
          <a:lstStyle/>
          <a:p>
            <a:r>
              <a:rPr kumimoji="1" lang="ja-JP" altLang="en-US" dirty="0"/>
              <a:t>国家間の紛争　国際司法裁判所・国際仲裁裁判所・国際海洋法裁判所</a:t>
            </a:r>
          </a:p>
          <a:p>
            <a:r>
              <a:rPr lang="ja-JP" altLang="en-US" dirty="0"/>
              <a:t>個人　国際刑事裁判所・臨時の国際法廷</a:t>
            </a:r>
          </a:p>
          <a:p>
            <a:r>
              <a:rPr kumimoji="1" lang="ja-JP" altLang="en-US" dirty="0"/>
              <a:t>国際的人権団体　アムネスティ</a:t>
            </a:r>
          </a:p>
          <a:p>
            <a:r>
              <a:rPr lang="ja-JP" altLang="en-US" dirty="0"/>
              <a:t>国連人権理事会</a:t>
            </a:r>
            <a:endParaRPr kumimoji="1" lang="ja-JP" altLang="en-US" dirty="0"/>
          </a:p>
        </p:txBody>
      </p:sp>
    </p:spTree>
    <p:extLst>
      <p:ext uri="{BB962C8B-B14F-4D97-AF65-F5344CB8AC3E}">
        <p14:creationId xmlns:p14="http://schemas.microsoft.com/office/powerpoint/2010/main" val="230568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29A04E-66AE-4D56-B16D-A68717277E6B}"/>
              </a:ext>
            </a:extLst>
          </p:cNvPr>
          <p:cNvSpPr>
            <a:spLocks noGrp="1"/>
          </p:cNvSpPr>
          <p:nvPr>
            <p:ph type="title"/>
          </p:nvPr>
        </p:nvSpPr>
        <p:spPr/>
        <p:txBody>
          <a:bodyPr/>
          <a:lstStyle/>
          <a:p>
            <a:r>
              <a:rPr lang="ja-JP" altLang="en-US" dirty="0"/>
              <a:t>韓国最高裁の徴用工判決を考える</a:t>
            </a:r>
            <a:endParaRPr kumimoji="1" lang="ja-JP" altLang="en-US" dirty="0"/>
          </a:p>
        </p:txBody>
      </p:sp>
      <p:sp>
        <p:nvSpPr>
          <p:cNvPr id="3" name="コンテンツ プレースホルダー 2">
            <a:extLst>
              <a:ext uri="{FF2B5EF4-FFF2-40B4-BE49-F238E27FC236}">
                <a16:creationId xmlns:a16="http://schemas.microsoft.com/office/drawing/2014/main" id="{022E2A1C-469A-4E6C-B541-8BD867EDB1F2}"/>
              </a:ext>
            </a:extLst>
          </p:cNvPr>
          <p:cNvSpPr>
            <a:spLocks noGrp="1"/>
          </p:cNvSpPr>
          <p:nvPr>
            <p:ph idx="1"/>
          </p:nvPr>
        </p:nvSpPr>
        <p:spPr/>
        <p:txBody>
          <a:bodyPr>
            <a:normAutofit/>
          </a:bodyPr>
          <a:lstStyle/>
          <a:p>
            <a:r>
              <a:rPr kumimoji="1" lang="en-US" altLang="ja-JP" dirty="0"/>
              <a:t>10</a:t>
            </a:r>
            <a:r>
              <a:rPr kumimoji="1" lang="ja-JP" altLang="en-US" dirty="0"/>
              <a:t>月</a:t>
            </a:r>
            <a:r>
              <a:rPr kumimoji="1" lang="en-US" altLang="ja-JP" dirty="0"/>
              <a:t>30</a:t>
            </a:r>
            <a:r>
              <a:rPr kumimoji="1" lang="ja-JP" altLang="en-US" dirty="0"/>
              <a:t>日、韓国最高裁判決 元徴用工に対する新日鉄住金の賠償を認める判決</a:t>
            </a:r>
          </a:p>
          <a:p>
            <a:r>
              <a:rPr kumimoji="1" lang="ja-JP" altLang="en-US" dirty="0"/>
              <a:t>日本政府、メディアのほとんどは一切に反発「日韓条約」</a:t>
            </a:r>
            <a:r>
              <a:rPr kumimoji="1" lang="en-US" altLang="ja-JP" dirty="0"/>
              <a:t>(1965.12.18)</a:t>
            </a:r>
            <a:r>
              <a:rPr kumimoji="1" lang="ja-JP" altLang="en-US" dirty="0"/>
              <a:t>で解決済みとの判断</a:t>
            </a:r>
          </a:p>
          <a:p>
            <a:r>
              <a:rPr kumimoji="1" lang="ja-JP" altLang="en-US" dirty="0"/>
              <a:t>韓国メディアは判決を支持し、日本を批判</a:t>
            </a:r>
          </a:p>
          <a:p>
            <a:r>
              <a:rPr kumimoji="1" lang="ja-JP" altLang="en-US" dirty="0"/>
              <a:t>韓国政府は見解を控えている</a:t>
            </a:r>
          </a:p>
        </p:txBody>
      </p:sp>
    </p:spTree>
    <p:extLst>
      <p:ext uri="{BB962C8B-B14F-4D97-AF65-F5344CB8AC3E}">
        <p14:creationId xmlns:p14="http://schemas.microsoft.com/office/powerpoint/2010/main" val="3493557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国連人権理事会</a:t>
            </a:r>
          </a:p>
        </p:txBody>
      </p:sp>
      <p:sp>
        <p:nvSpPr>
          <p:cNvPr id="3" name="コンテンツ プレースホルダー 2"/>
          <p:cNvSpPr>
            <a:spLocks noGrp="1"/>
          </p:cNvSpPr>
          <p:nvPr>
            <p:ph idx="1"/>
          </p:nvPr>
        </p:nvSpPr>
        <p:spPr/>
        <p:txBody>
          <a:bodyPr>
            <a:normAutofit/>
          </a:bodyPr>
          <a:lstStyle/>
          <a:p>
            <a:r>
              <a:rPr lang="en-US" altLang="ja-JP" dirty="0"/>
              <a:t>191</a:t>
            </a:r>
            <a:r>
              <a:rPr lang="ja-JP" altLang="en-US" dirty="0"/>
              <a:t>カ国（４７の理事国）　人権問題解決の勧告指示</a:t>
            </a:r>
            <a:endParaRPr kumimoji="1" lang="ja-JP" altLang="en-US" dirty="0"/>
          </a:p>
          <a:p>
            <a:r>
              <a:rPr kumimoji="1" lang="ja-JP" altLang="en-US" dirty="0"/>
              <a:t>重要な活動　差別との闘い</a:t>
            </a:r>
          </a:p>
          <a:p>
            <a:pPr lvl="1"/>
            <a:r>
              <a:rPr lang="ja-JP" altLang="en-US" dirty="0"/>
              <a:t>アパルトヘイト・人種主義・女性の権利・</a:t>
            </a:r>
            <a:r>
              <a:rPr lang="en-US" altLang="ja-JP" dirty="0"/>
              <a:t>LGBT</a:t>
            </a:r>
            <a:r>
              <a:rPr lang="ja-JP" altLang="en-US" dirty="0"/>
              <a:t>・子どもの権利・少数者の権利・先住民族・障害を持つ人々・移住労働者</a:t>
            </a:r>
          </a:p>
          <a:p>
            <a:r>
              <a:rPr kumimoji="1" lang="ja-JP" altLang="en-US" dirty="0"/>
              <a:t>具体的な取り組み例</a:t>
            </a:r>
          </a:p>
          <a:p>
            <a:pPr lvl="1"/>
            <a:r>
              <a:rPr kumimoji="1" lang="ja-JP" altLang="en-US" dirty="0"/>
              <a:t>チリ等の軍事政権による反体制派の逮捕禁止→強制失踪防止条約・シリア（デモ弾圧）、イスラエル（ガザ侵攻）への非難・日本の慰安婦、精神疾患への扱いへの勧告</a:t>
            </a:r>
          </a:p>
        </p:txBody>
      </p:sp>
    </p:spTree>
    <p:extLst>
      <p:ext uri="{BB962C8B-B14F-4D97-AF65-F5344CB8AC3E}">
        <p14:creationId xmlns:p14="http://schemas.microsoft.com/office/powerpoint/2010/main" val="2196410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旧ユーゴスラビア国際戦犯法廷</a:t>
            </a:r>
          </a:p>
        </p:txBody>
      </p:sp>
      <p:sp>
        <p:nvSpPr>
          <p:cNvPr id="3" name="コンテンツ プレースホルダー 2"/>
          <p:cNvSpPr>
            <a:spLocks noGrp="1"/>
          </p:cNvSpPr>
          <p:nvPr>
            <p:ph idx="1"/>
          </p:nvPr>
        </p:nvSpPr>
        <p:spPr/>
        <p:txBody>
          <a:bodyPr>
            <a:normAutofit/>
          </a:bodyPr>
          <a:lstStyle/>
          <a:p>
            <a:r>
              <a:rPr kumimoji="1" lang="en-US" altLang="ja-JP" dirty="0"/>
              <a:t>1993</a:t>
            </a:r>
            <a:r>
              <a:rPr kumimoji="1" lang="ja-JP" altLang="en-US" dirty="0"/>
              <a:t>年国連安全保障理事会の決議</a:t>
            </a:r>
          </a:p>
          <a:p>
            <a:pPr lvl="1"/>
            <a:r>
              <a:rPr lang="ja-JP" altLang="ja-JP" dirty="0"/>
              <a:t>ジュネーブ諸条約の重大な違反となる行為</a:t>
            </a:r>
          </a:p>
          <a:p>
            <a:pPr lvl="1"/>
            <a:r>
              <a:rPr lang="ja-JP" altLang="ja-JP" dirty="0"/>
              <a:t>戦争法規・慣例の違反</a:t>
            </a:r>
          </a:p>
          <a:p>
            <a:pPr lvl="1"/>
            <a:r>
              <a:rPr lang="ja-JP" altLang="ja-JP" dirty="0">
                <a:hlinkClick r:id="rId2" tooltip="ジェノサイド"/>
              </a:rPr>
              <a:t>ジェノサイド</a:t>
            </a:r>
            <a:r>
              <a:rPr lang="ja-JP" altLang="ja-JP" dirty="0"/>
              <a:t>罪</a:t>
            </a:r>
          </a:p>
          <a:p>
            <a:pPr lvl="1"/>
            <a:r>
              <a:rPr lang="ja-JP" altLang="ja-JP" dirty="0">
                <a:hlinkClick r:id="rId3" tooltip="人道に対する罪"/>
              </a:rPr>
              <a:t>人道に対する罪</a:t>
            </a:r>
            <a:endParaRPr lang="ja-JP" altLang="en-US" dirty="0"/>
          </a:p>
          <a:p>
            <a:r>
              <a:rPr lang="ja-JP" altLang="en-US" dirty="0"/>
              <a:t>カラジッチとムラディッチ</a:t>
            </a:r>
            <a:r>
              <a:rPr lang="en-US" altLang="ja-JP" dirty="0"/>
              <a:t>(</a:t>
            </a:r>
            <a:r>
              <a:rPr lang="ja-JP" altLang="en-US" dirty="0"/>
              <a:t>元スルプスカ共和国</a:t>
            </a:r>
            <a:r>
              <a:rPr lang="en-US" altLang="ja-JP" dirty="0"/>
              <a:t>)</a:t>
            </a:r>
            <a:r>
              <a:rPr lang="ja-JP" altLang="en-US" dirty="0"/>
              <a:t>有罪、ブラリヤック</a:t>
            </a:r>
            <a:r>
              <a:rPr lang="en-US" altLang="ja-JP" dirty="0"/>
              <a:t>(</a:t>
            </a:r>
            <a:r>
              <a:rPr lang="ja-JP" altLang="en-US" dirty="0"/>
              <a:t>元クロアチア</a:t>
            </a:r>
            <a:r>
              <a:rPr lang="en-US" altLang="ja-JP" dirty="0"/>
              <a:t>)</a:t>
            </a:r>
            <a:r>
              <a:rPr lang="ja-JP" altLang="en-US" dirty="0"/>
              <a:t>有罪判決後その場で自殺</a:t>
            </a:r>
          </a:p>
          <a:p>
            <a:r>
              <a:rPr lang="ja-JP" altLang="en-US" dirty="0"/>
              <a:t>ミロシェビッチ 判決前に病死</a:t>
            </a:r>
            <a:r>
              <a:rPr lang="en-US" altLang="ja-JP" dirty="0"/>
              <a:t>(</a:t>
            </a:r>
            <a:r>
              <a:rPr lang="ja-JP" altLang="en-US" dirty="0"/>
              <a:t>無罪判決が予定されていたと報道</a:t>
            </a:r>
            <a:r>
              <a:rPr lang="en-US" altLang="ja-JP" dirty="0"/>
              <a:t>)</a:t>
            </a:r>
            <a:endParaRPr lang="ja-JP" altLang="en-US" dirty="0"/>
          </a:p>
          <a:p>
            <a:pPr lvl="1"/>
            <a:r>
              <a:rPr lang="en-US" altLang="ja-JP" dirty="0" err="1"/>
              <a:t>Cf</a:t>
            </a:r>
            <a:r>
              <a:rPr lang="en-US" altLang="ja-JP" dirty="0"/>
              <a:t> </a:t>
            </a:r>
            <a:r>
              <a:rPr lang="ja-JP" altLang="en-US" dirty="0"/>
              <a:t>他にルワンダの虐殺に対する法廷がある</a:t>
            </a:r>
            <a:endParaRPr lang="ja-JP" altLang="ja-JP" dirty="0"/>
          </a:p>
          <a:p>
            <a:pPr lvl="1"/>
            <a:endParaRPr kumimoji="1" lang="ja-JP" altLang="en-US" dirty="0"/>
          </a:p>
        </p:txBody>
      </p:sp>
    </p:spTree>
    <p:extLst>
      <p:ext uri="{BB962C8B-B14F-4D97-AF65-F5344CB8AC3E}">
        <p14:creationId xmlns:p14="http://schemas.microsoft.com/office/powerpoint/2010/main" val="1435768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国際司法裁判所</a:t>
            </a:r>
          </a:p>
        </p:txBody>
      </p:sp>
      <p:sp>
        <p:nvSpPr>
          <p:cNvPr id="3" name="コンテンツ プレースホルダー 2"/>
          <p:cNvSpPr>
            <a:spLocks noGrp="1"/>
          </p:cNvSpPr>
          <p:nvPr>
            <p:ph idx="1"/>
          </p:nvPr>
        </p:nvSpPr>
        <p:spPr>
          <a:xfrm>
            <a:off x="1979655" y="1603203"/>
            <a:ext cx="7886700" cy="4351338"/>
          </a:xfrm>
        </p:spPr>
        <p:txBody>
          <a:bodyPr>
            <a:normAutofit/>
          </a:bodyPr>
          <a:lstStyle/>
          <a:p>
            <a:r>
              <a:rPr kumimoji="1" lang="en-US" altLang="ja-JP" dirty="0"/>
              <a:t>1921</a:t>
            </a:r>
            <a:r>
              <a:rPr kumimoji="1" lang="ja-JP" altLang="en-US" dirty="0"/>
              <a:t>年国際連盟の常設国際司法裁判所→</a:t>
            </a:r>
            <a:r>
              <a:rPr kumimoji="1" lang="en-US" altLang="ja-JP" dirty="0"/>
              <a:t>1946</a:t>
            </a:r>
            <a:r>
              <a:rPr kumimoji="1" lang="ja-JP" altLang="en-US" dirty="0"/>
              <a:t>年、国連の国際司法裁判所</a:t>
            </a:r>
          </a:p>
          <a:p>
            <a:r>
              <a:rPr lang="ja-JP" altLang="en-US" dirty="0"/>
              <a:t>国家間の争いを双方の同意の下で判断（国境紛争は多い）</a:t>
            </a:r>
          </a:p>
          <a:p>
            <a:pPr lvl="1"/>
            <a:r>
              <a:rPr lang="ja-JP" altLang="en-US" dirty="0"/>
              <a:t>南極海での捕鯨事件（オーストラリアが日本を提訴）　日本の調査捕鯨は国際捕鯨取締条約に違反するとの理由　判決はすべての論点で日本が敗訴</a:t>
            </a:r>
          </a:p>
          <a:p>
            <a:pPr lvl="1"/>
            <a:r>
              <a:rPr lang="ja-JP" altLang="en-US" dirty="0"/>
              <a:t>イラン航空</a:t>
            </a:r>
            <a:r>
              <a:rPr lang="en-US" altLang="ja-JP" dirty="0"/>
              <a:t>655</a:t>
            </a:r>
            <a:r>
              <a:rPr lang="ja-JP" altLang="en-US" dirty="0"/>
              <a:t>便撃墜事件（１９８８年、イラン航空の旅客機をアメリカが撃墜し２９０名死亡）イランが提訴したが、アメリカの遺族補償後取り下げ。</a:t>
            </a:r>
          </a:p>
        </p:txBody>
      </p:sp>
    </p:spTree>
    <p:extLst>
      <p:ext uri="{BB962C8B-B14F-4D97-AF65-F5344CB8AC3E}">
        <p14:creationId xmlns:p14="http://schemas.microsoft.com/office/powerpoint/2010/main" val="1592684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国際刑事裁判所</a:t>
            </a:r>
          </a:p>
        </p:txBody>
      </p:sp>
      <p:sp>
        <p:nvSpPr>
          <p:cNvPr id="3" name="コンテンツ プレースホルダー 2"/>
          <p:cNvSpPr>
            <a:spLocks noGrp="1"/>
          </p:cNvSpPr>
          <p:nvPr>
            <p:ph idx="1"/>
          </p:nvPr>
        </p:nvSpPr>
        <p:spPr/>
        <p:txBody>
          <a:bodyPr/>
          <a:lstStyle/>
          <a:p>
            <a:r>
              <a:rPr kumimoji="1" lang="en-US" altLang="ja-JP" dirty="0"/>
              <a:t>2003</a:t>
            </a:r>
            <a:r>
              <a:rPr kumimoji="1" lang="ja-JP" altLang="en-US" dirty="0"/>
              <a:t>年に設置 個人の犯罪を扱う。</a:t>
            </a:r>
          </a:p>
          <a:p>
            <a:pPr marL="685800" lvl="2">
              <a:spcBef>
                <a:spcPts val="1000"/>
              </a:spcBef>
            </a:pPr>
            <a:r>
              <a:rPr lang="ja-JP" altLang="en-US" dirty="0"/>
              <a:t>集団殺害・人道に対する犯罪・戦争犯罪・侵略犯罪</a:t>
            </a:r>
            <a:endParaRPr lang="en-US" altLang="ja-JP" dirty="0"/>
          </a:p>
          <a:p>
            <a:pPr marL="228600" lvl="1">
              <a:spcBef>
                <a:spcPts val="1000"/>
              </a:spcBef>
            </a:pPr>
            <a:r>
              <a:rPr lang="ja-JP" altLang="en-US" dirty="0"/>
              <a:t>テロや独裁者による殺害行為などが多い。</a:t>
            </a:r>
          </a:p>
          <a:p>
            <a:pPr marL="228600" lvl="1">
              <a:spcBef>
                <a:spcPts val="1000"/>
              </a:spcBef>
            </a:pPr>
            <a:r>
              <a:rPr lang="ja-JP" altLang="en-US" dirty="0"/>
              <a:t>アメリカの未加盟 </a:t>
            </a:r>
          </a:p>
          <a:p>
            <a:pPr marL="685800" lvl="2">
              <a:spcBef>
                <a:spcPts val="1000"/>
              </a:spcBef>
            </a:pPr>
            <a:r>
              <a:rPr lang="ja-JP" altLang="en-US" dirty="0"/>
              <a:t>アメリカの兵士が訴追されることを回避するため</a:t>
            </a:r>
          </a:p>
          <a:p>
            <a:pPr lvl="1"/>
            <a:endParaRPr kumimoji="1" lang="ja-JP" altLang="en-US" dirty="0"/>
          </a:p>
        </p:txBody>
      </p:sp>
    </p:spTree>
    <p:extLst>
      <p:ext uri="{BB962C8B-B14F-4D97-AF65-F5344CB8AC3E}">
        <p14:creationId xmlns:p14="http://schemas.microsoft.com/office/powerpoint/2010/main" val="78775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C8AA9F5-734F-4556-A587-0DE42705F60C}"/>
              </a:ext>
            </a:extLst>
          </p:cNvPr>
          <p:cNvSpPr txBox="1"/>
          <p:nvPr/>
        </p:nvSpPr>
        <p:spPr>
          <a:xfrm>
            <a:off x="98474" y="112542"/>
            <a:ext cx="12093526" cy="4893647"/>
          </a:xfrm>
          <a:prstGeom prst="rect">
            <a:avLst/>
          </a:prstGeom>
          <a:noFill/>
        </p:spPr>
        <p:txBody>
          <a:bodyPr wrap="square" rtlCol="0">
            <a:spAutoFit/>
          </a:bodyPr>
          <a:lstStyle/>
          <a:p>
            <a:r>
              <a:rPr lang="ja-JP" altLang="en-US" sz="2400" dirty="0"/>
              <a:t>　</a:t>
            </a:r>
            <a:r>
              <a:rPr lang="en-US" altLang="ja-JP" sz="2400" dirty="0"/>
              <a:t>【</a:t>
            </a:r>
            <a:r>
              <a:rPr lang="ja-JP" altLang="en-US" sz="2400" dirty="0"/>
              <a:t>ソウル時事</a:t>
            </a:r>
            <a:r>
              <a:rPr lang="en-US" altLang="ja-JP" sz="2400" dirty="0"/>
              <a:t>】</a:t>
            </a:r>
            <a:r>
              <a:rPr lang="ja-JP" altLang="en-US" sz="2400" dirty="0"/>
              <a:t>元徴用工４人が新日鉄住金の賠償を求めた訴訟で、韓国最高裁が３０日言い渡した判決の要旨は次の通り。</a:t>
            </a:r>
          </a:p>
          <a:p>
            <a:r>
              <a:rPr lang="ja-JP" altLang="en-US" sz="2400" dirty="0"/>
              <a:t>　一、被告（新日鉄住金）の上告を棄却し、</a:t>
            </a:r>
            <a:r>
              <a:rPr lang="ja-JP" altLang="en-US" sz="2400" dirty="0">
                <a:solidFill>
                  <a:srgbClr val="FF0000"/>
                </a:solidFill>
              </a:rPr>
              <a:t>被告が原告に対し、１人当たり１億ウォン（約１０００万円）の慰謝料を支払う</a:t>
            </a:r>
            <a:r>
              <a:rPr lang="ja-JP" altLang="en-US" sz="2400" dirty="0"/>
              <a:t>ことを命じた原審（差し戻し控訴審）判決を確定させた。</a:t>
            </a:r>
          </a:p>
          <a:p>
            <a:r>
              <a:rPr lang="ja-JP" altLang="en-US" sz="2400" dirty="0"/>
              <a:t>　一、日本の裁判所の判決の効力を認定できない。</a:t>
            </a:r>
          </a:p>
          <a:p>
            <a:r>
              <a:rPr lang="ja-JP" altLang="en-US" sz="2400" dirty="0"/>
              <a:t>　一、旧日本製鉄への損害賠償請求権は被告にも行使できる。</a:t>
            </a:r>
          </a:p>
          <a:p>
            <a:r>
              <a:rPr lang="ja-JP" altLang="en-US" sz="2400" dirty="0"/>
              <a:t>　一、時効成立という被告の主張は許容できない。</a:t>
            </a:r>
          </a:p>
          <a:p>
            <a:r>
              <a:rPr lang="ja-JP" altLang="en-US" sz="2400" dirty="0"/>
              <a:t>　一、核心争点は１９６５年の日韓請求権協定で原告の損害賠償請求権が消滅したとみることができるか</a:t>
            </a:r>
            <a:r>
              <a:rPr lang="ja-JP" altLang="en-US" sz="2400" dirty="0" err="1"/>
              <a:t>だった</a:t>
            </a:r>
            <a:r>
              <a:rPr lang="ja-JP" altLang="en-US" sz="2400" dirty="0"/>
              <a:t>。</a:t>
            </a:r>
          </a:p>
          <a:p>
            <a:r>
              <a:rPr lang="ja-JP" altLang="en-US" sz="2400" dirty="0"/>
              <a:t>　一、多数意見（７人）は「</a:t>
            </a:r>
            <a:r>
              <a:rPr lang="ja-JP" altLang="en-US" sz="2400" dirty="0">
                <a:solidFill>
                  <a:srgbClr val="FF0000"/>
                </a:solidFill>
              </a:rPr>
              <a:t>日本政府の朝鮮半島に対する不法な植民地支配および侵略戦争の遂行に直結した日本企業の反人道的な不法行為を前提とする強制動員被害者の日本企業に対する慰謝料請求権」は、請求権協定の適用対象に含まれていないと判断</a:t>
            </a:r>
            <a:r>
              <a:rPr lang="ja-JP" altLang="en-US" sz="2400" dirty="0"/>
              <a:t>した。</a:t>
            </a:r>
            <a:endParaRPr kumimoji="1" lang="ja-JP" altLang="en-US" sz="2400" dirty="0"/>
          </a:p>
        </p:txBody>
      </p:sp>
    </p:spTree>
    <p:extLst>
      <p:ext uri="{BB962C8B-B14F-4D97-AF65-F5344CB8AC3E}">
        <p14:creationId xmlns:p14="http://schemas.microsoft.com/office/powerpoint/2010/main" val="316619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FBF8F2A-2280-4AE1-9861-B291C9040344}"/>
              </a:ext>
            </a:extLst>
          </p:cNvPr>
          <p:cNvSpPr/>
          <p:nvPr/>
        </p:nvSpPr>
        <p:spPr>
          <a:xfrm>
            <a:off x="0" y="58847"/>
            <a:ext cx="12192000" cy="6001643"/>
          </a:xfrm>
          <a:prstGeom prst="rect">
            <a:avLst/>
          </a:prstGeom>
        </p:spPr>
        <p:txBody>
          <a:bodyPr wrap="square">
            <a:spAutoFit/>
          </a:bodyPr>
          <a:lstStyle/>
          <a:p>
            <a:r>
              <a:rPr lang="ja-JP" altLang="en-US" sz="2400" dirty="0"/>
              <a:t>　一、別意見（１人）として、「２０１２年５月２４日に言い渡された判決で既に、最高裁は、原告の損害賠償請求権が請求権協定の適用対象に含まれていないと判断しており、その判決の拘束力により再上告審でも同様の判断をせざるを得ない」という趣旨の見解があった。</a:t>
            </a:r>
          </a:p>
          <a:p>
            <a:r>
              <a:rPr lang="ja-JP" altLang="en-US" sz="2400" dirty="0"/>
              <a:t>　一、別意見（３人）として、「原告の損害賠償請求権も請求権協定の適用対象に含まれているが、請求権協定により、その請求権に関する韓国の外交的保護権が放棄されたにすぎず、個人の請求権が消滅したとみることはできないため、原告は被告を相手取り、わが国で損害賠償請求権を行使することができる」という趣旨の見解があった。</a:t>
            </a:r>
          </a:p>
          <a:p>
            <a:r>
              <a:rPr lang="ja-JP" altLang="en-US" sz="2400" dirty="0"/>
              <a:t>　一、</a:t>
            </a:r>
            <a:r>
              <a:rPr lang="ja-JP" altLang="en-US" sz="2400" dirty="0">
                <a:solidFill>
                  <a:srgbClr val="FF0000"/>
                </a:solidFill>
              </a:rPr>
              <a:t>反対意見（２人）</a:t>
            </a:r>
            <a:r>
              <a:rPr lang="ja-JP" altLang="en-US" sz="2400" dirty="0"/>
              <a:t>として、「原告の損害賠償請求権が請求権協定の適用対象に含まれており、韓国の外交的保護権のみが放棄されたのではなく、請求権協定により原告の権利行使が制限される」という趣旨の見解があった。</a:t>
            </a:r>
          </a:p>
          <a:p>
            <a:r>
              <a:rPr lang="ja-JP" altLang="en-US" sz="2400" dirty="0"/>
              <a:t>　一、反対意見は「協定を無効だと見なさないのであれば、守らなければならず、個人請求権を行使できずに、被害を受けた国民に対して、国家（韓国）は正当な補償をしなければならない」としている。</a:t>
            </a:r>
          </a:p>
          <a:p>
            <a:r>
              <a:rPr lang="ja-JP" altLang="en-US" sz="2400" dirty="0"/>
              <a:t>　一、補充意見（２人）として、「多数意見の立場が条約解釈の一般的原則に照らし、妥当だ」という趣旨の見解があった。（</a:t>
            </a:r>
            <a:r>
              <a:rPr lang="en-US" altLang="ja-JP" sz="2400" dirty="0"/>
              <a:t>2018/10/30-21:03</a:t>
            </a:r>
            <a:r>
              <a:rPr lang="ja-JP" altLang="en-US" sz="2400" dirty="0"/>
              <a:t>）</a:t>
            </a:r>
          </a:p>
        </p:txBody>
      </p:sp>
    </p:spTree>
    <p:extLst>
      <p:ext uri="{BB962C8B-B14F-4D97-AF65-F5344CB8AC3E}">
        <p14:creationId xmlns:p14="http://schemas.microsoft.com/office/powerpoint/2010/main" val="345240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F47D5A-F3E4-4C43-8DE3-7847BF025D01}"/>
              </a:ext>
            </a:extLst>
          </p:cNvPr>
          <p:cNvSpPr>
            <a:spLocks noGrp="1"/>
          </p:cNvSpPr>
          <p:nvPr>
            <p:ph type="title"/>
          </p:nvPr>
        </p:nvSpPr>
        <p:spPr/>
        <p:txBody>
          <a:bodyPr>
            <a:normAutofit/>
          </a:bodyPr>
          <a:lstStyle/>
          <a:p>
            <a:r>
              <a:rPr lang="ja-JP" altLang="en-US" sz="3600" dirty="0"/>
              <a:t>財産及び請求権に関する問題の解決並びに経済協力に関する日本国と大韓民国との間の協定</a:t>
            </a:r>
            <a:endParaRPr kumimoji="1" lang="ja-JP" altLang="en-US" sz="3600" dirty="0"/>
          </a:p>
        </p:txBody>
      </p:sp>
      <p:sp>
        <p:nvSpPr>
          <p:cNvPr id="3" name="コンテンツ プレースホルダー 2">
            <a:extLst>
              <a:ext uri="{FF2B5EF4-FFF2-40B4-BE49-F238E27FC236}">
                <a16:creationId xmlns:a16="http://schemas.microsoft.com/office/drawing/2014/main" id="{7DDB6C74-406B-4211-9978-DDA91B564F46}"/>
              </a:ext>
            </a:extLst>
          </p:cNvPr>
          <p:cNvSpPr>
            <a:spLocks noGrp="1"/>
          </p:cNvSpPr>
          <p:nvPr>
            <p:ph idx="1"/>
          </p:nvPr>
        </p:nvSpPr>
        <p:spPr/>
        <p:txBody>
          <a:bodyPr>
            <a:normAutofit/>
          </a:bodyPr>
          <a:lstStyle/>
          <a:p>
            <a:r>
              <a:rPr kumimoji="1" lang="ja-JP" altLang="en-US" dirty="0"/>
              <a:t>日本は無償で</a:t>
            </a:r>
            <a:r>
              <a:rPr kumimoji="1" lang="en-US" altLang="ja-JP" dirty="0"/>
              <a:t>3</a:t>
            </a:r>
            <a:r>
              <a:rPr kumimoji="1" lang="ja-JP" altLang="en-US" dirty="0"/>
              <a:t>億ドル、有償で</a:t>
            </a:r>
            <a:r>
              <a:rPr kumimoji="1" lang="en-US" altLang="ja-JP" dirty="0"/>
              <a:t>2</a:t>
            </a:r>
            <a:r>
              <a:rPr kumimoji="1" lang="ja-JP" altLang="en-US" dirty="0"/>
              <a:t>億ドル韓国政府に支払う。</a:t>
            </a:r>
          </a:p>
          <a:p>
            <a:r>
              <a:rPr lang="ja-JP" altLang="en-US" dirty="0"/>
              <a:t>両締約国は、両締約国及びその国民（法人を含む。）の財産、権利及び利益並びに両締約国及びその国民の間の請求権に関する問題が、千九百五十一年九月八日にサン・フランシスコ市で署名された日本国との平和条約第四条</a:t>
            </a:r>
            <a:r>
              <a:rPr lang="en-US" altLang="ja-JP" dirty="0"/>
              <a:t>(a)</a:t>
            </a:r>
            <a:r>
              <a:rPr lang="ja-JP" altLang="en-US" dirty="0"/>
              <a:t>に規定されたものを含めて、</a:t>
            </a:r>
            <a:r>
              <a:rPr lang="ja-JP" altLang="en-US" dirty="0">
                <a:solidFill>
                  <a:srgbClr val="FF0000"/>
                </a:solidFill>
              </a:rPr>
              <a:t>完全かつ最終的に解決されたこととなることを確認する</a:t>
            </a:r>
            <a:r>
              <a:rPr lang="ja-JP" altLang="en-US" dirty="0"/>
              <a:t>。</a:t>
            </a:r>
          </a:p>
          <a:p>
            <a:endParaRPr lang="ja-JP" altLang="en-US" dirty="0"/>
          </a:p>
          <a:p>
            <a:r>
              <a:rPr lang="ja-JP" altLang="en-US" dirty="0"/>
              <a:t>サンフランシスコ条約</a:t>
            </a:r>
            <a:r>
              <a:rPr lang="en-US" altLang="ja-JP" dirty="0"/>
              <a:t>4</a:t>
            </a:r>
            <a:r>
              <a:rPr lang="ja-JP" altLang="en-US" dirty="0"/>
              <a:t>条</a:t>
            </a:r>
            <a:r>
              <a:rPr lang="en-US" altLang="ja-JP" dirty="0"/>
              <a:t>a</a:t>
            </a:r>
            <a:r>
              <a:rPr lang="ja-JP" altLang="en-US" dirty="0"/>
              <a:t>  財産処理の請求については、</a:t>
            </a:r>
            <a:r>
              <a:rPr lang="en-US" altLang="ja-JP" dirty="0"/>
              <a:t>2</a:t>
            </a:r>
            <a:r>
              <a:rPr lang="ja-JP" altLang="en-US" dirty="0"/>
              <a:t>国間の取り決めの主題とする </a:t>
            </a:r>
          </a:p>
        </p:txBody>
      </p:sp>
    </p:spTree>
    <p:extLst>
      <p:ext uri="{BB962C8B-B14F-4D97-AF65-F5344CB8AC3E}">
        <p14:creationId xmlns:p14="http://schemas.microsoft.com/office/powerpoint/2010/main" val="209926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4556F6-14BC-4F95-B9B5-1A1BD52AC745}"/>
              </a:ext>
            </a:extLst>
          </p:cNvPr>
          <p:cNvSpPr>
            <a:spLocks noGrp="1"/>
          </p:cNvSpPr>
          <p:nvPr>
            <p:ph type="title"/>
          </p:nvPr>
        </p:nvSpPr>
        <p:spPr/>
        <p:txBody>
          <a:bodyPr/>
          <a:lstStyle/>
          <a:p>
            <a:r>
              <a:rPr kumimoji="1" lang="ja-JP" altLang="en-US" dirty="0"/>
              <a:t>日本政府の当初の主張</a:t>
            </a:r>
          </a:p>
        </p:txBody>
      </p:sp>
      <p:sp>
        <p:nvSpPr>
          <p:cNvPr id="3" name="コンテンツ プレースホルダー 2">
            <a:extLst>
              <a:ext uri="{FF2B5EF4-FFF2-40B4-BE49-F238E27FC236}">
                <a16:creationId xmlns:a16="http://schemas.microsoft.com/office/drawing/2014/main" id="{7798650D-4B36-4534-B57B-7AC341E5E29E}"/>
              </a:ext>
            </a:extLst>
          </p:cNvPr>
          <p:cNvSpPr>
            <a:spLocks noGrp="1"/>
          </p:cNvSpPr>
          <p:nvPr>
            <p:ph idx="1"/>
          </p:nvPr>
        </p:nvSpPr>
        <p:spPr/>
        <p:txBody>
          <a:bodyPr/>
          <a:lstStyle/>
          <a:p>
            <a:r>
              <a:rPr kumimoji="1" lang="ja-JP" altLang="en-US" dirty="0"/>
              <a:t>サンフランシスコ条約と日韓条約の「請求権」の消滅は、「外交保護権」の消滅であって、被害者の実体的権利の消滅を意味しない。</a:t>
            </a:r>
          </a:p>
          <a:p>
            <a:r>
              <a:rPr kumimoji="1" lang="ja-JP" altLang="en-US" dirty="0"/>
              <a:t>日本は、原爆投下、シベリア抑留の被害の救済問題があった。</a:t>
            </a:r>
          </a:p>
          <a:p>
            <a:pPr lvl="1"/>
            <a:r>
              <a:rPr kumimoji="1" lang="ja-JP" altLang="en-US" dirty="0"/>
              <a:t>外交保護権の消滅との解釈→アメリカやソ連に国家として賠償を求めることを放棄、韓国や中国が国家として、日本国家に賠償を求めることを否定→別途韓国の請求権について法を制定</a:t>
            </a:r>
            <a:r>
              <a:rPr kumimoji="1" lang="en-US" altLang="ja-JP" dirty="0"/>
              <a:t>(</a:t>
            </a:r>
            <a:r>
              <a:rPr kumimoji="1" lang="ja-JP" altLang="en-US" dirty="0"/>
              <a:t>次頁</a:t>
            </a:r>
            <a:r>
              <a:rPr kumimoji="1" lang="en-US" altLang="ja-JP" dirty="0"/>
              <a:t>)</a:t>
            </a:r>
            <a:endParaRPr kumimoji="1" lang="ja-JP" altLang="en-US" dirty="0"/>
          </a:p>
          <a:p>
            <a:pPr lvl="1"/>
            <a:r>
              <a:rPr kumimoji="1" lang="ja-JP" altLang="en-US" dirty="0"/>
              <a:t>実体的権利は消滅しないとの解釈→被害者に日本国家としての保障措置をする。個人として、外国に損害賠償を求めることは、当時の国際法として、ネガティブであった。</a:t>
            </a:r>
          </a:p>
          <a:p>
            <a:pPr marL="457200" lvl="1" indent="0">
              <a:buNone/>
            </a:pPr>
            <a:endParaRPr kumimoji="1" lang="ja-JP" altLang="en-US" dirty="0"/>
          </a:p>
        </p:txBody>
      </p:sp>
    </p:spTree>
    <p:extLst>
      <p:ext uri="{BB962C8B-B14F-4D97-AF65-F5344CB8AC3E}">
        <p14:creationId xmlns:p14="http://schemas.microsoft.com/office/powerpoint/2010/main" val="274226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2B6B2D-83EF-47CB-802E-F3B4EA7FD2E9}"/>
              </a:ext>
            </a:extLst>
          </p:cNvPr>
          <p:cNvSpPr>
            <a:spLocks noGrp="1"/>
          </p:cNvSpPr>
          <p:nvPr>
            <p:ph type="title"/>
          </p:nvPr>
        </p:nvSpPr>
        <p:spPr/>
        <p:txBody>
          <a:bodyPr>
            <a:noAutofit/>
          </a:bodyPr>
          <a:lstStyle/>
          <a:p>
            <a:r>
              <a:rPr lang="ja-JP" altLang="en-US" sz="2800" dirty="0"/>
              <a:t>財産及び請求権に関する問題の解決並びに経済協力に関する日本国と大韓民国との間の協定第二条の実施に伴う大韓民国等の財産権に対する措置に関する法律</a:t>
            </a:r>
            <a:r>
              <a:rPr lang="en-US" altLang="ja-JP" sz="2800" dirty="0"/>
              <a:t>(</a:t>
            </a:r>
            <a:r>
              <a:rPr lang="ja-JP" altLang="en-US" sz="2800" dirty="0"/>
              <a:t>昭和</a:t>
            </a:r>
            <a:r>
              <a:rPr lang="en-US" altLang="ja-JP" sz="2800" dirty="0"/>
              <a:t>40</a:t>
            </a:r>
            <a:r>
              <a:rPr lang="ja-JP" altLang="en-US" sz="2800" dirty="0"/>
              <a:t>年</a:t>
            </a:r>
            <a:r>
              <a:rPr lang="en-US" altLang="ja-JP" sz="2800" dirty="0"/>
              <a:t>12</a:t>
            </a:r>
            <a:r>
              <a:rPr lang="ja-JP" altLang="en-US" sz="2800" dirty="0"/>
              <a:t>月</a:t>
            </a:r>
            <a:r>
              <a:rPr lang="en-US" altLang="ja-JP" sz="2800" dirty="0"/>
              <a:t>17</a:t>
            </a:r>
            <a:r>
              <a:rPr lang="ja-JP" altLang="en-US" sz="2800" dirty="0"/>
              <a:t>日</a:t>
            </a:r>
            <a:r>
              <a:rPr lang="en-US" altLang="ja-JP" sz="2800" dirty="0"/>
              <a:t>)</a:t>
            </a:r>
            <a:endParaRPr kumimoji="1" lang="ja-JP" altLang="en-US" sz="2800" dirty="0"/>
          </a:p>
        </p:txBody>
      </p:sp>
      <p:sp>
        <p:nvSpPr>
          <p:cNvPr id="3" name="コンテンツ プレースホルダー 2">
            <a:extLst>
              <a:ext uri="{FF2B5EF4-FFF2-40B4-BE49-F238E27FC236}">
                <a16:creationId xmlns:a16="http://schemas.microsoft.com/office/drawing/2014/main" id="{CB85CE6C-1D01-47AD-8C0A-47FB8B3C5F5E}"/>
              </a:ext>
            </a:extLst>
          </p:cNvPr>
          <p:cNvSpPr>
            <a:spLocks noGrp="1"/>
          </p:cNvSpPr>
          <p:nvPr>
            <p:ph idx="1"/>
          </p:nvPr>
        </p:nvSpPr>
        <p:spPr/>
        <p:txBody>
          <a:bodyPr/>
          <a:lstStyle/>
          <a:p>
            <a:r>
              <a:rPr lang="ja-JP" altLang="en-US" dirty="0"/>
              <a:t>第一項は、韓国人の財産、権利、利益の請求権を消滅したものとする規定。</a:t>
            </a:r>
          </a:p>
          <a:p>
            <a:r>
              <a:rPr lang="ja-JP" altLang="en-US" dirty="0"/>
              <a:t>第二項は、韓国人の財産を日本人が保管している場合は、保管者である日本人のものとする規定。</a:t>
            </a:r>
          </a:p>
          <a:p>
            <a:r>
              <a:rPr lang="ja-JP" altLang="en-US" dirty="0"/>
              <a:t>第三項は、韓国人が持っている有価証券などの権利を主張できないことを規定。</a:t>
            </a:r>
            <a:endParaRPr kumimoji="1" lang="ja-JP" altLang="en-US" dirty="0"/>
          </a:p>
        </p:txBody>
      </p:sp>
    </p:spTree>
    <p:extLst>
      <p:ext uri="{BB962C8B-B14F-4D97-AF65-F5344CB8AC3E}">
        <p14:creationId xmlns:p14="http://schemas.microsoft.com/office/powerpoint/2010/main" val="3192064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605ED-0525-483D-9B0B-8EE4DFE4112B}"/>
              </a:ext>
            </a:extLst>
          </p:cNvPr>
          <p:cNvSpPr>
            <a:spLocks noGrp="1"/>
          </p:cNvSpPr>
          <p:nvPr>
            <p:ph type="title"/>
          </p:nvPr>
        </p:nvSpPr>
        <p:spPr/>
        <p:txBody>
          <a:bodyPr/>
          <a:lstStyle/>
          <a:p>
            <a:r>
              <a:rPr kumimoji="1" lang="ja-JP" altLang="en-US" dirty="0"/>
              <a:t>国際法理解の進展</a:t>
            </a:r>
          </a:p>
        </p:txBody>
      </p:sp>
      <p:sp>
        <p:nvSpPr>
          <p:cNvPr id="3" name="コンテンツ プレースホルダー 2">
            <a:extLst>
              <a:ext uri="{FF2B5EF4-FFF2-40B4-BE49-F238E27FC236}">
                <a16:creationId xmlns:a16="http://schemas.microsoft.com/office/drawing/2014/main" id="{54A262AB-E164-4BB4-A319-EE37C21D1D8E}"/>
              </a:ext>
            </a:extLst>
          </p:cNvPr>
          <p:cNvSpPr>
            <a:spLocks noGrp="1"/>
          </p:cNvSpPr>
          <p:nvPr>
            <p:ph idx="1"/>
          </p:nvPr>
        </p:nvSpPr>
        <p:spPr/>
        <p:txBody>
          <a:bodyPr/>
          <a:lstStyle/>
          <a:p>
            <a:r>
              <a:rPr kumimoji="1" lang="ja-JP" altLang="en-US" dirty="0"/>
              <a:t>個人が外国の私人に賠償を求めることに対する壁が低くなった。</a:t>
            </a:r>
          </a:p>
          <a:p>
            <a:r>
              <a:rPr kumimoji="1" lang="ja-JP" altLang="en-US" dirty="0"/>
              <a:t>個人的権利侵害に対する時効への考えの変化</a:t>
            </a:r>
            <a:r>
              <a:rPr kumimoji="1" lang="en-US" altLang="ja-JP" dirty="0"/>
              <a:t>(</a:t>
            </a:r>
            <a:r>
              <a:rPr kumimoji="1" lang="ja-JP" altLang="en-US" dirty="0"/>
              <a:t>人間性の罪に時効はない</a:t>
            </a:r>
            <a:r>
              <a:rPr kumimoji="1" lang="en-US" altLang="ja-JP" dirty="0"/>
              <a:t>)</a:t>
            </a:r>
            <a:endParaRPr kumimoji="1" lang="ja-JP" altLang="en-US" dirty="0"/>
          </a:p>
        </p:txBody>
      </p:sp>
    </p:spTree>
    <p:extLst>
      <p:ext uri="{BB962C8B-B14F-4D97-AF65-F5344CB8AC3E}">
        <p14:creationId xmlns:p14="http://schemas.microsoft.com/office/powerpoint/2010/main" val="21582068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2465</Words>
  <Application>Microsoft Office PowerPoint</Application>
  <PresentationFormat>ワイド画面</PresentationFormat>
  <Paragraphs>166</Paragraphs>
  <Slides>33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33</vt:i4>
      </vt:variant>
    </vt:vector>
  </HeadingPairs>
  <TitlesOfParts>
    <vt:vector size="37" baseType="lpstr">
      <vt:lpstr>游ゴシック</vt:lpstr>
      <vt:lpstr>游ゴシック Light</vt:lpstr>
      <vt:lpstr>Arial</vt:lpstr>
      <vt:lpstr>Office テーマ</vt:lpstr>
      <vt:lpstr>国際人権を考える</vt:lpstr>
      <vt:lpstr>国際人権を考える軸</vt:lpstr>
      <vt:lpstr>韓国最高裁の徴用工判決を考える</vt:lpstr>
      <vt:lpstr>PowerPoint プレゼンテーション</vt:lpstr>
      <vt:lpstr>PowerPoint プレゼンテーション</vt:lpstr>
      <vt:lpstr>財産及び請求権に関する問題の解決並びに経済協力に関する日本国と大韓民国との間の協定</vt:lpstr>
      <vt:lpstr>日本政府の当初の主張</vt:lpstr>
      <vt:lpstr>財産及び請求権に関する問題の解決並びに経済協力に関する日本国と大韓民国との間の協定第二条の実施に伴う大韓民国等の財産権に対する措置に関する法律(昭和40年12月17日)</vt:lpstr>
      <vt:lpstr>国際法理解の進展</vt:lpstr>
      <vt:lpstr>日本の主張の矛盾</vt:lpstr>
      <vt:lpstr>韓国政府の見解</vt:lpstr>
      <vt:lpstr>PowerPoint プレゼンテーション</vt:lpstr>
      <vt:lpstr>日韓条約の問題</vt:lpstr>
      <vt:lpstr>開示した文書によれば(黒塗り有)</vt:lpstr>
      <vt:lpstr>日本の主張</vt:lpstr>
      <vt:lpstr>背景としての歴史(認識)問題</vt:lpstr>
      <vt:lpstr>山本晴太氏の提言</vt:lpstr>
      <vt:lpstr>国際人権問題の位相</vt:lpstr>
      <vt:lpstr>人権は無力なのか</vt:lpstr>
      <vt:lpstr>人権から国際人権へ１</vt:lpstr>
      <vt:lpstr>人権から国際人権へ２</vt:lpstr>
      <vt:lpstr>世界人権宣言１</vt:lpstr>
      <vt:lpstr>世界人権宣言2</vt:lpstr>
      <vt:lpstr>国際人権規約1</vt:lpstr>
      <vt:lpstr>国際人権規約2</vt:lpstr>
      <vt:lpstr>国籍とは何か　無国籍だと</vt:lpstr>
      <vt:lpstr>国籍の問題</vt:lpstr>
      <vt:lpstr>重国籍</vt:lpstr>
      <vt:lpstr>国際紛争や人権侵害への対応</vt:lpstr>
      <vt:lpstr>国連人権理事会</vt:lpstr>
      <vt:lpstr>旧ユーゴスラビア国際戦犯法廷</vt:lpstr>
      <vt:lpstr>国際司法裁判所</vt:lpstr>
      <vt:lpstr>国際刑事裁判所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国際組織・国際人権</dc:title>
  <dc:creator>ota wakei</dc:creator>
  <cp:lastModifiedBy>ota wakei</cp:lastModifiedBy>
  <cp:revision>22</cp:revision>
  <dcterms:created xsi:type="dcterms:W3CDTF">2018-10-30T13:36:49Z</dcterms:created>
  <dcterms:modified xsi:type="dcterms:W3CDTF">2018-11-09T05:32:18Z</dcterms:modified>
</cp:coreProperties>
</file>