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8" r:id="rId3"/>
    <p:sldId id="289" r:id="rId4"/>
    <p:sldId id="290" r:id="rId5"/>
    <p:sldId id="268" r:id="rId6"/>
    <p:sldId id="291" r:id="rId7"/>
    <p:sldId id="264" r:id="rId8"/>
    <p:sldId id="272" r:id="rId9"/>
    <p:sldId id="292" r:id="rId10"/>
    <p:sldId id="279" r:id="rId11"/>
    <p:sldId id="275" r:id="rId12"/>
    <p:sldId id="280" r:id="rId13"/>
    <p:sldId id="284" r:id="rId14"/>
    <p:sldId id="283" r:id="rId15"/>
    <p:sldId id="285" r:id="rId16"/>
    <p:sldId id="286" r:id="rId17"/>
    <p:sldId id="287" r:id="rId18"/>
    <p:sldId id="288" r:id="rId19"/>
    <p:sldId id="293" r:id="rId20"/>
    <p:sldId id="263" r:id="rId21"/>
    <p:sldId id="261" r:id="rId22"/>
    <p:sldId id="260" r:id="rId23"/>
    <p:sldId id="294" r:id="rId24"/>
    <p:sldId id="295" r:id="rId25"/>
    <p:sldId id="266" r:id="rId26"/>
  </p:sldIdLst>
  <p:sldSz cx="12192000" cy="6858000"/>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90" y="6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B3DA8-21F6-49C6-8515-6A0A0AA28BBC}" type="datetimeFigureOut">
              <a:rPr kumimoji="1" lang="ja-JP" altLang="en-US" smtClean="0"/>
              <a:t>2018/11/23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5C163-E012-4874-AE79-50126597C961}" type="slidenum">
              <a:rPr kumimoji="1" lang="ja-JP" altLang="en-US" smtClean="0"/>
              <a:t>‹#›</a:t>
            </a:fld>
            <a:endParaRPr kumimoji="1" lang="ja-JP" altLang="en-US"/>
          </a:p>
        </p:txBody>
      </p:sp>
    </p:spTree>
    <p:extLst>
      <p:ext uri="{BB962C8B-B14F-4D97-AF65-F5344CB8AC3E}">
        <p14:creationId xmlns:p14="http://schemas.microsoft.com/office/powerpoint/2010/main" val="2695234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A207441-CFA9-49AC-ABDE-C4AC65C025C1}"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B9DCFC8-1EF5-43DA-8537-19946C7C98E0}"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92B89BB-461A-4CED-866F-8AE15B2A1ACD}"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E9964F74-1D0D-4615-A8EF-296B3834F4B5}"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C2A8C02-0924-4339-83EC-8F813D669FDF}"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0BA1F4F-569B-4818-94E2-61BE992BAFF4}"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26C25A72-A4EB-44AC-B43D-BA07A5867823}"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45970B32-095D-4497-8286-28A8F5FE7A23}"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C0E1AB53-D87E-4100-A170-FE2FE16BF811}"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D7F87BCE-65C2-4CF1-BB78-4E86BECF1362}"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DB4492B1-165F-49EA-9462-C46F0D109787}"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ja-JP"/>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338D32-7EDA-43A4-9C59-FE2F70DBE4DF}"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ja-JP" altLang="en-US" dirty="0"/>
              <a:t>現代のヒトの移動</a:t>
            </a:r>
            <a:r>
              <a:rPr lang="en-US" altLang="ja-JP"/>
              <a:t>2</a:t>
            </a:r>
            <a:endParaRPr lang="ja-JP" altLang="en-US" dirty="0"/>
          </a:p>
        </p:txBody>
      </p:sp>
      <p:sp>
        <p:nvSpPr>
          <p:cNvPr id="2051" name="Rectangle 3"/>
          <p:cNvSpPr>
            <a:spLocks noGrp="1" noChangeArrowheads="1"/>
          </p:cNvSpPr>
          <p:nvPr>
            <p:ph type="subTitle" idx="1"/>
          </p:nvPr>
        </p:nvSpPr>
        <p:spPr/>
        <p:txBody>
          <a:bodyPr/>
          <a:lstStyle/>
          <a:p>
            <a:r>
              <a:rPr lang="ja-JP" altLang="en-US" dirty="0"/>
              <a:t>移民・外国人労働者</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781FE9-E1F7-4C77-B1BD-BD66C518594E}"/>
              </a:ext>
            </a:extLst>
          </p:cNvPr>
          <p:cNvSpPr>
            <a:spLocks noGrp="1"/>
          </p:cNvSpPr>
          <p:nvPr>
            <p:ph type="title"/>
          </p:nvPr>
        </p:nvSpPr>
        <p:spPr/>
        <p:txBody>
          <a:bodyPr/>
          <a:lstStyle/>
          <a:p>
            <a:r>
              <a:rPr kumimoji="1" lang="ja-JP" altLang="en-US" dirty="0"/>
              <a:t>論点</a:t>
            </a:r>
          </a:p>
        </p:txBody>
      </p:sp>
      <p:sp>
        <p:nvSpPr>
          <p:cNvPr id="3" name="コンテンツ プレースホルダー 2">
            <a:extLst>
              <a:ext uri="{FF2B5EF4-FFF2-40B4-BE49-F238E27FC236}">
                <a16:creationId xmlns:a16="http://schemas.microsoft.com/office/drawing/2014/main" id="{ECC706BE-8EF1-47BE-B89B-3828B43BDE82}"/>
              </a:ext>
            </a:extLst>
          </p:cNvPr>
          <p:cNvSpPr>
            <a:spLocks noGrp="1"/>
          </p:cNvSpPr>
          <p:nvPr>
            <p:ph idx="1"/>
          </p:nvPr>
        </p:nvSpPr>
        <p:spPr/>
        <p:txBody>
          <a:bodyPr/>
          <a:lstStyle/>
          <a:p>
            <a:r>
              <a:rPr kumimoji="1" lang="ja-JP" altLang="en-US" dirty="0"/>
              <a:t>単純労働者受け入れの原則</a:t>
            </a:r>
            <a:r>
              <a:rPr kumimoji="1" lang="en-US" altLang="ja-JP" dirty="0"/>
              <a:t>(</a:t>
            </a:r>
            <a:r>
              <a:rPr kumimoji="1" lang="ja-JP" altLang="en-US" dirty="0"/>
              <a:t>否定</a:t>
            </a:r>
            <a:r>
              <a:rPr kumimoji="1" lang="en-US" altLang="ja-JP" dirty="0"/>
              <a:t>)</a:t>
            </a:r>
            <a:r>
              <a:rPr kumimoji="1" lang="ja-JP" altLang="en-US" dirty="0"/>
              <a:t>と実態</a:t>
            </a:r>
            <a:r>
              <a:rPr kumimoji="1" lang="en-US" altLang="ja-JP" dirty="0"/>
              <a:t>(</a:t>
            </a:r>
            <a:r>
              <a:rPr kumimoji="1" lang="ja-JP" altLang="en-US" dirty="0"/>
              <a:t>研修生として受け入れ→今年前半で</a:t>
            </a:r>
            <a:r>
              <a:rPr kumimoji="1" lang="en-US" altLang="ja-JP" dirty="0"/>
              <a:t>4279</a:t>
            </a:r>
            <a:r>
              <a:rPr kumimoji="1" lang="ja-JP" altLang="en-US" dirty="0"/>
              <a:t>人失踪と報告</a:t>
            </a:r>
            <a:r>
              <a:rPr kumimoji="1" lang="en-US" altLang="ja-JP" dirty="0"/>
              <a:t>)</a:t>
            </a:r>
            <a:endParaRPr kumimoji="1" lang="ja-JP" altLang="en-US" dirty="0"/>
          </a:p>
          <a:p>
            <a:r>
              <a:rPr kumimoji="1" lang="ja-JP" altLang="en-US" dirty="0"/>
              <a:t>専門職の専門性を拡大してきた。</a:t>
            </a:r>
            <a:r>
              <a:rPr kumimoji="1" lang="en-US" altLang="ja-JP" dirty="0"/>
              <a:t>(ex. </a:t>
            </a:r>
            <a:r>
              <a:rPr kumimoji="1" lang="ja-JP" altLang="en-US" dirty="0"/>
              <a:t>介護職</a:t>
            </a:r>
            <a:r>
              <a:rPr kumimoji="1" lang="en-US" altLang="ja-JP" dirty="0"/>
              <a:t>)</a:t>
            </a:r>
            <a:endParaRPr kumimoji="1" lang="ja-JP" altLang="en-US" dirty="0"/>
          </a:p>
          <a:p>
            <a:r>
              <a:rPr kumimoji="1" lang="ja-JP" altLang="en-US" dirty="0"/>
              <a:t>少子高齢化による労働力不足が深刻という認識</a:t>
            </a:r>
          </a:p>
          <a:p>
            <a:r>
              <a:rPr kumimoji="1" lang="ja-JP" altLang="en-US" dirty="0"/>
              <a:t>本当に労働力不足なのか</a:t>
            </a:r>
          </a:p>
          <a:p>
            <a:r>
              <a:rPr kumimoji="1" lang="ja-JP" altLang="en-US" dirty="0"/>
              <a:t>単純労働者の外国人は実際に増加している。</a:t>
            </a:r>
          </a:p>
          <a:p>
            <a:r>
              <a:rPr kumimoji="1" lang="ja-JP" altLang="en-US" dirty="0"/>
              <a:t>改正案は移民政策か</a:t>
            </a:r>
            <a:r>
              <a:rPr kumimoji="1" lang="en-US" altLang="ja-JP" dirty="0"/>
              <a:t>(</a:t>
            </a:r>
            <a:r>
              <a:rPr kumimoji="1" lang="ja-JP" altLang="en-US" dirty="0"/>
              <a:t>内閣は否定しているが、特定技能</a:t>
            </a:r>
            <a:r>
              <a:rPr kumimoji="1" lang="en-US" altLang="ja-JP" dirty="0"/>
              <a:t>2</a:t>
            </a:r>
            <a:r>
              <a:rPr kumimoji="1" lang="ja-JP" altLang="en-US" dirty="0"/>
              <a:t>号は、移民そのもの</a:t>
            </a:r>
            <a:r>
              <a:rPr kumimoji="1" lang="en-US" altLang="ja-JP" dirty="0"/>
              <a:t>)</a:t>
            </a:r>
            <a:endParaRPr kumimoji="1" lang="ja-JP" altLang="en-US" dirty="0"/>
          </a:p>
          <a:p>
            <a:r>
              <a:rPr kumimoji="1" lang="ja-JP" altLang="en-US" dirty="0"/>
              <a:t>対象領域を省令で決めることの是非</a:t>
            </a:r>
          </a:p>
        </p:txBody>
      </p:sp>
    </p:spTree>
    <p:extLst>
      <p:ext uri="{BB962C8B-B14F-4D97-AF65-F5344CB8AC3E}">
        <p14:creationId xmlns:p14="http://schemas.microsoft.com/office/powerpoint/2010/main" val="325741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ヒトの移動（長期）の要因</a:t>
            </a:r>
          </a:p>
        </p:txBody>
      </p:sp>
      <p:sp>
        <p:nvSpPr>
          <p:cNvPr id="3" name="コンテンツ プレースホルダー 2"/>
          <p:cNvSpPr>
            <a:spLocks noGrp="1"/>
          </p:cNvSpPr>
          <p:nvPr>
            <p:ph idx="1"/>
          </p:nvPr>
        </p:nvSpPr>
        <p:spPr/>
        <p:txBody>
          <a:bodyPr/>
          <a:lstStyle/>
          <a:p>
            <a:r>
              <a:rPr kumimoji="1" lang="ja-JP" altLang="en-US" dirty="0"/>
              <a:t>貧しい地域から豊かな地域へ（移民）</a:t>
            </a:r>
          </a:p>
          <a:p>
            <a:pPr lvl="1"/>
            <a:r>
              <a:rPr kumimoji="1" lang="ja-JP" altLang="en-US" dirty="0"/>
              <a:t>植民（ヨーロッパ→アメリカ、日本→南米等）</a:t>
            </a:r>
          </a:p>
          <a:p>
            <a:pPr lvl="1"/>
            <a:r>
              <a:rPr lang="ja-JP" altLang="en-US" dirty="0"/>
              <a:t>労働者としての移動（トルコ→ヨーロッパ、ベトナム→ソ連、東南アジア→湾岸諸国）</a:t>
            </a:r>
          </a:p>
          <a:p>
            <a:r>
              <a:rPr kumimoji="1" lang="ja-JP" altLang="en-US" dirty="0"/>
              <a:t>危険な地域から安全な地域へ（難民）</a:t>
            </a:r>
          </a:p>
          <a:p>
            <a:r>
              <a:rPr lang="ja-JP" altLang="en-US" dirty="0"/>
              <a:t>グローバル企業の海外展開（欧米→途上国）</a:t>
            </a:r>
          </a:p>
          <a:p>
            <a:r>
              <a:rPr kumimoji="1" lang="ja-JP" altLang="en-US" dirty="0"/>
              <a:t>留学（以前は文化の低い地域から高い地域へ、現代は様々な地域の相互性）</a:t>
            </a:r>
          </a:p>
        </p:txBody>
      </p:sp>
    </p:spTree>
    <p:extLst>
      <p:ext uri="{BB962C8B-B14F-4D97-AF65-F5344CB8AC3E}">
        <p14:creationId xmlns:p14="http://schemas.microsoft.com/office/powerpoint/2010/main" val="277877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5150E-6CA7-4275-BD56-8CE43663612A}"/>
              </a:ext>
            </a:extLst>
          </p:cNvPr>
          <p:cNvSpPr>
            <a:spLocks noGrp="1"/>
          </p:cNvSpPr>
          <p:nvPr>
            <p:ph type="title"/>
          </p:nvPr>
        </p:nvSpPr>
        <p:spPr/>
        <p:txBody>
          <a:bodyPr/>
          <a:lstStyle/>
          <a:p>
            <a:r>
              <a:rPr kumimoji="1" lang="ja-JP" altLang="en-US" dirty="0"/>
              <a:t>人手不足は</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08291205-7AA9-485F-93EA-FC701D346656}"/>
              </a:ext>
            </a:extLst>
          </p:cNvPr>
          <p:cNvSpPr>
            <a:spLocks noGrp="1"/>
          </p:cNvSpPr>
          <p:nvPr>
            <p:ph idx="1"/>
          </p:nvPr>
        </p:nvSpPr>
        <p:spPr/>
        <p:txBody>
          <a:bodyPr/>
          <a:lstStyle/>
          <a:p>
            <a:r>
              <a:rPr lang="ja-JP" altLang="en-US" dirty="0"/>
              <a:t>人手不足とは何か</a:t>
            </a:r>
          </a:p>
          <a:p>
            <a:pPr lvl="1"/>
            <a:r>
              <a:rPr lang="ja-JP" altLang="en-US" dirty="0"/>
              <a:t>絶対的に不足</a:t>
            </a:r>
          </a:p>
          <a:p>
            <a:pPr lvl="1"/>
            <a:r>
              <a:rPr lang="ja-JP" altLang="en-US" dirty="0"/>
              <a:t>労働形態での余剰人員→合理的活用で解決</a:t>
            </a:r>
            <a:r>
              <a:rPr lang="en-US" altLang="ja-JP" dirty="0"/>
              <a:t>?(</a:t>
            </a:r>
            <a:r>
              <a:rPr lang="ja-JP" altLang="en-US" dirty="0"/>
              <a:t>生産性</a:t>
            </a:r>
            <a:r>
              <a:rPr lang="en-US" altLang="ja-JP" dirty="0"/>
              <a:t>)</a:t>
            </a:r>
            <a:endParaRPr lang="ja-JP" altLang="en-US" dirty="0"/>
          </a:p>
          <a:p>
            <a:pPr lvl="1"/>
            <a:r>
              <a:rPr lang="ja-JP" altLang="en-US" dirty="0"/>
              <a:t>条件があわないため働き場がない人々</a:t>
            </a:r>
          </a:p>
          <a:p>
            <a:pPr lvl="1"/>
            <a:r>
              <a:rPr lang="en-US" altLang="ja-JP" dirty="0"/>
              <a:t>AI</a:t>
            </a:r>
            <a:r>
              <a:rPr lang="ja-JP" altLang="en-US" dirty="0"/>
              <a:t>の活用が不十分</a:t>
            </a:r>
          </a:p>
          <a:p>
            <a:r>
              <a:rPr lang="ja-JP" altLang="en-US" dirty="0"/>
              <a:t>安い外国人労働者で補ってよいか→長期的影響</a:t>
            </a:r>
          </a:p>
          <a:p>
            <a:endParaRPr kumimoji="1" lang="ja-JP" altLang="en-US" dirty="0"/>
          </a:p>
        </p:txBody>
      </p:sp>
    </p:spTree>
    <p:extLst>
      <p:ext uri="{BB962C8B-B14F-4D97-AF65-F5344CB8AC3E}">
        <p14:creationId xmlns:p14="http://schemas.microsoft.com/office/powerpoint/2010/main" val="115332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E4E4A10-6916-43BD-80FE-2EF09237C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73" y="116632"/>
            <a:ext cx="10470053" cy="6624736"/>
          </a:xfrm>
          <a:prstGeom prst="rect">
            <a:avLst/>
          </a:prstGeom>
        </p:spPr>
      </p:pic>
    </p:spTree>
    <p:extLst>
      <p:ext uri="{BB962C8B-B14F-4D97-AF65-F5344CB8AC3E}">
        <p14:creationId xmlns:p14="http://schemas.microsoft.com/office/powerpoint/2010/main" val="417005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BE16CD3-425F-4E8B-8E61-97582A7AC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169" y="98254"/>
            <a:ext cx="9963662" cy="6661492"/>
          </a:xfrm>
          <a:prstGeom prst="rect">
            <a:avLst/>
          </a:prstGeom>
        </p:spPr>
      </p:pic>
    </p:spTree>
    <p:extLst>
      <p:ext uri="{BB962C8B-B14F-4D97-AF65-F5344CB8AC3E}">
        <p14:creationId xmlns:p14="http://schemas.microsoft.com/office/powerpoint/2010/main" val="73063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13FFD89-A21A-4500-8709-7718762A4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72" y="119832"/>
            <a:ext cx="9361040" cy="6518057"/>
          </a:xfrm>
          <a:prstGeom prst="rect">
            <a:avLst/>
          </a:prstGeom>
        </p:spPr>
      </p:pic>
    </p:spTree>
    <p:extLst>
      <p:ext uri="{BB962C8B-B14F-4D97-AF65-F5344CB8AC3E}">
        <p14:creationId xmlns:p14="http://schemas.microsoft.com/office/powerpoint/2010/main" val="169390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F80D319-8062-411E-9665-2C8F1E6F5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973" y="0"/>
            <a:ext cx="9926053" cy="6858000"/>
          </a:xfrm>
          <a:prstGeom prst="rect">
            <a:avLst/>
          </a:prstGeom>
        </p:spPr>
      </p:pic>
    </p:spTree>
    <p:extLst>
      <p:ext uri="{BB962C8B-B14F-4D97-AF65-F5344CB8AC3E}">
        <p14:creationId xmlns:p14="http://schemas.microsoft.com/office/powerpoint/2010/main" val="3425791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8412538-59CF-49E7-ABEF-CD5D87446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906" y="404664"/>
            <a:ext cx="10941041" cy="5361256"/>
          </a:xfrm>
          <a:prstGeom prst="rect">
            <a:avLst/>
          </a:prstGeom>
        </p:spPr>
      </p:pic>
    </p:spTree>
    <p:extLst>
      <p:ext uri="{BB962C8B-B14F-4D97-AF65-F5344CB8AC3E}">
        <p14:creationId xmlns:p14="http://schemas.microsoft.com/office/powerpoint/2010/main" val="2298648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7AC8DB-B258-4DC3-9322-4CC150C53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201" y="332656"/>
            <a:ext cx="10957548" cy="6264695"/>
          </a:xfrm>
          <a:prstGeom prst="rect">
            <a:avLst/>
          </a:prstGeom>
        </p:spPr>
      </p:pic>
    </p:spTree>
    <p:extLst>
      <p:ext uri="{BB962C8B-B14F-4D97-AF65-F5344CB8AC3E}">
        <p14:creationId xmlns:p14="http://schemas.microsoft.com/office/powerpoint/2010/main" val="149824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AEDCD4-1854-4D9E-8C5D-4E65F70CEC97}"/>
              </a:ext>
            </a:extLst>
          </p:cNvPr>
          <p:cNvSpPr>
            <a:spLocks noGrp="1"/>
          </p:cNvSpPr>
          <p:nvPr>
            <p:ph type="title"/>
          </p:nvPr>
        </p:nvSpPr>
        <p:spPr/>
        <p:txBody>
          <a:bodyPr/>
          <a:lstStyle/>
          <a:p>
            <a:r>
              <a:rPr kumimoji="1" lang="ja-JP" altLang="en-US" dirty="0"/>
              <a:t>大企業の余剰人員対策</a:t>
            </a:r>
          </a:p>
        </p:txBody>
      </p:sp>
      <p:sp>
        <p:nvSpPr>
          <p:cNvPr id="3" name="コンテンツ プレースホルダー 2">
            <a:extLst>
              <a:ext uri="{FF2B5EF4-FFF2-40B4-BE49-F238E27FC236}">
                <a16:creationId xmlns:a16="http://schemas.microsoft.com/office/drawing/2014/main" id="{B93C3D61-0582-4D65-B7AF-68C2E6F569AE}"/>
              </a:ext>
            </a:extLst>
          </p:cNvPr>
          <p:cNvSpPr>
            <a:spLocks noGrp="1"/>
          </p:cNvSpPr>
          <p:nvPr>
            <p:ph idx="1"/>
          </p:nvPr>
        </p:nvSpPr>
        <p:spPr/>
        <p:txBody>
          <a:bodyPr/>
          <a:lstStyle/>
          <a:p>
            <a:r>
              <a:rPr kumimoji="1" lang="ja-JP" altLang="en-US" dirty="0"/>
              <a:t>富士通 </a:t>
            </a:r>
            <a:r>
              <a:rPr kumimoji="1" lang="en-US" altLang="ja-JP" dirty="0"/>
              <a:t>5000</a:t>
            </a:r>
            <a:r>
              <a:rPr kumimoji="1" lang="ja-JP" altLang="en-US" dirty="0"/>
              <a:t>人の配置転換計画を発表</a:t>
            </a:r>
            <a:r>
              <a:rPr kumimoji="1" lang="en-US" altLang="ja-JP" dirty="0"/>
              <a:t>(2018.10)</a:t>
            </a:r>
            <a:endParaRPr kumimoji="1" lang="ja-JP" altLang="en-US" dirty="0"/>
          </a:p>
          <a:p>
            <a:r>
              <a:rPr kumimoji="1" lang="ja-JP" altLang="en-US" dirty="0"/>
              <a:t>ソフトバンク </a:t>
            </a:r>
            <a:r>
              <a:rPr kumimoji="1" lang="en-US" altLang="ja-JP" dirty="0"/>
              <a:t>6800</a:t>
            </a:r>
            <a:r>
              <a:rPr kumimoji="1" lang="ja-JP" altLang="en-US" dirty="0"/>
              <a:t>人を新規事業に転換</a:t>
            </a:r>
            <a:r>
              <a:rPr kumimoji="1" lang="en-US" altLang="ja-JP" dirty="0"/>
              <a:t>(</a:t>
            </a:r>
            <a:r>
              <a:rPr kumimoji="1" lang="ja-JP" altLang="en-US" dirty="0"/>
              <a:t>ロボティクス・プロセス・オートメーション等</a:t>
            </a:r>
            <a:r>
              <a:rPr kumimoji="1" lang="en-US" altLang="ja-JP" dirty="0"/>
              <a:t>)</a:t>
            </a:r>
            <a:r>
              <a:rPr kumimoji="1" lang="ja-JP" altLang="en-US" dirty="0"/>
              <a:t>を発表</a:t>
            </a:r>
            <a:r>
              <a:rPr kumimoji="1" lang="en-US" altLang="ja-JP" dirty="0"/>
              <a:t>(2018.11)</a:t>
            </a:r>
            <a:endParaRPr kumimoji="1" lang="ja-JP" altLang="en-US" dirty="0"/>
          </a:p>
          <a:p>
            <a:r>
              <a:rPr kumimoji="1" lang="ja-JP" altLang="en-US" dirty="0"/>
              <a:t>メガバンクの人員削減</a:t>
            </a:r>
            <a:r>
              <a:rPr kumimoji="1" lang="en-US" altLang="ja-JP" dirty="0"/>
              <a:t>(</a:t>
            </a:r>
            <a:r>
              <a:rPr kumimoji="1" lang="ja-JP" altLang="en-US" dirty="0"/>
              <a:t>三菱</a:t>
            </a:r>
            <a:r>
              <a:rPr kumimoji="1" lang="en-US" altLang="ja-JP" dirty="0"/>
              <a:t>9500</a:t>
            </a:r>
            <a:r>
              <a:rPr kumimoji="1" lang="ja-JP" altLang="en-US" dirty="0"/>
              <a:t>人、三井住友</a:t>
            </a:r>
            <a:r>
              <a:rPr kumimoji="1" lang="en-US" altLang="ja-JP" dirty="0"/>
              <a:t>4000</a:t>
            </a:r>
            <a:r>
              <a:rPr kumimoji="1" lang="ja-JP" altLang="en-US" dirty="0"/>
              <a:t>人、みずほ</a:t>
            </a:r>
            <a:r>
              <a:rPr kumimoji="1" lang="en-US" altLang="ja-JP" dirty="0"/>
              <a:t>19000</a:t>
            </a:r>
            <a:r>
              <a:rPr kumimoji="1" lang="ja-JP" altLang="en-US" dirty="0"/>
              <a:t>人</a:t>
            </a:r>
            <a:r>
              <a:rPr kumimoji="1" lang="en-US" altLang="ja-JP" dirty="0"/>
              <a:t>)</a:t>
            </a:r>
            <a:endParaRPr kumimoji="1" lang="ja-JP" altLang="en-US" dirty="0"/>
          </a:p>
          <a:p>
            <a:r>
              <a:rPr lang="ja-JP" altLang="en-US" dirty="0"/>
              <a:t>→「大量の社内失業者がすべて新しい仕事にシフトすれば、外国人労働者の受け入れなど必要ないというのが、偽らざる現実なのだ。」加谷 珪一</a:t>
            </a:r>
            <a:endParaRPr kumimoji="1" lang="ja-JP" altLang="en-US" dirty="0"/>
          </a:p>
        </p:txBody>
      </p:sp>
    </p:spTree>
    <p:extLst>
      <p:ext uri="{BB962C8B-B14F-4D97-AF65-F5344CB8AC3E}">
        <p14:creationId xmlns:p14="http://schemas.microsoft.com/office/powerpoint/2010/main" val="33763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B1420-E1DD-4EE4-9BEE-41BBEE900DA1}"/>
              </a:ext>
            </a:extLst>
          </p:cNvPr>
          <p:cNvSpPr>
            <a:spLocks noGrp="1"/>
          </p:cNvSpPr>
          <p:nvPr>
            <p:ph type="title"/>
          </p:nvPr>
        </p:nvSpPr>
        <p:spPr/>
        <p:txBody>
          <a:bodyPr/>
          <a:lstStyle/>
          <a:p>
            <a:r>
              <a:rPr kumimoji="1" lang="ja-JP" altLang="en-US" dirty="0"/>
              <a:t>提案された入管難民法改正案</a:t>
            </a:r>
          </a:p>
        </p:txBody>
      </p:sp>
      <p:sp>
        <p:nvSpPr>
          <p:cNvPr id="3" name="コンテンツ プレースホルダー 2">
            <a:extLst>
              <a:ext uri="{FF2B5EF4-FFF2-40B4-BE49-F238E27FC236}">
                <a16:creationId xmlns:a16="http://schemas.microsoft.com/office/drawing/2014/main" id="{0F043806-C627-47B1-A43A-76C8FC4E0174}"/>
              </a:ext>
            </a:extLst>
          </p:cNvPr>
          <p:cNvSpPr>
            <a:spLocks noGrp="1"/>
          </p:cNvSpPr>
          <p:nvPr>
            <p:ph idx="1"/>
          </p:nvPr>
        </p:nvSpPr>
        <p:spPr/>
        <p:txBody>
          <a:bodyPr/>
          <a:lstStyle/>
          <a:p>
            <a:r>
              <a:rPr lang="ja-JP" altLang="en-US" dirty="0"/>
              <a:t>受け入れが必要な業種で、知識や経験など一定の技能が必要な業務に就く「特定技能１号」と熟練技能が必要な業務に就く「特定技能２号」という在留資格を新設する。</a:t>
            </a:r>
          </a:p>
          <a:p>
            <a:r>
              <a:rPr lang="ja-JP" altLang="en-US" dirty="0"/>
              <a:t>　１号は在留期限が通算５年で家族帯同を認めないが、２号は事実上永住を認め、配偶者と子供の帯同も可能とする方針だ。資格は定期的に更新し、取り消しもあり得る。</a:t>
            </a:r>
          </a:p>
          <a:p>
            <a:r>
              <a:rPr kumimoji="1" lang="ja-JP" altLang="en-US" dirty="0"/>
              <a:t>対象領域は、今後検討する</a:t>
            </a:r>
            <a:r>
              <a:rPr kumimoji="1" lang="en-US" altLang="ja-JP" dirty="0"/>
              <a:t>(</a:t>
            </a:r>
            <a:r>
              <a:rPr kumimoji="1" lang="ja-JP" altLang="en-US" dirty="0"/>
              <a:t>省令で決める予定</a:t>
            </a:r>
            <a:r>
              <a:rPr kumimoji="1" lang="en-US" altLang="ja-JP" dirty="0"/>
              <a:t>)</a:t>
            </a:r>
            <a:endParaRPr kumimoji="1" lang="ja-JP" altLang="en-US" dirty="0"/>
          </a:p>
          <a:p>
            <a:r>
              <a:rPr lang="ja-JP" altLang="en-US" dirty="0"/>
              <a:t>受け入れるのは即戦力で生活に支障がない程度の日本語ができる外国人。各業種を所管する省庁の試験などを経て、１号や２号の資格を取得する。技能実習を修了した後に１号の資格を得られる仕組みも設ける。</a:t>
            </a:r>
          </a:p>
          <a:p>
            <a:endParaRPr kumimoji="1" lang="ja-JP" altLang="en-US" dirty="0"/>
          </a:p>
        </p:txBody>
      </p:sp>
    </p:spTree>
    <p:extLst>
      <p:ext uri="{BB962C8B-B14F-4D97-AF65-F5344CB8AC3E}">
        <p14:creationId xmlns:p14="http://schemas.microsoft.com/office/powerpoint/2010/main" val="363018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sz="4000"/>
              <a:t>外国人労働者は労働条件を下げるか</a:t>
            </a:r>
          </a:p>
        </p:txBody>
      </p:sp>
      <p:sp>
        <p:nvSpPr>
          <p:cNvPr id="14339" name="Rectangle 3"/>
          <p:cNvSpPr>
            <a:spLocks noGrp="1" noChangeArrowheads="1"/>
          </p:cNvSpPr>
          <p:nvPr>
            <p:ph type="body" idx="1"/>
          </p:nvPr>
        </p:nvSpPr>
        <p:spPr/>
        <p:txBody>
          <a:bodyPr/>
          <a:lstStyle/>
          <a:p>
            <a:r>
              <a:rPr lang="ja-JP" altLang="en-US" dirty="0"/>
              <a:t>相対的過剰人口の社会的意味</a:t>
            </a:r>
            <a:r>
              <a:rPr lang="en-US" altLang="ja-JP" dirty="0"/>
              <a:t>(</a:t>
            </a:r>
            <a:r>
              <a:rPr lang="ja-JP" altLang="en-US" dirty="0"/>
              <a:t>労働条件の引き下げ</a:t>
            </a:r>
            <a:r>
              <a:rPr lang="en-US" altLang="ja-JP" dirty="0"/>
              <a:t>)</a:t>
            </a:r>
          </a:p>
          <a:p>
            <a:pPr>
              <a:buFontTx/>
              <a:buNone/>
            </a:pPr>
            <a:r>
              <a:rPr lang="en-US" altLang="ja-JP" dirty="0"/>
              <a:t>     </a:t>
            </a:r>
            <a:r>
              <a:rPr lang="ja-JP" altLang="en-US" dirty="0"/>
              <a:t>男性 → 女性 → 児童 → 外国人という図式</a:t>
            </a:r>
          </a:p>
          <a:p>
            <a:r>
              <a:rPr lang="ja-JP" altLang="en-US" dirty="0"/>
              <a:t>ヨーロッパの日本の違い</a:t>
            </a:r>
          </a:p>
          <a:p>
            <a:pPr lvl="1"/>
            <a:r>
              <a:rPr lang="ja-JP" altLang="en-US" dirty="0"/>
              <a:t>ヨーロッパでは</a:t>
            </a:r>
            <a:r>
              <a:rPr lang="en-US" altLang="ja-JP" dirty="0" err="1"/>
              <a:t>3K</a:t>
            </a:r>
            <a:r>
              <a:rPr lang="ja-JP" altLang="en-US" dirty="0"/>
              <a:t>労働、白人はやらない仕事が主な対象</a:t>
            </a:r>
          </a:p>
          <a:p>
            <a:pPr lvl="1"/>
            <a:r>
              <a:rPr lang="ja-JP" altLang="en-US" dirty="0"/>
              <a:t>労働者としての質 アジアとアフリカの相違</a:t>
            </a:r>
          </a:p>
          <a:p>
            <a:r>
              <a:rPr lang="ja-JP" altLang="en-US" dirty="0"/>
              <a:t>日本でも研修生の失踪や介護労働の状況により、労働条件の低下はありうる。</a:t>
            </a:r>
            <a:r>
              <a:rPr lang="en-US" altLang="ja-JP" dirty="0"/>
              <a:t>(</a:t>
            </a:r>
            <a:r>
              <a:rPr lang="ja-JP" altLang="en-US" dirty="0"/>
              <a:t>総合的な調査は</a:t>
            </a:r>
            <a:r>
              <a:rPr lang="en-US" altLang="ja-JP" dirty="0"/>
              <a:t>?)</a:t>
            </a:r>
            <a:endParaRPr lang="ja-JP" altLang="en-US" dirty="0"/>
          </a:p>
          <a:p>
            <a:endParaRPr lang="ja-JP" altLang="en-US" dirty="0"/>
          </a:p>
          <a:p>
            <a:pPr>
              <a:buFontTx/>
              <a:buNone/>
            </a:pPr>
            <a:endParaRPr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ja-JP" altLang="en-US"/>
              <a:t>外国人増加で犯罪は増加するか</a:t>
            </a:r>
          </a:p>
        </p:txBody>
      </p:sp>
      <p:sp>
        <p:nvSpPr>
          <p:cNvPr id="12291" name="Rectangle 3"/>
          <p:cNvSpPr>
            <a:spLocks noGrp="1" noChangeArrowheads="1"/>
          </p:cNvSpPr>
          <p:nvPr>
            <p:ph type="body" idx="1"/>
          </p:nvPr>
        </p:nvSpPr>
        <p:spPr/>
        <p:txBody>
          <a:bodyPr/>
          <a:lstStyle/>
          <a:p>
            <a:r>
              <a:rPr lang="ja-JP" altLang="en-US"/>
              <a:t>警察庁の分析</a:t>
            </a:r>
          </a:p>
          <a:p>
            <a:pPr>
              <a:buFontTx/>
              <a:buNone/>
            </a:pPr>
            <a:r>
              <a:rPr lang="ja-JP" altLang="en-US"/>
              <a:t> ・</a:t>
            </a:r>
            <a:r>
              <a:rPr lang="en-US" altLang="ja-JP"/>
              <a:t>1</a:t>
            </a:r>
            <a:r>
              <a:rPr lang="ja-JP" altLang="en-US"/>
              <a:t>、</a:t>
            </a:r>
            <a:r>
              <a:rPr lang="en-US" altLang="ja-JP"/>
              <a:t>2</a:t>
            </a:r>
            <a:r>
              <a:rPr lang="ja-JP" altLang="en-US"/>
              <a:t>年は減少だが、長期的には増加傾向</a:t>
            </a:r>
          </a:p>
          <a:p>
            <a:pPr>
              <a:buFontTx/>
              <a:buNone/>
            </a:pPr>
            <a:r>
              <a:rPr lang="ja-JP" altLang="en-US"/>
              <a:t> ・外国人が犯罪集団を形成し、暴力団と結託</a:t>
            </a:r>
          </a:p>
          <a:p>
            <a:pPr>
              <a:buFontTx/>
              <a:buNone/>
            </a:pPr>
            <a:r>
              <a:rPr lang="ja-JP" altLang="en-US"/>
              <a:t> ・少数化・匿名化・潜在化 組織防衛</a:t>
            </a:r>
          </a:p>
          <a:p>
            <a:pPr>
              <a:buFontTx/>
              <a:buNone/>
            </a:pPr>
            <a:r>
              <a:rPr lang="ja-JP" altLang="en-US"/>
              <a:t> ・地下銀行・偽装結婚・証明書偽造等犯罪インフラの整備</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B3D244-B740-4E99-BC13-66307983E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858"/>
            <a:ext cx="12192000" cy="64282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2DEFEFE-6952-4CB0-B82D-89181CFAED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77" y="0"/>
            <a:ext cx="10336245" cy="6858000"/>
          </a:xfrm>
          <a:prstGeom prst="rect">
            <a:avLst/>
          </a:prstGeom>
        </p:spPr>
      </p:pic>
    </p:spTree>
    <p:extLst>
      <p:ext uri="{BB962C8B-B14F-4D97-AF65-F5344CB8AC3E}">
        <p14:creationId xmlns:p14="http://schemas.microsoft.com/office/powerpoint/2010/main" val="2208068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A544B6F-6E64-4223-94AE-F9411A711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968" y="1300963"/>
            <a:ext cx="6299524" cy="4051508"/>
          </a:xfrm>
          <a:prstGeom prst="rect">
            <a:avLst/>
          </a:prstGeom>
        </p:spPr>
      </p:pic>
      <p:pic>
        <p:nvPicPr>
          <p:cNvPr id="7" name="図 6">
            <a:extLst>
              <a:ext uri="{FF2B5EF4-FFF2-40B4-BE49-F238E27FC236}">
                <a16:creationId xmlns:a16="http://schemas.microsoft.com/office/drawing/2014/main" id="{F521F747-05C7-46C0-82F7-608C0FDC55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86" y="1127006"/>
            <a:ext cx="5791498" cy="4603987"/>
          </a:xfrm>
          <a:prstGeom prst="rect">
            <a:avLst/>
          </a:prstGeom>
        </p:spPr>
      </p:pic>
    </p:spTree>
    <p:extLst>
      <p:ext uri="{BB962C8B-B14F-4D97-AF65-F5344CB8AC3E}">
        <p14:creationId xmlns:p14="http://schemas.microsoft.com/office/powerpoint/2010/main" val="170552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ja-JP" altLang="en-US"/>
              <a:t>教育への影響</a:t>
            </a:r>
          </a:p>
        </p:txBody>
      </p:sp>
      <p:sp>
        <p:nvSpPr>
          <p:cNvPr id="17411" name="Rectangle 3"/>
          <p:cNvSpPr>
            <a:spLocks noGrp="1" noChangeArrowheads="1"/>
          </p:cNvSpPr>
          <p:nvPr>
            <p:ph type="body" idx="1"/>
          </p:nvPr>
        </p:nvSpPr>
        <p:spPr/>
        <p:txBody>
          <a:bodyPr/>
          <a:lstStyle/>
          <a:p>
            <a:r>
              <a:rPr lang="ja-JP" altLang="en-US" dirty="0"/>
              <a:t>言葉の問題  バイリンガリズムをめぐる議論</a:t>
            </a:r>
          </a:p>
          <a:p>
            <a:r>
              <a:rPr lang="ja-JP" altLang="en-US"/>
              <a:t>多文化主義の問題</a:t>
            </a:r>
            <a:endParaRPr lang="ja-JP" altLang="en-US" dirty="0"/>
          </a:p>
          <a:p>
            <a:r>
              <a:rPr lang="ja-JP" altLang="en-US" dirty="0"/>
              <a:t>義務教育制度への影響</a:t>
            </a:r>
          </a:p>
          <a:p>
            <a:r>
              <a:rPr lang="ja-JP" altLang="en-US" dirty="0"/>
              <a:t>学校の開放性への影響 </a:t>
            </a:r>
            <a:r>
              <a:rPr lang="en-US" altLang="ja-JP" dirty="0"/>
              <a:t>(20</a:t>
            </a:r>
            <a:r>
              <a:rPr lang="ja-JP" altLang="en-US" dirty="0"/>
              <a:t>坪主義の困難</a:t>
            </a:r>
            <a:r>
              <a:rPr lang="en-US" altLang="ja-JP"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8965E7-78A1-444F-BAB4-468C42CC56B0}"/>
              </a:ext>
            </a:extLst>
          </p:cNvPr>
          <p:cNvSpPr>
            <a:spLocks noGrp="1"/>
          </p:cNvSpPr>
          <p:nvPr>
            <p:ph type="title"/>
          </p:nvPr>
        </p:nvSpPr>
        <p:spPr/>
        <p:txBody>
          <a:bodyPr/>
          <a:lstStyle/>
          <a:p>
            <a:r>
              <a:rPr kumimoji="1" lang="ja-JP" altLang="en-US" dirty="0"/>
              <a:t>今国会での争点</a:t>
            </a:r>
          </a:p>
        </p:txBody>
      </p:sp>
      <p:sp>
        <p:nvSpPr>
          <p:cNvPr id="3" name="コンテンツ プレースホルダー 2">
            <a:extLst>
              <a:ext uri="{FF2B5EF4-FFF2-40B4-BE49-F238E27FC236}">
                <a16:creationId xmlns:a16="http://schemas.microsoft.com/office/drawing/2014/main" id="{E9CDCA65-FB18-4BA7-9F5E-6E736D5CE16B}"/>
              </a:ext>
            </a:extLst>
          </p:cNvPr>
          <p:cNvSpPr>
            <a:spLocks noGrp="1"/>
          </p:cNvSpPr>
          <p:nvPr>
            <p:ph idx="1"/>
          </p:nvPr>
        </p:nvSpPr>
        <p:spPr/>
        <p:txBody>
          <a:bodyPr/>
          <a:lstStyle/>
          <a:p>
            <a:r>
              <a:rPr kumimoji="1" lang="ja-JP" altLang="en-US" dirty="0"/>
              <a:t>当初、受け入れの業種や人数を示さずに、審議入りしようとして、準備不足の指摘</a:t>
            </a:r>
          </a:p>
          <a:p>
            <a:r>
              <a:rPr kumimoji="1" lang="ja-JP" altLang="en-US" dirty="0"/>
              <a:t>失踪者問題が焦点に</a:t>
            </a:r>
            <a:r>
              <a:rPr kumimoji="1" lang="en-US" altLang="ja-JP" dirty="0"/>
              <a:t>(</a:t>
            </a:r>
            <a:r>
              <a:rPr kumimoji="1" lang="ja-JP" altLang="en-US" dirty="0"/>
              <a:t>データ改竄</a:t>
            </a:r>
            <a:r>
              <a:rPr kumimoji="1" lang="en-US" altLang="ja-JP" dirty="0"/>
              <a:t>)</a:t>
            </a:r>
            <a:endParaRPr kumimoji="1" lang="ja-JP" altLang="en-US" dirty="0"/>
          </a:p>
          <a:p>
            <a:pPr lvl="1"/>
            <a:r>
              <a:rPr kumimoji="1" lang="ja-JP" altLang="en-US" dirty="0"/>
              <a:t>失踪動機 「より高い賃金を求めて</a:t>
            </a:r>
            <a:r>
              <a:rPr kumimoji="1" lang="en-US" altLang="ja-JP" dirty="0"/>
              <a:t>87</a:t>
            </a:r>
            <a:r>
              <a:rPr kumimoji="1" lang="ja-JP" altLang="en-US" dirty="0"/>
              <a:t>％」実は「低賃金だから</a:t>
            </a:r>
            <a:r>
              <a:rPr kumimoji="1" lang="en-US" altLang="ja-JP" dirty="0"/>
              <a:t>67</a:t>
            </a:r>
            <a:r>
              <a:rPr kumimoji="1" lang="ja-JP" altLang="en-US" dirty="0"/>
              <a:t>％」</a:t>
            </a:r>
          </a:p>
          <a:p>
            <a:pPr lvl="1"/>
            <a:r>
              <a:rPr kumimoji="1" lang="ja-JP" altLang="en-US" dirty="0"/>
              <a:t>賃金未払い、厳しい指導、暴力等の項目があいまいに</a:t>
            </a:r>
          </a:p>
          <a:p>
            <a:pPr lvl="1"/>
            <a:endParaRPr lang="ja-JP" altLang="en-US" dirty="0"/>
          </a:p>
          <a:p>
            <a:r>
              <a:rPr kumimoji="1" lang="ja-JP" altLang="en-US" dirty="0"/>
              <a:t>政府は今国会での成立をめざしているが、世論調査は急ぐ必要なし→今後の進展に注意</a:t>
            </a:r>
          </a:p>
        </p:txBody>
      </p:sp>
    </p:spTree>
    <p:extLst>
      <p:ext uri="{BB962C8B-B14F-4D97-AF65-F5344CB8AC3E}">
        <p14:creationId xmlns:p14="http://schemas.microsoft.com/office/powerpoint/2010/main" val="397322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7D1182-EBFD-49AE-9708-4062644C6CBE}"/>
              </a:ext>
            </a:extLst>
          </p:cNvPr>
          <p:cNvSpPr>
            <a:spLocks noGrp="1"/>
          </p:cNvSpPr>
          <p:nvPr>
            <p:ph type="title"/>
          </p:nvPr>
        </p:nvSpPr>
        <p:spPr/>
        <p:txBody>
          <a:bodyPr/>
          <a:lstStyle/>
          <a:p>
            <a:r>
              <a:rPr kumimoji="1" lang="ja-JP" altLang="en-US" dirty="0"/>
              <a:t>外国人労働者受け入れの流れ</a:t>
            </a:r>
          </a:p>
        </p:txBody>
      </p:sp>
      <p:sp>
        <p:nvSpPr>
          <p:cNvPr id="3" name="コンテンツ プレースホルダー 2">
            <a:extLst>
              <a:ext uri="{FF2B5EF4-FFF2-40B4-BE49-F238E27FC236}">
                <a16:creationId xmlns:a16="http://schemas.microsoft.com/office/drawing/2014/main" id="{E5726E21-2DB1-4248-BFA5-10202688FE23}"/>
              </a:ext>
            </a:extLst>
          </p:cNvPr>
          <p:cNvSpPr>
            <a:spLocks noGrp="1"/>
          </p:cNvSpPr>
          <p:nvPr>
            <p:ph idx="1"/>
          </p:nvPr>
        </p:nvSpPr>
        <p:spPr/>
        <p:txBody>
          <a:bodyPr/>
          <a:lstStyle/>
          <a:p>
            <a:r>
              <a:rPr kumimoji="1" lang="ja-JP" altLang="en-US" dirty="0"/>
              <a:t>ヨーロッパと異なって、高度成長期には受け入れなし。農村の余剰労働力があった。</a:t>
            </a:r>
            <a:r>
              <a:rPr kumimoji="1" lang="en-US" altLang="ja-JP" dirty="0"/>
              <a:t>(</a:t>
            </a:r>
            <a:r>
              <a:rPr kumimoji="1" lang="ja-JP" altLang="en-US" dirty="0"/>
              <a:t>復員、集団就職、季節労働者</a:t>
            </a:r>
            <a:r>
              <a:rPr kumimoji="1" lang="en-US" altLang="ja-JP" dirty="0"/>
              <a:t>)</a:t>
            </a:r>
            <a:endParaRPr kumimoji="1" lang="ja-JP" altLang="en-US" dirty="0"/>
          </a:p>
          <a:p>
            <a:r>
              <a:rPr kumimoji="1" lang="ja-JP" altLang="en-US" dirty="0"/>
              <a:t>入管法は単純労働者の受け入れを否定。</a:t>
            </a:r>
            <a:r>
              <a:rPr kumimoji="1" lang="en-US" altLang="ja-JP" dirty="0"/>
              <a:t>(</a:t>
            </a:r>
            <a:r>
              <a:rPr kumimoji="1" lang="ja-JP" altLang="en-US" dirty="0"/>
              <a:t>次頁</a:t>
            </a:r>
            <a:r>
              <a:rPr kumimoji="1" lang="en-US" altLang="ja-JP" dirty="0"/>
              <a:t>)</a:t>
            </a:r>
            <a:endParaRPr kumimoji="1" lang="ja-JP" altLang="en-US" dirty="0"/>
          </a:p>
          <a:p>
            <a:r>
              <a:rPr kumimoji="1" lang="en-US" altLang="ja-JP" dirty="0"/>
              <a:t>1970-80</a:t>
            </a:r>
            <a:r>
              <a:rPr kumimoji="1" lang="ja-JP" altLang="en-US" dirty="0"/>
              <a:t>年代は違法就労者多数</a:t>
            </a:r>
          </a:p>
          <a:p>
            <a:r>
              <a:rPr kumimoji="1" lang="ja-JP" altLang="en-US" dirty="0"/>
              <a:t>賃金上昇の影響で、安い外国人労働者の受け入れを、主に中小企業が要請、アジア諸国の要請</a:t>
            </a:r>
          </a:p>
          <a:p>
            <a:pPr lvl="1"/>
            <a:r>
              <a:rPr kumimoji="1" lang="ja-JP" altLang="en-US" dirty="0"/>
              <a:t>技能研修生・家政婦・介護労働者の受け入れ</a:t>
            </a:r>
          </a:p>
          <a:p>
            <a:r>
              <a:rPr kumimoji="1" lang="ja-JP" altLang="en-US" dirty="0"/>
              <a:t>移民の受け入れには、一貫して否定的</a:t>
            </a:r>
          </a:p>
          <a:p>
            <a:endParaRPr kumimoji="1" lang="ja-JP" altLang="en-US" dirty="0"/>
          </a:p>
        </p:txBody>
      </p:sp>
    </p:spTree>
    <p:extLst>
      <p:ext uri="{BB962C8B-B14F-4D97-AF65-F5344CB8AC3E}">
        <p14:creationId xmlns:p14="http://schemas.microsoft.com/office/powerpoint/2010/main" val="205403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在留資格</a:t>
            </a:r>
          </a:p>
        </p:txBody>
      </p:sp>
      <p:sp>
        <p:nvSpPr>
          <p:cNvPr id="3" name="コンテンツ プレースホルダー 2"/>
          <p:cNvSpPr>
            <a:spLocks noGrp="1"/>
          </p:cNvSpPr>
          <p:nvPr>
            <p:ph idx="1"/>
          </p:nvPr>
        </p:nvSpPr>
        <p:spPr/>
        <p:txBody>
          <a:bodyPr/>
          <a:lstStyle/>
          <a:p>
            <a:r>
              <a:rPr kumimoji="1" lang="ja-JP" altLang="en-US" dirty="0"/>
              <a:t>外交・公用・教授・芸術・宗教・報道</a:t>
            </a:r>
            <a:endParaRPr kumimoji="1" lang="en-US" altLang="ja-JP" dirty="0"/>
          </a:p>
          <a:p>
            <a:r>
              <a:rPr lang="ja-JP" altLang="en-US" dirty="0"/>
              <a:t>投資経営・法律会計・医療・研究・教育・技術・人文知識国際・企業内転勤・興行・技能・技能実習</a:t>
            </a:r>
            <a:endParaRPr lang="en-US" altLang="ja-JP" dirty="0"/>
          </a:p>
          <a:p>
            <a:r>
              <a:rPr kumimoji="1" lang="ja-JP" altLang="en-US" dirty="0"/>
              <a:t>文化活動・短期滞在</a:t>
            </a:r>
            <a:endParaRPr kumimoji="1" lang="en-US" altLang="ja-JP" dirty="0"/>
          </a:p>
          <a:p>
            <a:r>
              <a:rPr lang="ja-JP" altLang="en-US" dirty="0"/>
              <a:t>留学・研修</a:t>
            </a:r>
            <a:endParaRPr lang="en-US" altLang="ja-JP" dirty="0"/>
          </a:p>
          <a:p>
            <a:r>
              <a:rPr kumimoji="1" lang="ja-JP" altLang="en-US" dirty="0"/>
              <a:t>特定活動</a:t>
            </a:r>
            <a:endParaRPr kumimoji="1" lang="en-US" altLang="ja-JP" dirty="0"/>
          </a:p>
          <a:p>
            <a:pPr marL="0" indent="0">
              <a:buNone/>
            </a:pPr>
            <a:r>
              <a:rPr lang="ja-JP" altLang="en-US" dirty="0"/>
              <a:t>　　　単純労働はみとめていない。日系人例外</a:t>
            </a:r>
            <a:endParaRPr kumimoji="1" lang="ja-JP" altLang="en-US" dirty="0"/>
          </a:p>
        </p:txBody>
      </p:sp>
    </p:spTree>
    <p:extLst>
      <p:ext uri="{BB962C8B-B14F-4D97-AF65-F5344CB8AC3E}">
        <p14:creationId xmlns:p14="http://schemas.microsoft.com/office/powerpoint/2010/main" val="4176662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15C9E6-9E71-4A6E-9374-A35309341E01}"/>
              </a:ext>
            </a:extLst>
          </p:cNvPr>
          <p:cNvSpPr>
            <a:spLocks noGrp="1"/>
          </p:cNvSpPr>
          <p:nvPr>
            <p:ph type="title"/>
          </p:nvPr>
        </p:nvSpPr>
        <p:spPr/>
        <p:txBody>
          <a:bodyPr/>
          <a:lstStyle/>
          <a:p>
            <a:r>
              <a:rPr kumimoji="1" lang="ja-JP" altLang="en-US" dirty="0"/>
              <a:t>何故外国人労働者・移民受け入れに否定的</a:t>
            </a:r>
          </a:p>
        </p:txBody>
      </p:sp>
      <p:sp>
        <p:nvSpPr>
          <p:cNvPr id="3" name="コンテンツ プレースホルダー 2">
            <a:extLst>
              <a:ext uri="{FF2B5EF4-FFF2-40B4-BE49-F238E27FC236}">
                <a16:creationId xmlns:a16="http://schemas.microsoft.com/office/drawing/2014/main" id="{0C054848-EAD8-499A-AB8E-EE0B06897607}"/>
              </a:ext>
            </a:extLst>
          </p:cNvPr>
          <p:cNvSpPr>
            <a:spLocks noGrp="1"/>
          </p:cNvSpPr>
          <p:nvPr>
            <p:ph idx="1"/>
          </p:nvPr>
        </p:nvSpPr>
        <p:spPr/>
        <p:txBody>
          <a:bodyPr/>
          <a:lstStyle/>
          <a:p>
            <a:r>
              <a:rPr kumimoji="1" lang="ja-JP" altLang="en-US" dirty="0"/>
              <a:t>日本は単一民族という意識</a:t>
            </a:r>
          </a:p>
          <a:p>
            <a:r>
              <a:rPr kumimoji="1" lang="ja-JP" altLang="en-US" dirty="0"/>
              <a:t>ヨーロッパの経験を教訓と考えられたこと</a:t>
            </a:r>
          </a:p>
          <a:p>
            <a:pPr lvl="1"/>
            <a:r>
              <a:rPr kumimoji="1" lang="ja-JP" altLang="en-US" dirty="0"/>
              <a:t>犯罪が増える</a:t>
            </a:r>
          </a:p>
          <a:p>
            <a:pPr lvl="1"/>
            <a:r>
              <a:rPr kumimoji="1" lang="ja-JP" altLang="en-US" dirty="0"/>
              <a:t>学校教育へのマイナスの影響</a:t>
            </a:r>
          </a:p>
          <a:p>
            <a:pPr lvl="1"/>
            <a:r>
              <a:rPr kumimoji="1" lang="ja-JP" altLang="en-US" dirty="0"/>
              <a:t>社会保障費の増大</a:t>
            </a:r>
          </a:p>
        </p:txBody>
      </p:sp>
    </p:spTree>
    <p:extLst>
      <p:ext uri="{BB962C8B-B14F-4D97-AF65-F5344CB8AC3E}">
        <p14:creationId xmlns:p14="http://schemas.microsoft.com/office/powerpoint/2010/main" val="268526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altLang="en-US" dirty="0"/>
              <a:t>ヨーロッパでの経験</a:t>
            </a:r>
            <a:r>
              <a:rPr lang="en-US" altLang="ja-JP" dirty="0"/>
              <a:t>1</a:t>
            </a:r>
            <a:endParaRPr lang="ja-JP" altLang="en-US" dirty="0"/>
          </a:p>
        </p:txBody>
      </p:sp>
      <p:sp>
        <p:nvSpPr>
          <p:cNvPr id="15363" name="Rectangle 3"/>
          <p:cNvSpPr>
            <a:spLocks noGrp="1" noChangeArrowheads="1"/>
          </p:cNvSpPr>
          <p:nvPr>
            <p:ph type="body" idx="1"/>
          </p:nvPr>
        </p:nvSpPr>
        <p:spPr/>
        <p:txBody>
          <a:bodyPr/>
          <a:lstStyle/>
          <a:p>
            <a:r>
              <a:rPr lang="ja-JP" altLang="en-US" dirty="0"/>
              <a:t>ドイツでのガストアルバイター</a:t>
            </a:r>
          </a:p>
          <a:p>
            <a:pPr>
              <a:buFontTx/>
              <a:buNone/>
            </a:pPr>
            <a:r>
              <a:rPr lang="ja-JP" altLang="en-US" dirty="0"/>
              <a:t>    送り出し国</a:t>
            </a:r>
            <a:r>
              <a:rPr lang="en-US" altLang="ja-JP" dirty="0"/>
              <a:t>(</a:t>
            </a:r>
            <a:r>
              <a:rPr lang="ja-JP" altLang="en-US" dirty="0"/>
              <a:t>トルコ</a:t>
            </a:r>
            <a:r>
              <a:rPr lang="en-US" altLang="ja-JP" dirty="0"/>
              <a:t>)</a:t>
            </a:r>
            <a:r>
              <a:rPr lang="ja-JP" altLang="en-US" dirty="0"/>
              <a:t>とドイツの政府間協定</a:t>
            </a:r>
          </a:p>
          <a:p>
            <a:pPr>
              <a:buFontTx/>
              <a:buNone/>
            </a:pPr>
            <a:r>
              <a:rPr lang="ja-JP" altLang="en-US" dirty="0"/>
              <a:t>   </a:t>
            </a:r>
            <a:r>
              <a:rPr lang="en-US" altLang="ja-JP" dirty="0"/>
              <a:t>10</a:t>
            </a:r>
            <a:r>
              <a:rPr lang="ja-JP" altLang="en-US" dirty="0"/>
              <a:t>年間の労働 → その後帰国</a:t>
            </a:r>
          </a:p>
          <a:p>
            <a:r>
              <a:rPr lang="ja-JP" altLang="en-US" dirty="0"/>
              <a:t>帰国パターン → 定住パターンへ</a:t>
            </a:r>
          </a:p>
          <a:p>
            <a:r>
              <a:rPr lang="ja-JP" altLang="en-US" dirty="0"/>
              <a:t>生じた問題</a:t>
            </a:r>
          </a:p>
          <a:p>
            <a:pPr>
              <a:buFontTx/>
              <a:buNone/>
            </a:pPr>
            <a:r>
              <a:rPr lang="ja-JP" altLang="en-US" dirty="0"/>
              <a:t>    家族の呼び寄せ・出産・教育</a:t>
            </a:r>
          </a:p>
          <a:p>
            <a:pPr>
              <a:buFontTx/>
              <a:buNone/>
            </a:pPr>
            <a:r>
              <a:rPr lang="ja-JP" altLang="en-US" dirty="0"/>
              <a:t>    マイノリティ問題 さまざまな差別  トルコ人への暴力多発</a:t>
            </a:r>
          </a:p>
          <a:p>
            <a:pPr>
              <a:buFontTx/>
              <a:buNone/>
            </a:pPr>
            <a:r>
              <a:rPr lang="ja-JP" altLang="en-US" dirty="0"/>
              <a:t>　　地域の分化（移民は集住の傾向）</a:t>
            </a:r>
          </a:p>
        </p:txBody>
      </p:sp>
    </p:spTree>
    <p:extLst>
      <p:ext uri="{BB962C8B-B14F-4D97-AF65-F5344CB8AC3E}">
        <p14:creationId xmlns:p14="http://schemas.microsoft.com/office/powerpoint/2010/main" val="2121255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ヨーロッパでの経験</a:t>
            </a:r>
            <a:r>
              <a:rPr lang="en-US" altLang="ja-JP" dirty="0"/>
              <a:t>2</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a:t>911</a:t>
            </a:r>
            <a:r>
              <a:rPr kumimoji="1" lang="ja-JP" altLang="en-US" dirty="0"/>
              <a:t>以後、ヨーロッパでの移民制限勢力の増大</a:t>
            </a:r>
          </a:p>
          <a:p>
            <a:pPr lvl="1"/>
            <a:r>
              <a:rPr lang="ja-JP" altLang="en-US" dirty="0"/>
              <a:t>十分に同化しないことに対する非難</a:t>
            </a:r>
            <a:r>
              <a:rPr lang="en-US" altLang="ja-JP" dirty="0"/>
              <a:t>(</a:t>
            </a:r>
            <a:r>
              <a:rPr lang="ja-JP" altLang="en-US" dirty="0"/>
              <a:t>言語</a:t>
            </a:r>
            <a:r>
              <a:rPr lang="en-US" altLang="ja-JP" dirty="0"/>
              <a:t>)</a:t>
            </a:r>
            <a:endParaRPr lang="ja-JP" altLang="en-US" dirty="0"/>
          </a:p>
          <a:p>
            <a:pPr lvl="1"/>
            <a:r>
              <a:rPr kumimoji="1" lang="ja-JP" altLang="en-US" dirty="0"/>
              <a:t>移民の多くはイスラム教徒→テロへの不安</a:t>
            </a:r>
            <a:r>
              <a:rPr kumimoji="1" lang="en-US" altLang="ja-JP" dirty="0"/>
              <a:t>(</a:t>
            </a:r>
            <a:r>
              <a:rPr kumimoji="1" lang="ja-JP" altLang="en-US" dirty="0"/>
              <a:t>移民の子弟、欧米生まれの人が中東の紛争地域での戦闘に加わる例</a:t>
            </a:r>
            <a:r>
              <a:rPr kumimoji="1" lang="en-US" altLang="ja-JP" dirty="0"/>
              <a:t>)</a:t>
            </a:r>
            <a:endParaRPr kumimoji="1" lang="ja-JP" altLang="en-US" dirty="0"/>
          </a:p>
          <a:p>
            <a:r>
              <a:rPr lang="ja-JP" altLang="en-US" dirty="0"/>
              <a:t>移民の受け入れに「国語試験」の合格を条件とする国が出てきた。</a:t>
            </a:r>
          </a:p>
          <a:p>
            <a:r>
              <a:rPr kumimoji="1" lang="ja-JP" altLang="en-US" dirty="0"/>
              <a:t>ポピュリズム勢力の増大</a:t>
            </a:r>
          </a:p>
        </p:txBody>
      </p:sp>
    </p:spTree>
    <p:extLst>
      <p:ext uri="{BB962C8B-B14F-4D97-AF65-F5344CB8AC3E}">
        <p14:creationId xmlns:p14="http://schemas.microsoft.com/office/powerpoint/2010/main" val="279929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E3FD44-0342-4546-8C2C-404151CA8A39}"/>
              </a:ext>
            </a:extLst>
          </p:cNvPr>
          <p:cNvSpPr>
            <a:spLocks noGrp="1"/>
          </p:cNvSpPr>
          <p:nvPr>
            <p:ph type="title"/>
          </p:nvPr>
        </p:nvSpPr>
        <p:spPr/>
        <p:txBody>
          <a:bodyPr/>
          <a:lstStyle/>
          <a:p>
            <a:r>
              <a:rPr kumimoji="1" lang="ja-JP" altLang="en-US" dirty="0"/>
              <a:t>日本の論争点の推移</a:t>
            </a:r>
          </a:p>
        </p:txBody>
      </p:sp>
      <p:sp>
        <p:nvSpPr>
          <p:cNvPr id="3" name="コンテンツ プレースホルダー 2">
            <a:extLst>
              <a:ext uri="{FF2B5EF4-FFF2-40B4-BE49-F238E27FC236}">
                <a16:creationId xmlns:a16="http://schemas.microsoft.com/office/drawing/2014/main" id="{E0C9F684-A7F4-45C4-9EF9-ECCA94E16963}"/>
              </a:ext>
            </a:extLst>
          </p:cNvPr>
          <p:cNvSpPr>
            <a:spLocks noGrp="1"/>
          </p:cNvSpPr>
          <p:nvPr>
            <p:ph idx="1"/>
          </p:nvPr>
        </p:nvSpPr>
        <p:spPr/>
        <p:txBody>
          <a:bodyPr/>
          <a:lstStyle/>
          <a:p>
            <a:r>
              <a:rPr kumimoji="1" lang="ja-JP" altLang="en-US" dirty="0"/>
              <a:t>社会全体の労働条件が低下</a:t>
            </a:r>
          </a:p>
          <a:p>
            <a:r>
              <a:rPr kumimoji="1" lang="ja-JP" altLang="en-US" dirty="0"/>
              <a:t>社会的慣習の違いから社会的混乱が生じる</a:t>
            </a:r>
            <a:r>
              <a:rPr kumimoji="1" lang="en-US" altLang="ja-JP" dirty="0"/>
              <a:t>(</a:t>
            </a:r>
            <a:r>
              <a:rPr kumimoji="1" lang="ja-JP" altLang="en-US" dirty="0"/>
              <a:t>ゴミ・食事</a:t>
            </a:r>
            <a:r>
              <a:rPr kumimoji="1" lang="en-US" altLang="ja-JP" dirty="0"/>
              <a:t>)</a:t>
            </a:r>
            <a:endParaRPr kumimoji="1" lang="ja-JP" altLang="en-US" dirty="0"/>
          </a:p>
          <a:p>
            <a:r>
              <a:rPr kumimoji="1" lang="ja-JP" altLang="en-US" dirty="0"/>
              <a:t>犯罪が増加</a:t>
            </a:r>
          </a:p>
          <a:p>
            <a:r>
              <a:rPr kumimoji="1" lang="ja-JP" altLang="en-US" dirty="0"/>
              <a:t>社会的負担が増加</a:t>
            </a:r>
            <a:r>
              <a:rPr kumimoji="1" lang="en-US" altLang="ja-JP" dirty="0"/>
              <a:t>(</a:t>
            </a:r>
            <a:r>
              <a:rPr kumimoji="1" lang="ja-JP" altLang="en-US" dirty="0"/>
              <a:t>社会保険・教育</a:t>
            </a:r>
            <a:r>
              <a:rPr kumimoji="1" lang="en-US" altLang="ja-JP" dirty="0"/>
              <a:t>)</a:t>
            </a:r>
            <a:endParaRPr kumimoji="1" lang="ja-JP" altLang="en-US" dirty="0"/>
          </a:p>
          <a:p>
            <a:pPr marL="0" indent="0">
              <a:buNone/>
            </a:pPr>
            <a:r>
              <a:rPr lang="ja-JP" altLang="en-US" dirty="0"/>
              <a:t>                  ⇩</a:t>
            </a:r>
          </a:p>
          <a:p>
            <a:r>
              <a:rPr kumimoji="1" lang="ja-JP" altLang="en-US" dirty="0"/>
              <a:t>労働者への非人間的扱いへの批判</a:t>
            </a:r>
          </a:p>
          <a:p>
            <a:endParaRPr kumimoji="1" lang="ja-JP" altLang="en-US" dirty="0"/>
          </a:p>
        </p:txBody>
      </p:sp>
    </p:spTree>
    <p:extLst>
      <p:ext uri="{BB962C8B-B14F-4D97-AF65-F5344CB8AC3E}">
        <p14:creationId xmlns:p14="http://schemas.microsoft.com/office/powerpoint/2010/main" val="1436031362"/>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1157</TotalTime>
  <Words>1038</Words>
  <Application>Microsoft Office PowerPoint</Application>
  <PresentationFormat>ワイド画面</PresentationFormat>
  <Paragraphs>101</Paragraphs>
  <Slides>25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ＭＳ Ｐゴシック</vt:lpstr>
      <vt:lpstr>Arial</vt:lpstr>
      <vt:lpstr>Calibri</vt:lpstr>
      <vt:lpstr>標準デザイン</vt:lpstr>
      <vt:lpstr>現代のヒトの移動2</vt:lpstr>
      <vt:lpstr>提案された入管難民法改正案</vt:lpstr>
      <vt:lpstr>今国会での争点</vt:lpstr>
      <vt:lpstr>外国人労働者受け入れの流れ</vt:lpstr>
      <vt:lpstr>在留資格</vt:lpstr>
      <vt:lpstr>何故外国人労働者・移民受け入れに否定的</vt:lpstr>
      <vt:lpstr>ヨーロッパでの経験1</vt:lpstr>
      <vt:lpstr>ヨーロッパでの経験2</vt:lpstr>
      <vt:lpstr>日本の論争点の推移</vt:lpstr>
      <vt:lpstr>論点</vt:lpstr>
      <vt:lpstr>ヒトの移動（長期）の要因</vt:lpstr>
      <vt:lpstr>人手不足は?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大企業の余剰人員対策</vt:lpstr>
      <vt:lpstr>外国人労働者は労働条件を下げるか</vt:lpstr>
      <vt:lpstr>外国人増加で犯罪は増加するか</vt:lpstr>
      <vt:lpstr>PowerPoint プレゼンテーション</vt:lpstr>
      <vt:lpstr>PowerPoint プレゼンテーション</vt:lpstr>
      <vt:lpstr>PowerPoint プレゼンテーション</vt:lpstr>
      <vt:lpstr>教育への影響</vt:lpstr>
    </vt:vector>
  </TitlesOfParts>
  <Company>bunkyo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外国人労働者</dc:title>
  <dc:creator>wakei</dc:creator>
  <cp:lastModifiedBy>ota wakei</cp:lastModifiedBy>
  <cp:revision>56</cp:revision>
  <dcterms:created xsi:type="dcterms:W3CDTF">2008-06-14T01:17:30Z</dcterms:created>
  <dcterms:modified xsi:type="dcterms:W3CDTF">2018-11-23T03:51:54Z</dcterms:modified>
</cp:coreProperties>
</file>