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67" r:id="rId5"/>
    <p:sldId id="268" r:id="rId6"/>
    <p:sldId id="273" r:id="rId7"/>
    <p:sldId id="275" r:id="rId8"/>
    <p:sldId id="276" r:id="rId9"/>
    <p:sldId id="277" r:id="rId10"/>
    <p:sldId id="281" r:id="rId11"/>
    <p:sldId id="283" r:id="rId12"/>
    <p:sldId id="278" r:id="rId13"/>
    <p:sldId id="279" r:id="rId14"/>
    <p:sldId id="280" r:id="rId15"/>
    <p:sldId id="288" r:id="rId16"/>
    <p:sldId id="274" r:id="rId17"/>
    <p:sldId id="289" r:id="rId18"/>
    <p:sldId id="270" r:id="rId19"/>
    <p:sldId id="271" r:id="rId20"/>
    <p:sldId id="272" r:id="rId21"/>
    <p:sldId id="263" r:id="rId22"/>
    <p:sldId id="284" r:id="rId23"/>
    <p:sldId id="285" r:id="rId24"/>
    <p:sldId id="286" r:id="rId25"/>
    <p:sldId id="287" r:id="rId26"/>
    <p:sldId id="290" r:id="rId27"/>
    <p:sldId id="292" r:id="rId28"/>
    <p:sldId id="293" r:id="rId29"/>
    <p:sldId id="291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74B467-714D-44AC-8F9D-53F42CD9E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C1676F-8288-4333-A466-664C0004F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EFF82D-190D-4097-A4D0-A25C92F1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2018/10/26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62CBB8-8C3A-433A-833A-9F2EC690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D0F7C6-6739-4583-8E12-7ABC5BCC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62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FCA24-E554-4ABD-AB0B-43BA6B02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0D980D-A48E-46D7-8F09-474A0D642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1F75D0-ACB7-48BB-A86B-DE0B90B17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2018/10/26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3DAB95-C6CE-403A-8381-5FBB7761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674FED-31AF-4101-A345-A9DCC5A4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15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AE04C0A-A45B-493C-9754-5B9738F1A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E242BF-CC21-429A-974D-C136C0D82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28AD4B-4CF0-466B-933E-E22DAB2C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2018/10/26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D9E40E-A028-4BDF-8F25-6F1BF8DC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3A9E17-67BA-4145-B3FE-D295AF34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90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4841C7-3059-4043-B601-F57949AD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30C4A5-FC47-438C-8C31-1D7EE3FE5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ED3AC8-CB47-4B1E-9B41-7F8D554B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2018/10/26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4D0DEF-D80A-4A77-86ED-50F217FC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AF6E21-3985-4881-96DB-5D9BDB43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8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0BA4CB-8E25-4215-9A0B-9E45C543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3C02BD-3CF3-4DAB-8B2D-096AF40B7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CDBD3C-21BC-4265-BE71-06F580BA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2018/10/26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E6C54E-23DD-4AEA-B7FB-01EAC1CF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097E8-07BD-48C6-BFD9-5BEA7B0E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9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AACF09-2137-4142-85BB-9615B542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2651C3-10DA-4FA2-8916-C2D7B733D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1BEDD2-CBB5-4EA3-B618-35332D6F6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0A4C6C-A07F-4910-9550-FDF94920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2018/10/26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B0BAB8-8641-42B0-A98F-E2AAB659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C1341E-DDE0-4211-92AE-DB089903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65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1EF46F-86B6-403C-9F16-CF695E3A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418A15-B20C-41E2-B492-E359A43D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90D398-A6C3-4661-90E1-4EC706952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A914AAA-6667-4841-9C54-6583191D6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EF047C2-53F0-4DAD-8B91-121631C27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B89AF57-982A-45A4-BC5C-B98DD70E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2018/10/26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AE2AC0A-8C67-4327-B337-84A4A7F8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F4EFE0A-DBF5-401B-AC0D-D61487E9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90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8563AA-2CAA-47E8-A7D2-6038CEA4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C82F382-4AFC-428D-BADD-B6A8A3C8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2018/10/26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DD6CA4-0EF8-4D41-B957-808068D3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2461E85-5D95-4439-9E30-47BF9313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06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A1199DF-02EB-46CC-A313-7E5EAE72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2018/10/26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9F25417-3313-4FF5-BB0D-4EB1CFB4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0CCE48-D11C-429C-A688-4C3E0E1E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98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03D093-84E7-49D3-A6D9-2F70DBAB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46B99F-0FA1-4CBE-96D0-17548245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C04B516-4314-4A2F-8F85-CD7F16410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49E45A-20D0-4278-BB39-37416134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2018/10/26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B92FDE-10AB-4F60-8F87-8AF7D6DE3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D6155E-BD48-4340-892C-F7AB1C50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84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51C32A-3BFA-4DB3-80B3-31EE6F19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FD7A66F-D7E7-44BC-87A6-4D3F0200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00E4C14-3707-4892-84DD-8E870F700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68A8E7-A45D-44CE-A49C-97E4A6C6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2018/10/26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FBBB32-4C0B-4D38-8681-BB648E83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15635F-BF56-42E4-8B8F-A19E1210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93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ECC294-5915-42FA-8E20-43AFBC80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6ECBA3-5B67-4E2B-90D3-B3B5F56FA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CE1485-AA6E-47EA-9935-D8195B802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F5EE-2302-4BBF-993A-6C3AE6B67652}" type="datetimeFigureOut">
              <a:rPr kumimoji="1" lang="ja-JP" altLang="en-US" smtClean="0"/>
              <a:t>2018/10/26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CFBBAC-542D-4781-AE44-F4F5F81D9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CCA0E0-BB97-422A-B546-BE5312FA9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98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fpbb.com/articles/-/257232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39AB9-84A4-4DF6-92F3-383A519D48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環境問題</a:t>
            </a:r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D922B4-F581-42FD-AAF2-5D9D88CB2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アグリビジネスと環境</a:t>
            </a:r>
          </a:p>
        </p:txBody>
      </p:sp>
    </p:spTree>
    <p:extLst>
      <p:ext uri="{BB962C8B-B14F-4D97-AF65-F5344CB8AC3E}">
        <p14:creationId xmlns:p14="http://schemas.microsoft.com/office/powerpoint/2010/main" val="235350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244752-CBFC-438C-800F-11D05328B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274678"/>
            <a:ext cx="7938655" cy="65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1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B8B643C-3AE0-47E8-993F-C5082778C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8" y="706583"/>
            <a:ext cx="10748370" cy="53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8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8108AC-4D42-4576-93E6-84CBF958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ja-JP" dirty="0"/>
              <a:t>Cowspiracy </a:t>
            </a:r>
            <a:r>
              <a:rPr lang="ja-JP" altLang="en-US" dirty="0"/>
              <a:t>から考える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D79019-6175-41F0-8618-203B94959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汚物</a:t>
            </a:r>
          </a:p>
          <a:p>
            <a:r>
              <a:rPr kumimoji="1" lang="ja-JP" altLang="en-US" dirty="0"/>
              <a:t>アメリカの家畜の排便は年間</a:t>
            </a:r>
            <a:r>
              <a:rPr kumimoji="1" lang="en-US" altLang="ja-JP" dirty="0"/>
              <a:t>5</a:t>
            </a:r>
            <a:r>
              <a:rPr kumimoji="1" lang="ja-JP" altLang="en-US" dirty="0"/>
              <a:t>億トン→海や河川に投棄されて、</a:t>
            </a:r>
            <a:r>
              <a:rPr kumimoji="1" lang="en-US" altLang="ja-JP" dirty="0"/>
              <a:t>25</a:t>
            </a:r>
            <a:r>
              <a:rPr kumimoji="1" lang="ja-JP" altLang="en-US" dirty="0"/>
              <a:t>万平方キロで生物が死滅。デッドゾーンに</a:t>
            </a:r>
          </a:p>
          <a:p>
            <a:r>
              <a:rPr kumimoji="1" lang="ja-JP" altLang="en-US" dirty="0"/>
              <a:t>通常は微生物によって分解され、栄養素となるが、狭い場所で飼育されるため、人工的に微生物を投入して分解し、有害ガスが発生し、大気汚染。土壌汚染。</a:t>
            </a:r>
          </a:p>
        </p:txBody>
      </p:sp>
    </p:spTree>
    <p:extLst>
      <p:ext uri="{BB962C8B-B14F-4D97-AF65-F5344CB8AC3E}">
        <p14:creationId xmlns:p14="http://schemas.microsoft.com/office/powerpoint/2010/main" val="194776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130EF0-3C80-4074-8175-5D65D97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ja-JP" dirty="0"/>
              <a:t>Cowspiracy </a:t>
            </a:r>
            <a:r>
              <a:rPr lang="ja-JP" altLang="en-US" dirty="0"/>
              <a:t>から考える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1644E2-1C0A-4D4B-86F5-C7B465FA6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餌</a:t>
            </a:r>
          </a:p>
          <a:p>
            <a:r>
              <a:rPr kumimoji="1" lang="ja-JP" altLang="en-US" dirty="0"/>
              <a:t>牛 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</a:t>
            </a:r>
            <a:r>
              <a:rPr kumimoji="1" lang="en-US" altLang="ja-JP" dirty="0"/>
              <a:t>70</a:t>
            </a:r>
            <a:r>
              <a:rPr kumimoji="1" lang="ja-JP" altLang="en-US" dirty="0"/>
              <a:t>キロの餌を食べる  </a:t>
            </a:r>
          </a:p>
          <a:p>
            <a:r>
              <a:rPr kumimoji="1" lang="ja-JP" altLang="en-US" dirty="0"/>
              <a:t>牧草で育てると広大な牧場が必要。大豆、トーモロコシ等で育てると、農地が必要。アメリカの農地の半分は飼料用。</a:t>
            </a:r>
          </a:p>
          <a:p>
            <a:r>
              <a:rPr kumimoji="1" lang="ja-JP" altLang="en-US" dirty="0"/>
              <a:t>人用より大量の農薬を使用。窒素肥料は、土壌に吸収されて、二酸化炭素の</a:t>
            </a:r>
            <a:r>
              <a:rPr kumimoji="1" lang="en-US" altLang="ja-JP" dirty="0"/>
              <a:t>300</a:t>
            </a:r>
            <a:r>
              <a:rPr kumimoji="1" lang="ja-JP" altLang="en-US" dirty="0"/>
              <a:t>倍の環境負荷となる一酸化二窒素となる。</a:t>
            </a:r>
          </a:p>
          <a:p>
            <a:r>
              <a:rPr kumimoji="1" lang="en-US" altLang="ja-JP" dirty="0"/>
              <a:t>(『</a:t>
            </a:r>
            <a:r>
              <a:rPr kumimoji="1" lang="ja-JP" altLang="en-US" dirty="0"/>
              <a:t>まだ肉を食べているのですか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より</a:t>
            </a:r>
            <a:r>
              <a:rPr kumimoji="1" lang="en-US" altLang="ja-JP" dirty="0"/>
              <a:t>)</a:t>
            </a:r>
            <a:r>
              <a:rPr kumimoji="1" lang="ja-JP" altLang="en-US" dirty="0"/>
              <a:t>屠殺された牛の肉以外、死んだ家畜、安楽死させたペット、排泄物などをまぜて、レンダリング・プラント</a:t>
            </a:r>
            <a:r>
              <a:rPr kumimoji="1" lang="en-US" altLang="ja-JP" dirty="0"/>
              <a:t>(</a:t>
            </a:r>
            <a:r>
              <a:rPr kumimoji="1" lang="ja-JP" altLang="en-US" dirty="0"/>
              <a:t>動物性脂肪精製工場</a:t>
            </a:r>
            <a:r>
              <a:rPr kumimoji="1" lang="en-US" altLang="ja-JP" dirty="0"/>
              <a:t>)</a:t>
            </a:r>
            <a:r>
              <a:rPr kumimoji="1" lang="ja-JP" altLang="en-US" dirty="0"/>
              <a:t>で餌にして、家畜にたべさせる。</a:t>
            </a:r>
            <a:r>
              <a:rPr kumimoji="1" lang="en-US" altLang="ja-JP" dirty="0"/>
              <a:t>2002</a:t>
            </a:r>
            <a:r>
              <a:rPr kumimoji="1" lang="ja-JP" altLang="en-US" dirty="0"/>
              <a:t>  </a:t>
            </a:r>
            <a:r>
              <a:rPr kumimoji="1" lang="en-US" altLang="ja-JP" dirty="0"/>
              <a:t>(</a:t>
            </a:r>
            <a:r>
              <a:rPr kumimoji="1" lang="ja-JP" altLang="en-US" dirty="0"/>
              <a:t>→狂牛病問題で多少改善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663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830C16-A831-47E0-A7D9-729FD491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ja-JP" dirty="0"/>
              <a:t>Cowspiracy </a:t>
            </a:r>
            <a:r>
              <a:rPr lang="ja-JP" altLang="en-US" dirty="0"/>
              <a:t>から考える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B7E1BC-7E3A-427F-BB30-59A1D07AD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森林破壊</a:t>
            </a:r>
          </a:p>
          <a:p>
            <a:r>
              <a:rPr lang="en-US" altLang="ja-JP" dirty="0"/>
              <a:t>1990-2010</a:t>
            </a:r>
            <a:r>
              <a:rPr lang="ja-JP" altLang="en-US" dirty="0"/>
              <a:t>年に世界の熱帯雨林は</a:t>
            </a:r>
            <a:r>
              <a:rPr lang="en-US" altLang="ja-JP" dirty="0"/>
              <a:t>62</a:t>
            </a:r>
            <a:r>
              <a:rPr lang="ja-JP" altLang="en-US" dirty="0"/>
              <a:t>％減少。</a:t>
            </a:r>
          </a:p>
          <a:p>
            <a:r>
              <a:rPr lang="ja-JP" altLang="en-US" dirty="0"/>
              <a:t>ブラジルはその間減少が抑制されていたが、その後減少が加速。</a:t>
            </a:r>
          </a:p>
          <a:p>
            <a:r>
              <a:rPr lang="ja-JP" altLang="en-US" dirty="0"/>
              <a:t>その要因は蓄牛用の牧草地で伐採の</a:t>
            </a:r>
            <a:r>
              <a:rPr lang="en-US" altLang="ja-JP" dirty="0"/>
              <a:t>70</a:t>
            </a:r>
            <a:r>
              <a:rPr lang="ja-JP" altLang="en-US" dirty="0"/>
              <a:t>％</a:t>
            </a:r>
          </a:p>
          <a:p>
            <a:r>
              <a:rPr lang="ja-JP" altLang="en-US" dirty="0"/>
              <a:t>ダム建設も。</a:t>
            </a:r>
          </a:p>
          <a:p>
            <a:r>
              <a:rPr lang="ja-JP" altLang="en-US" dirty="0"/>
              <a:t>熱帯雨林の伐採で、陸地の水蒸気量が減少して、南部で干ばつ、カリフォルニアの雨量を減少させている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084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FB9ACB1-0B4F-406C-88A3-B927F582B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9" y="157638"/>
            <a:ext cx="9440682" cy="657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D61C8D9-6616-4A72-BE71-852112BC0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133350"/>
            <a:ext cx="8715375" cy="581025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D9B5B1-A3C3-4439-A090-EBF7F2641AC9}"/>
              </a:ext>
            </a:extLst>
          </p:cNvPr>
          <p:cNvSpPr txBox="1"/>
          <p:nvPr/>
        </p:nvSpPr>
        <p:spPr>
          <a:xfrm>
            <a:off x="1352550" y="61341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写真：大規模な工業型畜産で育てられる牛（ブラジル・アマゾン）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454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C61AF6-B141-4432-9F76-2F9D5262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Cowspiracy</a:t>
            </a:r>
            <a:r>
              <a:rPr kumimoji="1" lang="ja-JP" altLang="en-US" dirty="0"/>
              <a:t>から考える  農薬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064F96-A19D-40E2-94F3-AFF9860D4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畜産用飼料</a:t>
            </a:r>
            <a:r>
              <a:rPr kumimoji="1" lang="en-US" altLang="ja-JP" dirty="0"/>
              <a:t>(</a:t>
            </a:r>
            <a:r>
              <a:rPr kumimoji="1" lang="ja-JP" altLang="en-US" dirty="0"/>
              <a:t>トウモロコシ・大豆等</a:t>
            </a:r>
            <a:r>
              <a:rPr kumimoji="1" lang="en-US" altLang="ja-JP" dirty="0"/>
              <a:t>)</a:t>
            </a:r>
            <a:r>
              <a:rPr kumimoji="1" lang="ja-JP" altLang="en-US" dirty="0"/>
              <a:t>はコスト削減の必要</a:t>
            </a:r>
          </a:p>
          <a:p>
            <a:pPr lvl="1"/>
            <a:r>
              <a:rPr kumimoji="1" lang="ja-JP" altLang="en-US" dirty="0"/>
              <a:t>畜産用飼料は、農薬基準が緩い→残留農薬を食べる、土壌に残る、地下水に混入</a:t>
            </a:r>
          </a:p>
          <a:p>
            <a:pPr lvl="1"/>
            <a:r>
              <a:rPr kumimoji="1" lang="ja-JP" altLang="en-US" dirty="0"/>
              <a:t>近年は、遺伝子組み換えで、害虫・除草剤への耐性が強い資料用穀物が増加。</a:t>
            </a:r>
          </a:p>
          <a:p>
            <a:r>
              <a:rPr kumimoji="1" lang="ja-JP" altLang="en-US" dirty="0"/>
              <a:t>飼料使用の際の検査が重要</a:t>
            </a:r>
            <a:r>
              <a:rPr kumimoji="1" lang="en-US" altLang="ja-JP" dirty="0"/>
              <a:t>(</a:t>
            </a:r>
            <a:r>
              <a:rPr kumimoji="1" lang="ja-JP" altLang="en-US" dirty="0"/>
              <a:t>日本は輸入飼料がほとんど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2637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2BDA45-E0B6-4A50-9BBE-E65AD267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ブロイラー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64A826-6301-4A77-846A-09CA5F442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成鶏</a:t>
            </a:r>
            <a:r>
              <a:rPr kumimoji="1" lang="en-US" altLang="ja-JP" dirty="0"/>
              <a:t>4,5</a:t>
            </a:r>
            <a:r>
              <a:rPr kumimoji="1" lang="ja-JP" altLang="en-US" dirty="0"/>
              <a:t>カ月を</a:t>
            </a:r>
            <a:r>
              <a:rPr kumimoji="1" lang="en-US" altLang="ja-JP" dirty="0"/>
              <a:t>40</a:t>
            </a:r>
            <a:r>
              <a:rPr kumimoji="1" lang="ja-JP" altLang="en-US" dirty="0" err="1"/>
              <a:t>、</a:t>
            </a:r>
            <a:r>
              <a:rPr kumimoji="1" lang="en-US" altLang="ja-JP" dirty="0"/>
              <a:t>50</a:t>
            </a:r>
            <a:r>
              <a:rPr kumimoji="1" lang="ja-JP" altLang="en-US" dirty="0"/>
              <a:t>日に短縮した品種改良の食肉用鶏</a:t>
            </a:r>
          </a:p>
          <a:p>
            <a:r>
              <a:rPr kumimoji="1" lang="ja-JP" altLang="en-US" dirty="0"/>
              <a:t>同一孵化日の雛を、広い鶏斜にいれて同日に出荷</a:t>
            </a:r>
          </a:p>
          <a:p>
            <a:r>
              <a:rPr kumimoji="1" lang="ja-JP" altLang="en-US" dirty="0"/>
              <a:t>室温、換気、光が管理され、ワクチン・抗生物質が投与</a:t>
            </a:r>
          </a:p>
          <a:p>
            <a:r>
              <a:rPr kumimoji="1" lang="ja-JP" altLang="en-US" dirty="0"/>
              <a:t>食料鶏肉の</a:t>
            </a:r>
            <a:r>
              <a:rPr kumimoji="1" lang="en-US" altLang="ja-JP" dirty="0"/>
              <a:t>9</a:t>
            </a:r>
            <a:r>
              <a:rPr kumimoji="1" lang="ja-JP" altLang="en-US" dirty="0"/>
              <a:t>割。最大の生産国はブラジル</a:t>
            </a:r>
          </a:p>
          <a:p>
            <a:r>
              <a:rPr kumimoji="1" lang="ja-JP" altLang="en-US" dirty="0"/>
              <a:t>様々な行程のシステム→統括企業と契約農家、契約企業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100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2BD3C32-04B9-431D-8F77-A1163790F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623887"/>
            <a:ext cx="11591925" cy="450532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5C2705-7BC6-4A66-B272-4428A1186F21}"/>
              </a:ext>
            </a:extLst>
          </p:cNvPr>
          <p:cNvSpPr txBox="1"/>
          <p:nvPr/>
        </p:nvSpPr>
        <p:spPr>
          <a:xfrm>
            <a:off x="3009900" y="5638800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プライフーズ株式会社のページより</a:t>
            </a:r>
          </a:p>
        </p:txBody>
      </p:sp>
    </p:spTree>
    <p:extLst>
      <p:ext uri="{BB962C8B-B14F-4D97-AF65-F5344CB8AC3E}">
        <p14:creationId xmlns:p14="http://schemas.microsoft.com/office/powerpoint/2010/main" val="277638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D103B3-D83B-40A5-9B2E-E29E28F6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環境問題解決の困難さ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979B30-04BF-406C-8993-2A2D419DC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欲望・快適さを求めることが、環境負荷を増大</a:t>
            </a:r>
          </a:p>
          <a:p>
            <a:pPr lvl="1"/>
            <a:r>
              <a:rPr kumimoji="1" lang="ja-JP" altLang="en-US" dirty="0"/>
              <a:t>エネルギー使用  </a:t>
            </a:r>
          </a:p>
          <a:p>
            <a:pPr lvl="2"/>
            <a:r>
              <a:rPr kumimoji="1" lang="ja-JP" altLang="en-US" dirty="0"/>
              <a:t>暖房→冷暖房</a:t>
            </a:r>
            <a:r>
              <a:rPr kumimoji="1" lang="en-US" altLang="ja-JP" dirty="0"/>
              <a:t>(</a:t>
            </a:r>
            <a:r>
              <a:rPr kumimoji="1" lang="ja-JP" altLang="en-US" dirty="0"/>
              <a:t>一室→全室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2"/>
            <a:r>
              <a:rPr kumimoji="1" lang="ja-JP" altLang="en-US" dirty="0"/>
              <a:t>交通 徒歩→馬→車→飛行機・新幹線</a:t>
            </a:r>
          </a:p>
          <a:p>
            <a:pPr lvl="1"/>
            <a:r>
              <a:rPr kumimoji="1" lang="ja-JP" altLang="en-US" dirty="0"/>
              <a:t>住居</a:t>
            </a:r>
          </a:p>
          <a:p>
            <a:pPr lvl="1"/>
            <a:r>
              <a:rPr kumimoji="1" lang="ja-JP" altLang="en-US" dirty="0"/>
              <a:t>食 よりおいしい食べ物を安く</a:t>
            </a:r>
          </a:p>
          <a:p>
            <a:r>
              <a:rPr kumimoji="1" lang="ja-JP" altLang="en-US" dirty="0"/>
              <a:t>環境問題の解決には、欲望の制限が必要なのか、他に方法は</a:t>
            </a:r>
            <a:r>
              <a:rPr kumimoji="1" lang="en-US" altLang="ja-JP" dirty="0"/>
              <a:t>?</a:t>
            </a: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519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590D8D-4882-4519-BEA4-1145DB71B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0005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EF7EBCF-591A-40E0-93CB-A45480A0C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57500"/>
            <a:ext cx="6096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63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8F7C3-9CB0-426C-B547-16B20ED6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巨大食品産業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9865B-B77F-4732-B805-B6277FD8D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鶏肉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タイソン </a:t>
            </a:r>
            <a:r>
              <a:rPr kumimoji="1" lang="en-US" altLang="ja-JP" dirty="0"/>
              <a:t>Tyson Food</a:t>
            </a:r>
            <a:r>
              <a:rPr kumimoji="1" lang="ja-JP" altLang="en-US" dirty="0"/>
              <a:t> </a:t>
            </a:r>
            <a:r>
              <a:rPr kumimoji="1" lang="en-US" altLang="ja-JP" dirty="0"/>
              <a:t>1931-</a:t>
            </a:r>
          </a:p>
          <a:p>
            <a:pPr lvl="1"/>
            <a:r>
              <a:rPr kumimoji="1" lang="en-US" altLang="ja-JP" dirty="0"/>
              <a:t>Perdue</a:t>
            </a:r>
            <a:r>
              <a:rPr kumimoji="1" lang="ja-JP" altLang="en-US" dirty="0"/>
              <a:t> </a:t>
            </a:r>
            <a:r>
              <a:rPr kumimoji="1" lang="en-US" altLang="ja-JP" dirty="0"/>
              <a:t>Farms</a:t>
            </a:r>
            <a:r>
              <a:rPr kumimoji="1" lang="ja-JP" altLang="en-US" dirty="0"/>
              <a:t> </a:t>
            </a:r>
            <a:r>
              <a:rPr kumimoji="1" lang="en-US" altLang="ja-JP" dirty="0"/>
              <a:t>1920-</a:t>
            </a:r>
            <a:endParaRPr kumimoji="1" lang="ja-JP" altLang="en-US" dirty="0"/>
          </a:p>
          <a:p>
            <a:r>
              <a:rPr kumimoji="1" lang="ja-JP" altLang="en-US" dirty="0"/>
              <a:t>豚肉</a:t>
            </a:r>
          </a:p>
          <a:p>
            <a:pPr lvl="1"/>
            <a:r>
              <a:rPr kumimoji="1" lang="en-US" altLang="ja-JP" dirty="0"/>
              <a:t>Murphy Family Farms</a:t>
            </a:r>
            <a:endParaRPr kumimoji="1" lang="ja-JP" altLang="en-US" dirty="0"/>
          </a:p>
          <a:p>
            <a:r>
              <a:rPr kumimoji="1" lang="ja-JP" altLang="en-US" dirty="0"/>
              <a:t>牛肉</a:t>
            </a:r>
          </a:p>
          <a:p>
            <a:pPr lvl="1"/>
            <a:r>
              <a:rPr kumimoji="1" lang="ja-JP" altLang="en-US" dirty="0"/>
              <a:t>米国食肉輸出連合会 </a:t>
            </a:r>
            <a:r>
              <a:rPr kumimoji="1" lang="en-US" altLang="ja-JP" dirty="0"/>
              <a:t>88</a:t>
            </a:r>
            <a:r>
              <a:rPr kumimoji="1" lang="ja-JP" altLang="en-US" dirty="0"/>
              <a:t>の企業がメンバー</a:t>
            </a:r>
          </a:p>
        </p:txBody>
      </p:sp>
    </p:spTree>
    <p:extLst>
      <p:ext uri="{BB962C8B-B14F-4D97-AF65-F5344CB8AC3E}">
        <p14:creationId xmlns:p14="http://schemas.microsoft.com/office/powerpoint/2010/main" val="769220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958D4E-2C36-4194-8E01-DFF1E260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AgriBeef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のページから </a:t>
            </a:r>
            <a:r>
              <a:rPr lang="nl-NL" altLang="ja-JP" dirty="0"/>
              <a:t>sustainability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8410DE-4F58-41C1-9F5E-C8271CDB0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放牧のローテーションで牧場の健康を保持</a:t>
            </a:r>
          </a:p>
          <a:p>
            <a:r>
              <a:rPr kumimoji="1" lang="en-US" altLang="ja-JP" dirty="0"/>
              <a:t>150</a:t>
            </a:r>
            <a:r>
              <a:rPr kumimoji="1" lang="ja-JP" altLang="en-US" dirty="0"/>
              <a:t>マイル内から飼料をえている</a:t>
            </a:r>
          </a:p>
          <a:p>
            <a:r>
              <a:rPr kumimoji="1" lang="ja-JP" altLang="en-US" dirty="0"/>
              <a:t>堆肥を農業の肥料としてリサイクルしている</a:t>
            </a:r>
          </a:p>
          <a:p>
            <a:r>
              <a:rPr kumimoji="1" lang="ja-JP" altLang="en-US" dirty="0"/>
              <a:t>水の使用を</a:t>
            </a:r>
            <a:r>
              <a:rPr kumimoji="1" lang="en-US" altLang="ja-JP" dirty="0"/>
              <a:t>40</a:t>
            </a:r>
            <a:r>
              <a:rPr kumimoji="1" lang="ja-JP" altLang="en-US" dirty="0"/>
              <a:t>％削減している</a:t>
            </a:r>
          </a:p>
          <a:p>
            <a:r>
              <a:rPr kumimoji="1" lang="ja-JP" altLang="en-US" dirty="0"/>
              <a:t>メタンガスをエネルギーの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％利用</a:t>
            </a:r>
          </a:p>
          <a:p>
            <a:r>
              <a:rPr kumimoji="1" lang="ja-JP" altLang="en-US" dirty="0"/>
              <a:t>牛脂をバイオディーゼルとして利用</a:t>
            </a:r>
          </a:p>
          <a:p>
            <a:r>
              <a:rPr kumimoji="1" lang="ja-JP" altLang="en-US" dirty="0"/>
              <a:t>電気エネルギーの使用を</a:t>
            </a:r>
            <a:r>
              <a:rPr kumimoji="1" lang="en-US" altLang="ja-JP" dirty="0"/>
              <a:t>94</a:t>
            </a:r>
            <a:r>
              <a:rPr kumimoji="1" lang="ja-JP" altLang="en-US" dirty="0"/>
              <a:t>万キロワット削減している</a:t>
            </a:r>
          </a:p>
          <a:p>
            <a:r>
              <a:rPr kumimoji="1" lang="ja-JP" altLang="en-US" dirty="0"/>
              <a:t>企業レベルでも</a:t>
            </a:r>
            <a:r>
              <a:rPr kumimoji="1" lang="en-US" altLang="ja-JP" dirty="0"/>
              <a:t>2012-2015</a:t>
            </a:r>
            <a:r>
              <a:rPr kumimoji="1" lang="ja-JP" altLang="en-US" dirty="0"/>
              <a:t>に</a:t>
            </a:r>
            <a:r>
              <a:rPr kumimoji="1" lang="en-US" altLang="ja-JP" dirty="0"/>
              <a:t>700</a:t>
            </a:r>
            <a:r>
              <a:rPr kumimoji="1" lang="ja-JP" altLang="en-US" dirty="0"/>
              <a:t>万キロワット削減</a:t>
            </a:r>
          </a:p>
        </p:txBody>
      </p:sp>
    </p:spTree>
    <p:extLst>
      <p:ext uri="{BB962C8B-B14F-4D97-AF65-F5344CB8AC3E}">
        <p14:creationId xmlns:p14="http://schemas.microsoft.com/office/powerpoint/2010/main" val="2021890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298962-F7F0-4790-A86C-DAD21F59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AgriBeef</a:t>
            </a:r>
            <a:r>
              <a:rPr kumimoji="1" lang="ja-JP" altLang="en-US" dirty="0"/>
              <a:t>のページから </a:t>
            </a:r>
            <a:r>
              <a:rPr kumimoji="1" lang="en-US" altLang="ja-JP" dirty="0"/>
              <a:t>Food Safety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74DA7F-DB1B-4968-856B-6FECD9F76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24</a:t>
            </a:r>
            <a:r>
              <a:rPr kumimoji="1" lang="ja-JP" altLang="en-US" dirty="0"/>
              <a:t>の安全基準を実行</a:t>
            </a:r>
          </a:p>
          <a:p>
            <a:r>
              <a:rPr kumimoji="1" lang="en-US" altLang="ja-JP" dirty="0"/>
              <a:t>8</a:t>
            </a:r>
            <a:r>
              <a:rPr kumimoji="1" lang="ja-JP" altLang="en-US" dirty="0"/>
              <a:t>時間シフトを実行</a:t>
            </a:r>
          </a:p>
          <a:p>
            <a:r>
              <a:rPr kumimoji="1" lang="ja-JP" altLang="en-US" dirty="0"/>
              <a:t>高品質の牛を使っている</a:t>
            </a:r>
          </a:p>
          <a:p>
            <a:r>
              <a:rPr kumimoji="1" lang="ja-JP" altLang="en-US" dirty="0"/>
              <a:t>地域の新鮮な飼料を使っている</a:t>
            </a:r>
          </a:p>
        </p:txBody>
      </p:sp>
    </p:spTree>
    <p:extLst>
      <p:ext uri="{BB962C8B-B14F-4D97-AF65-F5344CB8AC3E}">
        <p14:creationId xmlns:p14="http://schemas.microsoft.com/office/powerpoint/2010/main" val="487474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3D1BE9-B7CE-488C-8FBF-78327F36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AgriBeef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のページから  </a:t>
            </a:r>
            <a:r>
              <a:rPr kumimoji="1" lang="en-US" altLang="ja-JP" dirty="0"/>
              <a:t>animal well-being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23A5D4-3CE3-4AF6-8A69-48550116E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牛にストレスを与えない方法を飼育者に教育している</a:t>
            </a:r>
          </a:p>
          <a:p>
            <a:r>
              <a:rPr kumimoji="1" lang="en-US" altLang="ja-JP" dirty="0"/>
              <a:t>animal care, well-being standard </a:t>
            </a:r>
            <a:r>
              <a:rPr kumimoji="1" lang="ja-JP" altLang="en-US" dirty="0"/>
              <a:t>に準拠している</a:t>
            </a:r>
          </a:p>
          <a:p>
            <a:r>
              <a:rPr kumimoji="1" lang="ja-JP" altLang="en-US" dirty="0"/>
              <a:t>訓練されたカウボーイが毎日健康と</a:t>
            </a:r>
            <a:r>
              <a:rPr kumimoji="1" lang="en-US" altLang="ja-JP" dirty="0"/>
              <a:t>well-being </a:t>
            </a:r>
            <a:r>
              <a:rPr kumimoji="1" lang="ja-JP" altLang="en-US" dirty="0"/>
              <a:t>をチェック</a:t>
            </a:r>
          </a:p>
          <a:p>
            <a:r>
              <a:rPr kumimoji="1" lang="ja-JP" altLang="en-US" dirty="0"/>
              <a:t>自然に行動できる充分なスペースを確保</a:t>
            </a:r>
          </a:p>
          <a:p>
            <a:r>
              <a:rPr kumimoji="1" lang="ja-JP" altLang="en-US" dirty="0"/>
              <a:t>牛の病気の兆候をチェック</a:t>
            </a:r>
          </a:p>
          <a:p>
            <a:r>
              <a:rPr kumimoji="1" lang="en-US" altLang="ja-JP" dirty="0"/>
              <a:t>24</a:t>
            </a:r>
            <a:r>
              <a:rPr kumimoji="1" lang="ja-JP" altLang="en-US" dirty="0"/>
              <a:t>時間の監視体制</a:t>
            </a:r>
          </a:p>
        </p:txBody>
      </p:sp>
    </p:spTree>
    <p:extLst>
      <p:ext uri="{BB962C8B-B14F-4D97-AF65-F5344CB8AC3E}">
        <p14:creationId xmlns:p14="http://schemas.microsoft.com/office/powerpoint/2010/main" val="1878770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EC014B-1D42-422F-8223-F0762872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AgriBeef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のページから  </a:t>
            </a:r>
            <a:r>
              <a:rPr kumimoji="1" lang="en-US" altLang="ja-JP" dirty="0"/>
              <a:t>responsibility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807959-904D-4EFF-B047-335A90CD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最適な畜産のために、牧場と自営農との力をあわせ、地域の畜産を維持することに努力</a:t>
            </a:r>
          </a:p>
          <a:p>
            <a:r>
              <a:rPr kumimoji="1" lang="ja-JP" altLang="en-US" dirty="0"/>
              <a:t>高品質の肉をアイダホとワシントン州の家庭に</a:t>
            </a:r>
            <a:r>
              <a:rPr kumimoji="1" lang="en-US" altLang="ja-JP" dirty="0"/>
              <a:t>90</a:t>
            </a:r>
            <a:r>
              <a:rPr kumimoji="1" lang="ja-JP" altLang="en-US" dirty="0"/>
              <a:t>万回配達</a:t>
            </a:r>
          </a:p>
          <a:p>
            <a:r>
              <a:rPr kumimoji="1" lang="en-US" altLang="ja-JP" dirty="0" err="1"/>
              <a:t>NPO</a:t>
            </a:r>
            <a:r>
              <a:rPr kumimoji="1" lang="ja-JP" altLang="en-US" dirty="0"/>
              <a:t>に対して、雇用者あたり</a:t>
            </a:r>
            <a:r>
              <a:rPr kumimoji="1" lang="en-US" altLang="ja-JP" dirty="0"/>
              <a:t>500</a:t>
            </a:r>
            <a:r>
              <a:rPr kumimoji="1" lang="ja-JP" altLang="en-US" dirty="0"/>
              <a:t>ドルの寄付をしている</a:t>
            </a:r>
          </a:p>
          <a:p>
            <a:r>
              <a:rPr kumimoji="1" lang="ja-JP" altLang="en-US" dirty="0"/>
              <a:t>地域組織に、雇用者が</a:t>
            </a:r>
            <a:r>
              <a:rPr kumimoji="1" lang="en-US" altLang="ja-JP" dirty="0"/>
              <a:t>1300</a:t>
            </a:r>
            <a:r>
              <a:rPr kumimoji="1" lang="ja-JP" altLang="en-US" dirty="0"/>
              <a:t>時間ボランティアをしている</a:t>
            </a:r>
          </a:p>
          <a:p>
            <a:r>
              <a:rPr kumimoji="1" lang="en-US" altLang="ja-JP" dirty="0"/>
              <a:t>2014-2015</a:t>
            </a:r>
            <a:r>
              <a:rPr kumimoji="1" lang="ja-JP" altLang="en-US" dirty="0"/>
              <a:t>年に、労働災害を</a:t>
            </a:r>
            <a:r>
              <a:rPr kumimoji="1" lang="en-US" altLang="ja-JP" dirty="0"/>
              <a:t>21</a:t>
            </a:r>
            <a:r>
              <a:rPr kumimoji="1" lang="ja-JP" altLang="en-US" dirty="0"/>
              <a:t>％減少させた</a:t>
            </a:r>
          </a:p>
          <a:p>
            <a:r>
              <a:rPr kumimoji="1" lang="en-US" altLang="ja-JP" dirty="0"/>
              <a:t>900</a:t>
            </a:r>
            <a:r>
              <a:rPr kumimoji="1" lang="ja-JP" altLang="en-US" dirty="0"/>
              <a:t>人の雇用と</a:t>
            </a:r>
            <a:r>
              <a:rPr kumimoji="1" lang="en-US" altLang="ja-JP" dirty="0"/>
              <a:t>7</a:t>
            </a:r>
            <a:r>
              <a:rPr kumimoji="1" lang="ja-JP" altLang="en-US" dirty="0"/>
              <a:t>千万ドルの経済効果を地域にもたらしている</a:t>
            </a:r>
          </a:p>
        </p:txBody>
      </p:sp>
    </p:spTree>
    <p:extLst>
      <p:ext uri="{BB962C8B-B14F-4D97-AF65-F5344CB8AC3E}">
        <p14:creationId xmlns:p14="http://schemas.microsoft.com/office/powerpoint/2010/main" val="2347199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4A2EB2-79A1-4332-A958-3AAAE51D1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菜食主義の立場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889656-9A44-41B4-872C-EC81DD016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菜食主義主張の要点    健康・環境・動物愛護</a:t>
            </a:r>
          </a:p>
          <a:p>
            <a:r>
              <a:rPr kumimoji="1" lang="ja-JP" altLang="en-US" dirty="0"/>
              <a:t>動物性タンパク質と植物性は同じアミノ酸だが、吸収効率が動物性がよい。動物性と同じなのは大豆。植物性も組み合わせればよい。</a:t>
            </a:r>
          </a:p>
          <a:p>
            <a:r>
              <a:rPr kumimoji="1" lang="ja-JP" altLang="en-US" dirty="0"/>
              <a:t>動物愛護は基本的には価値観の問題。生物多様性の保持が、環境に好ましいことは確か。</a:t>
            </a:r>
          </a:p>
          <a:p>
            <a:r>
              <a:rPr kumimoji="1" lang="ja-JP" altLang="en-US" dirty="0"/>
              <a:t>環境保護のふたつの立場</a:t>
            </a:r>
          </a:p>
          <a:p>
            <a:pPr lvl="1"/>
            <a:r>
              <a:rPr kumimoji="1" lang="ja-JP" altLang="en-US" dirty="0"/>
              <a:t>自然に近い中での飼育に限定</a:t>
            </a:r>
            <a:r>
              <a:rPr kumimoji="1" lang="en-US" altLang="ja-JP" dirty="0"/>
              <a:t>(</a:t>
            </a:r>
            <a:r>
              <a:rPr kumimoji="1" lang="ja-JP" altLang="en-US" dirty="0"/>
              <a:t>牛は牧草で</a:t>
            </a:r>
            <a:r>
              <a:rPr kumimoji="1" lang="en-US" altLang="ja-JP" dirty="0"/>
              <a:t>)</a:t>
            </a:r>
            <a:r>
              <a:rPr kumimoji="1" lang="ja-JP" altLang="en-US" dirty="0"/>
              <a:t>→飼料用農業を人用に転換可能、過剰な肉食を抑制</a:t>
            </a:r>
          </a:p>
          <a:p>
            <a:pPr lvl="1"/>
            <a:r>
              <a:rPr kumimoji="1" lang="ja-JP" altLang="en-US" dirty="0"/>
              <a:t>畜産をすべてやめる→牧草地を森林に戻す、肉食をやめる</a:t>
            </a:r>
          </a:p>
        </p:txBody>
      </p:sp>
    </p:spTree>
    <p:extLst>
      <p:ext uri="{BB962C8B-B14F-4D97-AF65-F5344CB8AC3E}">
        <p14:creationId xmlns:p14="http://schemas.microsoft.com/office/powerpoint/2010/main" val="481663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A205BF-786A-465E-9E1A-1C8F8664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菜食主義は環境問題を解決するか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B271F3-E42F-4EEE-A8AE-CA96800AA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完全菜食主義になれば、解決できるとする領域</a:t>
            </a:r>
          </a:p>
          <a:p>
            <a:pPr lvl="1"/>
            <a:r>
              <a:rPr kumimoji="1" lang="ja-JP" altLang="en-US" dirty="0"/>
              <a:t>飼育用農業の全廃→人用農産物の増加、過剰農薬の抑制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cf</a:t>
            </a:r>
            <a:r>
              <a:rPr kumimoji="1" lang="en-US" altLang="ja-JP" dirty="0"/>
              <a:t> </a:t>
            </a:r>
            <a:r>
              <a:rPr kumimoji="1" lang="ja-JP" altLang="en-US" dirty="0"/>
              <a:t>水使用は変わらない、人用農業はコスト増の可能性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温室効果ガスの削減  家畜のだす</a:t>
            </a:r>
            <a:r>
              <a:rPr kumimoji="1" lang="en-US" altLang="ja-JP" dirty="0"/>
              <a:t>CO2</a:t>
            </a:r>
            <a:r>
              <a:rPr kumimoji="1" lang="ja-JP" altLang="en-US" dirty="0" err="1"/>
              <a:t>、</a:t>
            </a:r>
            <a:r>
              <a:rPr kumimoji="1" lang="ja-JP" altLang="en-US" dirty="0"/>
              <a:t>メタン等</a:t>
            </a:r>
          </a:p>
          <a:p>
            <a:pPr lvl="1"/>
            <a:r>
              <a:rPr kumimoji="1" lang="ja-JP" altLang="en-US" dirty="0"/>
              <a:t>植物の増大による</a:t>
            </a:r>
            <a:r>
              <a:rPr kumimoji="1" lang="en-US" altLang="ja-JP" dirty="0"/>
              <a:t>CO2</a:t>
            </a:r>
            <a:r>
              <a:rPr kumimoji="1" lang="ja-JP" altLang="en-US" dirty="0"/>
              <a:t>吸収効果</a:t>
            </a:r>
          </a:p>
          <a:p>
            <a:pPr lvl="1"/>
            <a:r>
              <a:rPr kumimoji="1" lang="ja-JP" altLang="en-US" dirty="0"/>
              <a:t>排泄物がなくなり、河川・海洋汚染が軽減</a:t>
            </a:r>
          </a:p>
          <a:p>
            <a:r>
              <a:rPr kumimoji="1" lang="ja-JP" altLang="en-US" dirty="0"/>
              <a:t>その他の効果   健康になり、医療費の削減</a:t>
            </a:r>
          </a:p>
        </p:txBody>
      </p:sp>
    </p:spTree>
    <p:extLst>
      <p:ext uri="{BB962C8B-B14F-4D97-AF65-F5344CB8AC3E}">
        <p14:creationId xmlns:p14="http://schemas.microsoft.com/office/powerpoint/2010/main" val="541646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801C05-B391-42CF-9AD6-9C6ACC99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菜食主義で問題は解決しないという見解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49BE24-1372-47DF-A3F3-8B966BE7A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肉食は人間の基本的欲望であり、欲求を抑圧することになり、人々は受け入れない。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グリンピースは動物性を</a:t>
            </a:r>
            <a:r>
              <a:rPr kumimoji="1" lang="en-US" altLang="ja-JP" dirty="0"/>
              <a:t>50</a:t>
            </a:r>
            <a:r>
              <a:rPr kumimoji="1" lang="ja-JP" altLang="en-US" dirty="0"/>
              <a:t>％にしようという提案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食料が増加しても、貧困状態が改善されない限り、飢餓を救うことはできない。</a:t>
            </a:r>
          </a:p>
        </p:txBody>
      </p:sp>
    </p:spTree>
    <p:extLst>
      <p:ext uri="{BB962C8B-B14F-4D97-AF65-F5344CB8AC3E}">
        <p14:creationId xmlns:p14="http://schemas.microsoft.com/office/powerpoint/2010/main" val="3725011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14F1111-2F28-4538-8BC9-CFE48DB0D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694"/>
            <a:ext cx="7925602" cy="685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1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4FAF0A-F96B-4A01-B962-6F1E1E3A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地球温暖化の問題領域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AE8D59-D132-48CB-908B-713AF0964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温暖化は問題か</a:t>
            </a:r>
          </a:p>
          <a:p>
            <a:pPr lvl="1"/>
            <a:r>
              <a:rPr kumimoji="1" lang="ja-JP" altLang="en-US" dirty="0"/>
              <a:t>地球全体→海面の上昇</a:t>
            </a:r>
            <a:r>
              <a:rPr kumimoji="1" lang="en-US" altLang="ja-JP" dirty="0"/>
              <a:t>(</a:t>
            </a:r>
            <a:r>
              <a:rPr kumimoji="1" lang="ja-JP" altLang="en-US" dirty="0"/>
              <a:t>水没地域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・気象変動</a:t>
            </a:r>
            <a:r>
              <a:rPr kumimoji="1" lang="en-US" altLang="ja-JP" dirty="0"/>
              <a:t>?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熱帯・温帯地域→生物分布の変化→食料生産の変化</a:t>
            </a:r>
          </a:p>
          <a:p>
            <a:pPr lvl="1"/>
            <a:r>
              <a:rPr kumimoji="1" lang="ja-JP" altLang="en-US" dirty="0"/>
              <a:t>冷帯地域→恩恵との考えも</a:t>
            </a:r>
          </a:p>
          <a:p>
            <a:r>
              <a:rPr kumimoji="1" lang="ja-JP" altLang="en-US" dirty="0"/>
              <a:t>温室効果ガス</a:t>
            </a:r>
            <a:r>
              <a:rPr kumimoji="1" lang="en-US" altLang="ja-JP" dirty="0"/>
              <a:t>=</a:t>
            </a:r>
            <a:r>
              <a:rPr kumimoji="1" lang="ja-JP" altLang="en-US" dirty="0"/>
              <a:t>二酸化炭素説は何故</a:t>
            </a:r>
            <a:r>
              <a:rPr kumimoji="1" lang="en-US" altLang="ja-JP" dirty="0"/>
              <a:t>?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原発推進派の宣伝</a:t>
            </a:r>
            <a:r>
              <a:rPr kumimoji="1" lang="en-US" altLang="ja-JP" dirty="0"/>
              <a:t>?</a:t>
            </a:r>
            <a:r>
              <a:rPr kumimoji="1" lang="ja-JP" altLang="en-US" dirty="0"/>
              <a:t> →クリーンな原発</a:t>
            </a:r>
          </a:p>
          <a:p>
            <a:pPr lvl="1"/>
            <a:r>
              <a:rPr kumimoji="1" lang="ja-JP" altLang="en-US" dirty="0"/>
              <a:t>畜産業の圧力</a:t>
            </a:r>
            <a:r>
              <a:rPr kumimoji="1" lang="en-US" altLang="ja-JP" dirty="0"/>
              <a:t>?→</a:t>
            </a:r>
            <a:r>
              <a:rPr kumimoji="1" lang="ja-JP" altLang="en-US" dirty="0"/>
              <a:t>メタンガスこそ最大の影響だが</a:t>
            </a:r>
            <a:r>
              <a:rPr kumimoji="1" lang="en-US" altLang="ja-JP" dirty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249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エネルギー消費量の変化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988" y="1916114"/>
            <a:ext cx="7129462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二酸化炭素排出の変化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451" y="1773239"/>
            <a:ext cx="69135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B65DB2-B127-4AAA-BB93-33C10374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畜産業の環境負荷要因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410E94-6128-4A7C-9D13-353AACD7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地球陸地の</a:t>
            </a:r>
            <a:r>
              <a:rPr kumimoji="1" lang="en-US" altLang="ja-JP" dirty="0"/>
              <a:t>26</a:t>
            </a:r>
            <a:r>
              <a:rPr kumimoji="1" lang="ja-JP" altLang="en-US" dirty="0"/>
              <a:t>％が家畜の放牧</a:t>
            </a:r>
          </a:p>
          <a:p>
            <a:r>
              <a:rPr kumimoji="1" lang="ja-JP" altLang="en-US" dirty="0"/>
              <a:t>農地の</a:t>
            </a:r>
            <a:r>
              <a:rPr kumimoji="1" lang="en-US" altLang="ja-JP" dirty="0"/>
              <a:t>70-80</a:t>
            </a:r>
            <a:r>
              <a:rPr kumimoji="1" lang="ja-JP" altLang="en-US" dirty="0"/>
              <a:t>％が家畜用飼料の生産のため</a:t>
            </a:r>
          </a:p>
          <a:p>
            <a:r>
              <a:rPr kumimoji="1" lang="ja-JP" altLang="en-US" dirty="0"/>
              <a:t>森林破壊の</a:t>
            </a:r>
            <a:r>
              <a:rPr kumimoji="1" lang="en-US" altLang="ja-JP" dirty="0"/>
              <a:t>80</a:t>
            </a:r>
            <a:r>
              <a:rPr kumimoji="1" lang="ja-JP" altLang="en-US" dirty="0"/>
              <a:t>％が畜産業による</a:t>
            </a:r>
          </a:p>
          <a:p>
            <a:r>
              <a:rPr kumimoji="1" lang="ja-JP" altLang="en-US" dirty="0"/>
              <a:t>家畜の排泄物が海洋河川のデッドゾーンを増加させている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生物多様性の破壊要因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温室効果ガスの</a:t>
            </a:r>
            <a:r>
              <a:rPr kumimoji="1" lang="en-US" altLang="ja-JP" dirty="0"/>
              <a:t>14</a:t>
            </a:r>
            <a:r>
              <a:rPr kumimoji="1" lang="ja-JP" altLang="en-US" dirty="0"/>
              <a:t>％を排出</a:t>
            </a:r>
          </a:p>
          <a:p>
            <a:r>
              <a:rPr kumimoji="1" lang="ja-JP" altLang="en-US" dirty="0"/>
              <a:t>大量の水を使用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51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4C8E8C-A9D3-4B73-9435-5533463C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Cowspiracy </a:t>
            </a:r>
            <a:r>
              <a:rPr kumimoji="1" lang="ja-JP" altLang="en-US" dirty="0"/>
              <a:t>から考える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3E1B5F-311C-4263-9D75-401EB67A9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アル・ゴアに感動して生活を変える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リサイクル・自転車・シャワー等々</a:t>
            </a:r>
            <a:r>
              <a:rPr kumimoji="1" lang="en-US" altLang="ja-JP" dirty="0"/>
              <a:t>)→</a:t>
            </a:r>
            <a:r>
              <a:rPr kumimoji="1" lang="ja-JP" altLang="en-US" dirty="0"/>
              <a:t>しかし、世間は変わらない、もっと大きな原因</a:t>
            </a:r>
            <a:r>
              <a:rPr kumimoji="1" lang="en-US" altLang="ja-JP" dirty="0"/>
              <a:t>?</a:t>
            </a:r>
            <a:endParaRPr kumimoji="1" lang="ja-JP" altLang="en-US" dirty="0"/>
          </a:p>
          <a:p>
            <a:r>
              <a:rPr kumimoji="1" lang="ja-JP" altLang="en-US" dirty="0"/>
              <a:t>国連の報告</a:t>
            </a:r>
            <a:r>
              <a:rPr kumimoji="1" lang="en-US" altLang="ja-JP" dirty="0"/>
              <a:t>:</a:t>
            </a:r>
            <a:r>
              <a:rPr kumimoji="1" lang="ja-JP" altLang="en-US" dirty="0"/>
              <a:t> 温暖化の主要な原因は、畜産→ゴア、環境保護団体に質問→答えないか、別の原因</a:t>
            </a:r>
            <a:r>
              <a:rPr kumimoji="1" lang="en-US" altLang="ja-JP" dirty="0"/>
              <a:t>(</a:t>
            </a:r>
            <a:r>
              <a:rPr kumimoji="1" lang="ja-JP" altLang="en-US" dirty="0"/>
              <a:t>化石燃料、焼き畑等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に固執</a:t>
            </a:r>
            <a:r>
              <a:rPr kumimoji="1" lang="en-US" altLang="ja-JP" dirty="0"/>
              <a:t>(</a:t>
            </a:r>
            <a:r>
              <a:rPr kumimoji="1" lang="ja-JP" altLang="en-US" dirty="0"/>
              <a:t>このとき回答しなかったグリンピースは後に分析と提案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アマゾン・ウォッチにインタビュー→何故、アマゾンの森林破壊の要因が畜産だと認めないのか</a:t>
            </a:r>
            <a:r>
              <a:rPr kumimoji="1" lang="en-US" altLang="ja-JP" dirty="0"/>
              <a:t>?</a:t>
            </a:r>
            <a:r>
              <a:rPr kumimoji="1" lang="ja-JP" altLang="en-US" dirty="0"/>
              <a:t> 「反対したひとは</a:t>
            </a:r>
            <a:r>
              <a:rPr kumimoji="1" lang="en-US" altLang="ja-JP" dirty="0"/>
              <a:t>1100</a:t>
            </a:r>
            <a:r>
              <a:rPr kumimoji="1" lang="ja-JP" altLang="en-US" dirty="0"/>
              <a:t>人殺害された。有名人で</a:t>
            </a:r>
            <a:r>
              <a:rPr kumimoji="1" lang="en-US" altLang="ja-JP" dirty="0"/>
              <a:t>Dorothy </a:t>
            </a:r>
            <a:r>
              <a:rPr kumimoji="1" lang="en-US" altLang="ja-JP" dirty="0" err="1"/>
              <a:t>Stang</a:t>
            </a:r>
            <a:r>
              <a:rPr kumimoji="1" lang="ja-JP" altLang="en-US" dirty="0"/>
              <a:t> →映画のスポンサーがおりる→動揺→継続を決意</a:t>
            </a:r>
          </a:p>
          <a:p>
            <a:r>
              <a:rPr kumimoji="1" lang="ja-JP" altLang="en-US" dirty="0"/>
              <a:t>畜産物を食べないことを提起</a:t>
            </a:r>
          </a:p>
        </p:txBody>
      </p:sp>
    </p:spTree>
    <p:extLst>
      <p:ext uri="{BB962C8B-B14F-4D97-AF65-F5344CB8AC3E}">
        <p14:creationId xmlns:p14="http://schemas.microsoft.com/office/powerpoint/2010/main" val="93431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6AD9EE-2E17-4029-A47F-0FCCF62A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ja-JP" dirty="0"/>
              <a:t>Cowspiracy </a:t>
            </a:r>
            <a:r>
              <a:rPr lang="ja-JP" altLang="en-US" dirty="0"/>
              <a:t>から考える</a:t>
            </a:r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6986E0-88D4-44F6-B2E8-2A8490383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温室効果ガス</a:t>
            </a:r>
          </a:p>
          <a:p>
            <a:r>
              <a:rPr kumimoji="1" lang="ja-JP" altLang="en-US" dirty="0"/>
              <a:t>全世界の温室効果ガスの</a:t>
            </a:r>
            <a:r>
              <a:rPr kumimoji="1" lang="en-US" altLang="ja-JP" dirty="0"/>
              <a:t>18</a:t>
            </a:r>
            <a:r>
              <a:rPr kumimoji="1" lang="ja-JP" altLang="en-US" dirty="0"/>
              <a:t>％が畜産関連。牛肉は</a:t>
            </a:r>
            <a:r>
              <a:rPr kumimoji="1" lang="en-US" altLang="ja-JP" dirty="0"/>
              <a:t>30</a:t>
            </a:r>
            <a:r>
              <a:rPr kumimoji="1" lang="ja-JP" altLang="en-US" dirty="0"/>
              <a:t>％だが、温室効果ガスは</a:t>
            </a:r>
            <a:r>
              <a:rPr kumimoji="1" lang="en-US" altLang="ja-JP" dirty="0"/>
              <a:t>78</a:t>
            </a:r>
            <a:r>
              <a:rPr kumimoji="1" lang="ja-JP" altLang="en-US" dirty="0"/>
              <a:t>％。餌の量、堆肥から発するガス。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アメリカでの研究</a:t>
            </a:r>
            <a:r>
              <a:rPr lang="nl-NL" altLang="ja-JP" dirty="0">
                <a:hlinkClick r:id="rId2"/>
              </a:rPr>
              <a:t>http://www.afpbb.com/articles/-/2572329</a:t>
            </a:r>
            <a:endParaRPr lang="ja-JP" altLang="en-US" dirty="0"/>
          </a:p>
          <a:p>
            <a:r>
              <a:rPr kumimoji="1" lang="en-US" altLang="ja-JP" dirty="0"/>
              <a:t>(</a:t>
            </a:r>
            <a:r>
              <a:rPr kumimoji="1" lang="ja-JP" altLang="en-US" dirty="0"/>
              <a:t>日本での研究</a:t>
            </a:r>
            <a:r>
              <a:rPr kumimoji="1" lang="en-US" altLang="ja-JP" dirty="0"/>
              <a:t>)</a:t>
            </a:r>
            <a:r>
              <a:rPr kumimoji="1" lang="ja-JP" altLang="en-US" dirty="0"/>
              <a:t>全畜産で、</a:t>
            </a:r>
            <a:r>
              <a:rPr kumimoji="1" lang="en-US" altLang="ja-JP" dirty="0"/>
              <a:t>8844</a:t>
            </a:r>
            <a:r>
              <a:rPr kumimoji="1" lang="ja-JP" altLang="en-US" dirty="0"/>
              <a:t>万トンの糞尿。</a:t>
            </a:r>
            <a:r>
              <a:rPr kumimoji="1" lang="en-US" altLang="ja-JP" dirty="0"/>
              <a:t>CO2</a:t>
            </a:r>
            <a:r>
              <a:rPr kumimoji="1" lang="ja-JP" altLang="en-US" dirty="0"/>
              <a:t>は全体の</a:t>
            </a:r>
            <a:r>
              <a:rPr kumimoji="1" lang="en-US" altLang="ja-JP" dirty="0"/>
              <a:t>1</a:t>
            </a:r>
            <a:r>
              <a:rPr kumimoji="1" lang="ja-JP" altLang="en-US" dirty="0"/>
              <a:t>％。メタンは、</a:t>
            </a:r>
            <a:r>
              <a:rPr kumimoji="1" lang="en-US" altLang="ja-JP" dirty="0"/>
              <a:t>39.5</a:t>
            </a:r>
            <a:r>
              <a:rPr kumimoji="1" lang="ja-JP" altLang="en-US" dirty="0"/>
              <a:t>％、亜酸化窒素</a:t>
            </a:r>
            <a:r>
              <a:rPr kumimoji="1" lang="en-US" altLang="ja-JP" dirty="0"/>
              <a:t>18.2</a:t>
            </a:r>
            <a:r>
              <a:rPr kumimoji="1" lang="ja-JP" altLang="en-US" dirty="0"/>
              <a:t>％が畜産。</a:t>
            </a:r>
          </a:p>
          <a:p>
            <a:r>
              <a:rPr kumimoji="1" lang="ja-JP" altLang="en-US" dirty="0"/>
              <a:t>メタンの発生を抑制することで、生産性をあげ、環境負荷を抑える研究。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飼料、環境、糞尿処理の改善</a:t>
            </a:r>
            <a:r>
              <a:rPr lang="en-US" altLang="ja-JP" dirty="0"/>
              <a:t>) https://</a:t>
            </a:r>
            <a:r>
              <a:rPr lang="en-US" altLang="ja-JP" dirty="0" err="1"/>
              <a:t>agriknowledge.affrc.go.jp</a:t>
            </a:r>
            <a:r>
              <a:rPr lang="en-US" altLang="ja-JP" dirty="0"/>
              <a:t>/RN/</a:t>
            </a:r>
            <a:r>
              <a:rPr lang="en-US" altLang="ja-JP" dirty="0" err="1"/>
              <a:t>2010790627.pdf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105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B6126-6CB2-4101-891B-323D766A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ja-JP" dirty="0"/>
              <a:t>Cowspiracy </a:t>
            </a:r>
            <a:r>
              <a:rPr lang="ja-JP" altLang="en-US" dirty="0"/>
              <a:t>から考える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CEDC0F-1A4C-4AF6-8326-B5248D63D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水</a:t>
            </a:r>
          </a:p>
          <a:p>
            <a:pPr lvl="1"/>
            <a:r>
              <a:rPr kumimoji="1" lang="ja-JP" altLang="en-US" dirty="0"/>
              <a:t>家庭での使用 </a:t>
            </a:r>
            <a:r>
              <a:rPr kumimoji="1" lang="en-US" altLang="ja-JP" dirty="0"/>
              <a:t>5</a:t>
            </a:r>
            <a:r>
              <a:rPr kumimoji="1" lang="ja-JP" altLang="en-US" dirty="0"/>
              <a:t>％、家畜</a:t>
            </a:r>
            <a:r>
              <a:rPr kumimoji="1" lang="en-US" altLang="ja-JP" dirty="0"/>
              <a:t>55</a:t>
            </a:r>
            <a:r>
              <a:rPr kumimoji="1" lang="ja-JP" altLang="en-US" dirty="0"/>
              <a:t>％</a:t>
            </a:r>
          </a:p>
          <a:p>
            <a:pPr lvl="2"/>
            <a:r>
              <a:rPr kumimoji="1" lang="ja-JP" altLang="en-US" dirty="0"/>
              <a:t>家畜の使用  家畜自身が飲む</a:t>
            </a:r>
            <a:r>
              <a:rPr kumimoji="1" lang="en-US" altLang="ja-JP" dirty="0"/>
              <a:t>(</a:t>
            </a:r>
            <a:r>
              <a:rPr kumimoji="1" lang="ja-JP" altLang="en-US" dirty="0"/>
              <a:t>牛は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</a:t>
            </a:r>
            <a:r>
              <a:rPr kumimoji="1" lang="en-US" altLang="ja-JP" dirty="0" err="1"/>
              <a:t>150L</a:t>
            </a:r>
            <a:r>
              <a:rPr kumimoji="1" lang="en-US" altLang="ja-JP" dirty="0"/>
              <a:t>)</a:t>
            </a:r>
            <a:endParaRPr lang="ja-JP" altLang="en-US" dirty="0"/>
          </a:p>
          <a:p>
            <a:pPr lvl="2"/>
            <a:r>
              <a:rPr kumimoji="1" lang="ja-JP" altLang="en-US" dirty="0"/>
              <a:t>飼料栽培 ビデオ</a:t>
            </a:r>
          </a:p>
          <a:p>
            <a:pPr lvl="2"/>
            <a:r>
              <a:rPr kumimoji="1" lang="ja-JP" altLang="en-US" dirty="0"/>
              <a:t>洗浄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2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1526</Words>
  <Application>Microsoft Office PowerPoint</Application>
  <PresentationFormat>ワイド画面</PresentationFormat>
  <Paragraphs>126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3" baseType="lpstr">
      <vt:lpstr>游ゴシック</vt:lpstr>
      <vt:lpstr>游ゴシック Light</vt:lpstr>
      <vt:lpstr>Arial</vt:lpstr>
      <vt:lpstr>Office テーマ</vt:lpstr>
      <vt:lpstr>環境問題2</vt:lpstr>
      <vt:lpstr>環境問題解決の困難さ</vt:lpstr>
      <vt:lpstr>地球温暖化の問題領域</vt:lpstr>
      <vt:lpstr>エネルギー消費量の変化</vt:lpstr>
      <vt:lpstr>二酸化炭素排出の変化</vt:lpstr>
      <vt:lpstr>畜産業の環境負荷要因</vt:lpstr>
      <vt:lpstr>Cowspiracy から考える1</vt:lpstr>
      <vt:lpstr>Cowspiracy から考える2</vt:lpstr>
      <vt:lpstr>Cowspiracy から考える</vt:lpstr>
      <vt:lpstr>PowerPoint プレゼンテーション</vt:lpstr>
      <vt:lpstr>PowerPoint プレゼンテーション</vt:lpstr>
      <vt:lpstr>Cowspiracy から考える</vt:lpstr>
      <vt:lpstr>Cowspiracy から考える</vt:lpstr>
      <vt:lpstr>Cowspiracy から考える</vt:lpstr>
      <vt:lpstr>PowerPoint プレゼンテーション</vt:lpstr>
      <vt:lpstr>PowerPoint プレゼンテーション</vt:lpstr>
      <vt:lpstr>Cowspiracyから考える  農薬</vt:lpstr>
      <vt:lpstr>ブロイラー</vt:lpstr>
      <vt:lpstr>PowerPoint プレゼンテーション</vt:lpstr>
      <vt:lpstr>PowerPoint プレゼンテーション</vt:lpstr>
      <vt:lpstr>巨大食品産業</vt:lpstr>
      <vt:lpstr>AgriBeef のページから sustainability</vt:lpstr>
      <vt:lpstr>AgriBeefのページから Food Safety</vt:lpstr>
      <vt:lpstr>AgriBeef のページから  animal well-being</vt:lpstr>
      <vt:lpstr>AgriBeef のページから  responsibility</vt:lpstr>
      <vt:lpstr>菜食主義の立場</vt:lpstr>
      <vt:lpstr>菜食主義は環境問題を解決するか</vt:lpstr>
      <vt:lpstr>菜食主義で問題は解決しないという見解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環境問題2</dc:title>
  <dc:creator>ota wakei</dc:creator>
  <cp:lastModifiedBy>ota wakei</cp:lastModifiedBy>
  <cp:revision>58</cp:revision>
  <dcterms:created xsi:type="dcterms:W3CDTF">2018-10-20T06:26:59Z</dcterms:created>
  <dcterms:modified xsi:type="dcterms:W3CDTF">2018-10-26T07:28:26Z</dcterms:modified>
</cp:coreProperties>
</file>