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2" r:id="rId3"/>
    <p:sldId id="317" r:id="rId4"/>
    <p:sldId id="325" r:id="rId5"/>
    <p:sldId id="258" r:id="rId6"/>
    <p:sldId id="257" r:id="rId7"/>
    <p:sldId id="318" r:id="rId8"/>
    <p:sldId id="326" r:id="rId9"/>
    <p:sldId id="319" r:id="rId10"/>
    <p:sldId id="320" r:id="rId11"/>
    <p:sldId id="321" r:id="rId12"/>
    <p:sldId id="322" r:id="rId13"/>
    <p:sldId id="323" r:id="rId14"/>
    <p:sldId id="270" r:id="rId15"/>
    <p:sldId id="301" r:id="rId16"/>
    <p:sldId id="274" r:id="rId17"/>
    <p:sldId id="275" r:id="rId18"/>
    <p:sldId id="324"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68" d="100"/>
          <a:sy n="68" d="100"/>
        </p:scale>
        <p:origin x="80" y="9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5951DB-B762-433A-88D1-DA92A047193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34A19F4-C580-4CB7-AD11-432C6E850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A4C41BB-942A-4982-BA4D-7F65B6A68B75}"/>
              </a:ext>
            </a:extLst>
          </p:cNvPr>
          <p:cNvSpPr>
            <a:spLocks noGrp="1"/>
          </p:cNvSpPr>
          <p:nvPr>
            <p:ph type="dt" sz="half" idx="10"/>
          </p:nvPr>
        </p:nvSpPr>
        <p:spPr/>
        <p:txBody>
          <a:bodyPr/>
          <a:lstStyle/>
          <a:p>
            <a:fld id="{678ADEAD-905C-43B7-9B79-2C019D2A7ACD}" type="datetimeFigureOut">
              <a:rPr kumimoji="1" lang="ja-JP" altLang="en-US" smtClean="0"/>
              <a:t>2018/10/18</a:t>
            </a:fld>
            <a:endParaRPr kumimoji="1" lang="ja-JP" altLang="en-US"/>
          </a:p>
        </p:txBody>
      </p:sp>
      <p:sp>
        <p:nvSpPr>
          <p:cNvPr id="5" name="フッター プレースホルダー 4">
            <a:extLst>
              <a:ext uri="{FF2B5EF4-FFF2-40B4-BE49-F238E27FC236}">
                <a16:creationId xmlns:a16="http://schemas.microsoft.com/office/drawing/2014/main" id="{8DD95125-AF87-4470-8C1E-535077570A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3376AD-89A0-482A-B3DB-5BF6F1D2B2B1}"/>
              </a:ext>
            </a:extLst>
          </p:cNvPr>
          <p:cNvSpPr>
            <a:spLocks noGrp="1"/>
          </p:cNvSpPr>
          <p:nvPr>
            <p:ph type="sldNum" sz="quarter" idx="12"/>
          </p:nvPr>
        </p:nvSpPr>
        <p:spPr/>
        <p:txBody>
          <a:bodyPr/>
          <a:lstStyle/>
          <a:p>
            <a:fld id="{FFF2BFC5-11E5-46F0-851F-38F0C2462FB6}" type="slidenum">
              <a:rPr kumimoji="1" lang="ja-JP" altLang="en-US" smtClean="0"/>
              <a:t>‹#›</a:t>
            </a:fld>
            <a:endParaRPr kumimoji="1" lang="ja-JP" altLang="en-US"/>
          </a:p>
        </p:txBody>
      </p:sp>
    </p:spTree>
    <p:extLst>
      <p:ext uri="{BB962C8B-B14F-4D97-AF65-F5344CB8AC3E}">
        <p14:creationId xmlns:p14="http://schemas.microsoft.com/office/powerpoint/2010/main" val="36050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CED02-8DA4-47A0-B762-2637AA11BFC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D48893B-5EA7-4E77-895E-C9F5B252060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C4412E7-30BB-4685-8D66-AF2731554B26}"/>
              </a:ext>
            </a:extLst>
          </p:cNvPr>
          <p:cNvSpPr>
            <a:spLocks noGrp="1"/>
          </p:cNvSpPr>
          <p:nvPr>
            <p:ph type="dt" sz="half" idx="10"/>
          </p:nvPr>
        </p:nvSpPr>
        <p:spPr/>
        <p:txBody>
          <a:bodyPr/>
          <a:lstStyle/>
          <a:p>
            <a:fld id="{678ADEAD-905C-43B7-9B79-2C019D2A7ACD}" type="datetimeFigureOut">
              <a:rPr kumimoji="1" lang="ja-JP" altLang="en-US" smtClean="0"/>
              <a:t>2018/10/18</a:t>
            </a:fld>
            <a:endParaRPr kumimoji="1" lang="ja-JP" altLang="en-US"/>
          </a:p>
        </p:txBody>
      </p:sp>
      <p:sp>
        <p:nvSpPr>
          <p:cNvPr id="5" name="フッター プレースホルダー 4">
            <a:extLst>
              <a:ext uri="{FF2B5EF4-FFF2-40B4-BE49-F238E27FC236}">
                <a16:creationId xmlns:a16="http://schemas.microsoft.com/office/drawing/2014/main" id="{9150CF98-6BB1-4F39-A65E-A5A862AA56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44FF32-B42B-4615-A1B0-5B5849E0904B}"/>
              </a:ext>
            </a:extLst>
          </p:cNvPr>
          <p:cNvSpPr>
            <a:spLocks noGrp="1"/>
          </p:cNvSpPr>
          <p:nvPr>
            <p:ph type="sldNum" sz="quarter" idx="12"/>
          </p:nvPr>
        </p:nvSpPr>
        <p:spPr/>
        <p:txBody>
          <a:bodyPr/>
          <a:lstStyle/>
          <a:p>
            <a:fld id="{FFF2BFC5-11E5-46F0-851F-38F0C2462FB6}" type="slidenum">
              <a:rPr kumimoji="1" lang="ja-JP" altLang="en-US" smtClean="0"/>
              <a:t>‹#›</a:t>
            </a:fld>
            <a:endParaRPr kumimoji="1" lang="ja-JP" altLang="en-US"/>
          </a:p>
        </p:txBody>
      </p:sp>
    </p:spTree>
    <p:extLst>
      <p:ext uri="{BB962C8B-B14F-4D97-AF65-F5344CB8AC3E}">
        <p14:creationId xmlns:p14="http://schemas.microsoft.com/office/powerpoint/2010/main" val="236686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2EA385A-F0CD-46BE-8F61-F0FCC7E8B42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A9E9655-39D2-42D0-94ED-743381B328C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6B6F01-06FE-437E-8F96-680188F5E023}"/>
              </a:ext>
            </a:extLst>
          </p:cNvPr>
          <p:cNvSpPr>
            <a:spLocks noGrp="1"/>
          </p:cNvSpPr>
          <p:nvPr>
            <p:ph type="dt" sz="half" idx="10"/>
          </p:nvPr>
        </p:nvSpPr>
        <p:spPr/>
        <p:txBody>
          <a:bodyPr/>
          <a:lstStyle/>
          <a:p>
            <a:fld id="{678ADEAD-905C-43B7-9B79-2C019D2A7ACD}" type="datetimeFigureOut">
              <a:rPr kumimoji="1" lang="ja-JP" altLang="en-US" smtClean="0"/>
              <a:t>2018/10/18</a:t>
            </a:fld>
            <a:endParaRPr kumimoji="1" lang="ja-JP" altLang="en-US"/>
          </a:p>
        </p:txBody>
      </p:sp>
      <p:sp>
        <p:nvSpPr>
          <p:cNvPr id="5" name="フッター プレースホルダー 4">
            <a:extLst>
              <a:ext uri="{FF2B5EF4-FFF2-40B4-BE49-F238E27FC236}">
                <a16:creationId xmlns:a16="http://schemas.microsoft.com/office/drawing/2014/main" id="{A76CEBB5-8954-417A-960A-0A721F3EEA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03D82F-E4C4-4831-B1E5-B5298ACDE7A9}"/>
              </a:ext>
            </a:extLst>
          </p:cNvPr>
          <p:cNvSpPr>
            <a:spLocks noGrp="1"/>
          </p:cNvSpPr>
          <p:nvPr>
            <p:ph type="sldNum" sz="quarter" idx="12"/>
          </p:nvPr>
        </p:nvSpPr>
        <p:spPr/>
        <p:txBody>
          <a:bodyPr/>
          <a:lstStyle/>
          <a:p>
            <a:fld id="{FFF2BFC5-11E5-46F0-851F-38F0C2462FB6}" type="slidenum">
              <a:rPr kumimoji="1" lang="ja-JP" altLang="en-US" smtClean="0"/>
              <a:t>‹#›</a:t>
            </a:fld>
            <a:endParaRPr kumimoji="1" lang="ja-JP" altLang="en-US"/>
          </a:p>
        </p:txBody>
      </p:sp>
    </p:spTree>
    <p:extLst>
      <p:ext uri="{BB962C8B-B14F-4D97-AF65-F5344CB8AC3E}">
        <p14:creationId xmlns:p14="http://schemas.microsoft.com/office/powerpoint/2010/main" val="253333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2FB4FF-FAA9-42C3-AA71-8790D1B2422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57FA67-02BA-4B48-9C7D-1E747408E4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44E52E-1FF0-4B2D-B5B6-F6F266202506}"/>
              </a:ext>
            </a:extLst>
          </p:cNvPr>
          <p:cNvSpPr>
            <a:spLocks noGrp="1"/>
          </p:cNvSpPr>
          <p:nvPr>
            <p:ph type="dt" sz="half" idx="10"/>
          </p:nvPr>
        </p:nvSpPr>
        <p:spPr/>
        <p:txBody>
          <a:bodyPr/>
          <a:lstStyle/>
          <a:p>
            <a:fld id="{678ADEAD-905C-43B7-9B79-2C019D2A7ACD}" type="datetimeFigureOut">
              <a:rPr kumimoji="1" lang="ja-JP" altLang="en-US" smtClean="0"/>
              <a:t>2018/10/18</a:t>
            </a:fld>
            <a:endParaRPr kumimoji="1" lang="ja-JP" altLang="en-US"/>
          </a:p>
        </p:txBody>
      </p:sp>
      <p:sp>
        <p:nvSpPr>
          <p:cNvPr id="5" name="フッター プレースホルダー 4">
            <a:extLst>
              <a:ext uri="{FF2B5EF4-FFF2-40B4-BE49-F238E27FC236}">
                <a16:creationId xmlns:a16="http://schemas.microsoft.com/office/drawing/2014/main" id="{CA49094F-5DD0-49F5-89A3-D30FA799C5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1EABED-7029-4E75-AC06-39F243D4D103}"/>
              </a:ext>
            </a:extLst>
          </p:cNvPr>
          <p:cNvSpPr>
            <a:spLocks noGrp="1"/>
          </p:cNvSpPr>
          <p:nvPr>
            <p:ph type="sldNum" sz="quarter" idx="12"/>
          </p:nvPr>
        </p:nvSpPr>
        <p:spPr/>
        <p:txBody>
          <a:bodyPr/>
          <a:lstStyle/>
          <a:p>
            <a:fld id="{FFF2BFC5-11E5-46F0-851F-38F0C2462FB6}" type="slidenum">
              <a:rPr kumimoji="1" lang="ja-JP" altLang="en-US" smtClean="0"/>
              <a:t>‹#›</a:t>
            </a:fld>
            <a:endParaRPr kumimoji="1" lang="ja-JP" altLang="en-US"/>
          </a:p>
        </p:txBody>
      </p:sp>
    </p:spTree>
    <p:extLst>
      <p:ext uri="{BB962C8B-B14F-4D97-AF65-F5344CB8AC3E}">
        <p14:creationId xmlns:p14="http://schemas.microsoft.com/office/powerpoint/2010/main" val="332656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EBF17-38EE-4272-91DD-7215F2E4632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D639B6-002D-4DA0-B2EA-E2500116AA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B1DD93A-0427-4424-870D-33541ECAA4C7}"/>
              </a:ext>
            </a:extLst>
          </p:cNvPr>
          <p:cNvSpPr>
            <a:spLocks noGrp="1"/>
          </p:cNvSpPr>
          <p:nvPr>
            <p:ph type="dt" sz="half" idx="10"/>
          </p:nvPr>
        </p:nvSpPr>
        <p:spPr/>
        <p:txBody>
          <a:bodyPr/>
          <a:lstStyle/>
          <a:p>
            <a:fld id="{678ADEAD-905C-43B7-9B79-2C019D2A7ACD}" type="datetimeFigureOut">
              <a:rPr kumimoji="1" lang="ja-JP" altLang="en-US" smtClean="0"/>
              <a:t>2018/10/18</a:t>
            </a:fld>
            <a:endParaRPr kumimoji="1" lang="ja-JP" altLang="en-US"/>
          </a:p>
        </p:txBody>
      </p:sp>
      <p:sp>
        <p:nvSpPr>
          <p:cNvPr id="5" name="フッター プレースホルダー 4">
            <a:extLst>
              <a:ext uri="{FF2B5EF4-FFF2-40B4-BE49-F238E27FC236}">
                <a16:creationId xmlns:a16="http://schemas.microsoft.com/office/drawing/2014/main" id="{DB78B97B-319E-490E-AA0C-4DDC0FB2DD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29C98B-C2A6-4E92-96AA-96CB17EB0490}"/>
              </a:ext>
            </a:extLst>
          </p:cNvPr>
          <p:cNvSpPr>
            <a:spLocks noGrp="1"/>
          </p:cNvSpPr>
          <p:nvPr>
            <p:ph type="sldNum" sz="quarter" idx="12"/>
          </p:nvPr>
        </p:nvSpPr>
        <p:spPr/>
        <p:txBody>
          <a:bodyPr/>
          <a:lstStyle/>
          <a:p>
            <a:fld id="{FFF2BFC5-11E5-46F0-851F-38F0C2462FB6}" type="slidenum">
              <a:rPr kumimoji="1" lang="ja-JP" altLang="en-US" smtClean="0"/>
              <a:t>‹#›</a:t>
            </a:fld>
            <a:endParaRPr kumimoji="1" lang="ja-JP" altLang="en-US"/>
          </a:p>
        </p:txBody>
      </p:sp>
    </p:spTree>
    <p:extLst>
      <p:ext uri="{BB962C8B-B14F-4D97-AF65-F5344CB8AC3E}">
        <p14:creationId xmlns:p14="http://schemas.microsoft.com/office/powerpoint/2010/main" val="415203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1F0B75-265C-41A3-A6B4-873701B59A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00D92D8-0AB3-4271-A156-F652754A9AC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A1B070F-0700-439A-BF48-314F91F745B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AF6DC68-A074-496D-9F0C-C02BAF38C585}"/>
              </a:ext>
            </a:extLst>
          </p:cNvPr>
          <p:cNvSpPr>
            <a:spLocks noGrp="1"/>
          </p:cNvSpPr>
          <p:nvPr>
            <p:ph type="dt" sz="half" idx="10"/>
          </p:nvPr>
        </p:nvSpPr>
        <p:spPr/>
        <p:txBody>
          <a:bodyPr/>
          <a:lstStyle/>
          <a:p>
            <a:fld id="{678ADEAD-905C-43B7-9B79-2C019D2A7ACD}" type="datetimeFigureOut">
              <a:rPr kumimoji="1" lang="ja-JP" altLang="en-US" smtClean="0"/>
              <a:t>2018/10/18</a:t>
            </a:fld>
            <a:endParaRPr kumimoji="1" lang="ja-JP" altLang="en-US"/>
          </a:p>
        </p:txBody>
      </p:sp>
      <p:sp>
        <p:nvSpPr>
          <p:cNvPr id="6" name="フッター プレースホルダー 5">
            <a:extLst>
              <a:ext uri="{FF2B5EF4-FFF2-40B4-BE49-F238E27FC236}">
                <a16:creationId xmlns:a16="http://schemas.microsoft.com/office/drawing/2014/main" id="{CC1D9509-F663-442D-9D4E-10933EA063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848A21C-E105-48B8-AE1A-A1B5F3983A7A}"/>
              </a:ext>
            </a:extLst>
          </p:cNvPr>
          <p:cNvSpPr>
            <a:spLocks noGrp="1"/>
          </p:cNvSpPr>
          <p:nvPr>
            <p:ph type="sldNum" sz="quarter" idx="12"/>
          </p:nvPr>
        </p:nvSpPr>
        <p:spPr/>
        <p:txBody>
          <a:bodyPr/>
          <a:lstStyle/>
          <a:p>
            <a:fld id="{FFF2BFC5-11E5-46F0-851F-38F0C2462FB6}" type="slidenum">
              <a:rPr kumimoji="1" lang="ja-JP" altLang="en-US" smtClean="0"/>
              <a:t>‹#›</a:t>
            </a:fld>
            <a:endParaRPr kumimoji="1" lang="ja-JP" altLang="en-US"/>
          </a:p>
        </p:txBody>
      </p:sp>
    </p:spTree>
    <p:extLst>
      <p:ext uri="{BB962C8B-B14F-4D97-AF65-F5344CB8AC3E}">
        <p14:creationId xmlns:p14="http://schemas.microsoft.com/office/powerpoint/2010/main" val="184593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43427-BAF5-4345-97AF-022D66AEB63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F9DA36-F926-4123-9B8E-6A6489D7FF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5CECB09-CA68-4335-A0E2-F4C1D12AFC8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D0D8F8C-948A-4612-932E-B4829037F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3505AD8-4C14-46CA-BDE2-23A98184A1B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19C0C74-1EED-4E35-AB45-D25C1E1B2A50}"/>
              </a:ext>
            </a:extLst>
          </p:cNvPr>
          <p:cNvSpPr>
            <a:spLocks noGrp="1"/>
          </p:cNvSpPr>
          <p:nvPr>
            <p:ph type="dt" sz="half" idx="10"/>
          </p:nvPr>
        </p:nvSpPr>
        <p:spPr/>
        <p:txBody>
          <a:bodyPr/>
          <a:lstStyle/>
          <a:p>
            <a:fld id="{678ADEAD-905C-43B7-9B79-2C019D2A7ACD}" type="datetimeFigureOut">
              <a:rPr kumimoji="1" lang="ja-JP" altLang="en-US" smtClean="0"/>
              <a:t>2018/10/18</a:t>
            </a:fld>
            <a:endParaRPr kumimoji="1" lang="ja-JP" altLang="en-US"/>
          </a:p>
        </p:txBody>
      </p:sp>
      <p:sp>
        <p:nvSpPr>
          <p:cNvPr id="8" name="フッター プレースホルダー 7">
            <a:extLst>
              <a:ext uri="{FF2B5EF4-FFF2-40B4-BE49-F238E27FC236}">
                <a16:creationId xmlns:a16="http://schemas.microsoft.com/office/drawing/2014/main" id="{36672AFA-E5CF-41C2-90CA-043CB70F19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75D0C9F-E488-4937-A8B9-D450E4AF5512}"/>
              </a:ext>
            </a:extLst>
          </p:cNvPr>
          <p:cNvSpPr>
            <a:spLocks noGrp="1"/>
          </p:cNvSpPr>
          <p:nvPr>
            <p:ph type="sldNum" sz="quarter" idx="12"/>
          </p:nvPr>
        </p:nvSpPr>
        <p:spPr/>
        <p:txBody>
          <a:bodyPr/>
          <a:lstStyle/>
          <a:p>
            <a:fld id="{FFF2BFC5-11E5-46F0-851F-38F0C2462FB6}" type="slidenum">
              <a:rPr kumimoji="1" lang="ja-JP" altLang="en-US" smtClean="0"/>
              <a:t>‹#›</a:t>
            </a:fld>
            <a:endParaRPr kumimoji="1" lang="ja-JP" altLang="en-US"/>
          </a:p>
        </p:txBody>
      </p:sp>
    </p:spTree>
    <p:extLst>
      <p:ext uri="{BB962C8B-B14F-4D97-AF65-F5344CB8AC3E}">
        <p14:creationId xmlns:p14="http://schemas.microsoft.com/office/powerpoint/2010/main" val="253531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38CB1C-4D2D-4BDF-BB4F-66F8A09A29F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C0C2FE9-3874-460B-9CD7-3C4C915D553D}"/>
              </a:ext>
            </a:extLst>
          </p:cNvPr>
          <p:cNvSpPr>
            <a:spLocks noGrp="1"/>
          </p:cNvSpPr>
          <p:nvPr>
            <p:ph type="dt" sz="half" idx="10"/>
          </p:nvPr>
        </p:nvSpPr>
        <p:spPr/>
        <p:txBody>
          <a:bodyPr/>
          <a:lstStyle/>
          <a:p>
            <a:fld id="{678ADEAD-905C-43B7-9B79-2C019D2A7ACD}" type="datetimeFigureOut">
              <a:rPr kumimoji="1" lang="ja-JP" altLang="en-US" smtClean="0"/>
              <a:t>2018/10/18</a:t>
            </a:fld>
            <a:endParaRPr kumimoji="1" lang="ja-JP" altLang="en-US"/>
          </a:p>
        </p:txBody>
      </p:sp>
      <p:sp>
        <p:nvSpPr>
          <p:cNvPr id="4" name="フッター プレースホルダー 3">
            <a:extLst>
              <a:ext uri="{FF2B5EF4-FFF2-40B4-BE49-F238E27FC236}">
                <a16:creationId xmlns:a16="http://schemas.microsoft.com/office/drawing/2014/main" id="{85657F07-E57A-4D73-977F-F2D9CFF03A2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7374394-1250-4464-8790-3E5AF2C112B1}"/>
              </a:ext>
            </a:extLst>
          </p:cNvPr>
          <p:cNvSpPr>
            <a:spLocks noGrp="1"/>
          </p:cNvSpPr>
          <p:nvPr>
            <p:ph type="sldNum" sz="quarter" idx="12"/>
          </p:nvPr>
        </p:nvSpPr>
        <p:spPr/>
        <p:txBody>
          <a:bodyPr/>
          <a:lstStyle/>
          <a:p>
            <a:fld id="{FFF2BFC5-11E5-46F0-851F-38F0C2462FB6}" type="slidenum">
              <a:rPr kumimoji="1" lang="ja-JP" altLang="en-US" smtClean="0"/>
              <a:t>‹#›</a:t>
            </a:fld>
            <a:endParaRPr kumimoji="1" lang="ja-JP" altLang="en-US"/>
          </a:p>
        </p:txBody>
      </p:sp>
    </p:spTree>
    <p:extLst>
      <p:ext uri="{BB962C8B-B14F-4D97-AF65-F5344CB8AC3E}">
        <p14:creationId xmlns:p14="http://schemas.microsoft.com/office/powerpoint/2010/main" val="211696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F9BEDA-2EB3-4CB9-AED8-BFA7BECE4037}"/>
              </a:ext>
            </a:extLst>
          </p:cNvPr>
          <p:cNvSpPr>
            <a:spLocks noGrp="1"/>
          </p:cNvSpPr>
          <p:nvPr>
            <p:ph type="dt" sz="half" idx="10"/>
          </p:nvPr>
        </p:nvSpPr>
        <p:spPr/>
        <p:txBody>
          <a:bodyPr/>
          <a:lstStyle/>
          <a:p>
            <a:fld id="{678ADEAD-905C-43B7-9B79-2C019D2A7ACD}" type="datetimeFigureOut">
              <a:rPr kumimoji="1" lang="ja-JP" altLang="en-US" smtClean="0"/>
              <a:t>2018/10/18</a:t>
            </a:fld>
            <a:endParaRPr kumimoji="1" lang="ja-JP" altLang="en-US"/>
          </a:p>
        </p:txBody>
      </p:sp>
      <p:sp>
        <p:nvSpPr>
          <p:cNvPr id="3" name="フッター プレースホルダー 2">
            <a:extLst>
              <a:ext uri="{FF2B5EF4-FFF2-40B4-BE49-F238E27FC236}">
                <a16:creationId xmlns:a16="http://schemas.microsoft.com/office/drawing/2014/main" id="{7B83A2C6-3360-4CB2-A9A9-E7AE8AE7286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2246A24-268D-4061-96ED-868C0F0F002D}"/>
              </a:ext>
            </a:extLst>
          </p:cNvPr>
          <p:cNvSpPr>
            <a:spLocks noGrp="1"/>
          </p:cNvSpPr>
          <p:nvPr>
            <p:ph type="sldNum" sz="quarter" idx="12"/>
          </p:nvPr>
        </p:nvSpPr>
        <p:spPr/>
        <p:txBody>
          <a:bodyPr/>
          <a:lstStyle/>
          <a:p>
            <a:fld id="{FFF2BFC5-11E5-46F0-851F-38F0C2462FB6}" type="slidenum">
              <a:rPr kumimoji="1" lang="ja-JP" altLang="en-US" smtClean="0"/>
              <a:t>‹#›</a:t>
            </a:fld>
            <a:endParaRPr kumimoji="1" lang="ja-JP" altLang="en-US"/>
          </a:p>
        </p:txBody>
      </p:sp>
    </p:spTree>
    <p:extLst>
      <p:ext uri="{BB962C8B-B14F-4D97-AF65-F5344CB8AC3E}">
        <p14:creationId xmlns:p14="http://schemas.microsoft.com/office/powerpoint/2010/main" val="375197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A6DFC4-8099-453B-B0E7-92672BFEDE2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2E5AFF-D3E2-4999-B31F-6442DE02ED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970B771-3C32-4B8E-B985-1DE8DA8FD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7278DBD-B9A8-454D-8734-996A8A041B0A}"/>
              </a:ext>
            </a:extLst>
          </p:cNvPr>
          <p:cNvSpPr>
            <a:spLocks noGrp="1"/>
          </p:cNvSpPr>
          <p:nvPr>
            <p:ph type="dt" sz="half" idx="10"/>
          </p:nvPr>
        </p:nvSpPr>
        <p:spPr/>
        <p:txBody>
          <a:bodyPr/>
          <a:lstStyle/>
          <a:p>
            <a:fld id="{678ADEAD-905C-43B7-9B79-2C019D2A7ACD}" type="datetimeFigureOut">
              <a:rPr kumimoji="1" lang="ja-JP" altLang="en-US" smtClean="0"/>
              <a:t>2018/10/18</a:t>
            </a:fld>
            <a:endParaRPr kumimoji="1" lang="ja-JP" altLang="en-US"/>
          </a:p>
        </p:txBody>
      </p:sp>
      <p:sp>
        <p:nvSpPr>
          <p:cNvPr id="6" name="フッター プレースホルダー 5">
            <a:extLst>
              <a:ext uri="{FF2B5EF4-FFF2-40B4-BE49-F238E27FC236}">
                <a16:creationId xmlns:a16="http://schemas.microsoft.com/office/drawing/2014/main" id="{8887226B-4FC5-4D7A-A176-ACE730485B5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90E23A2-091D-433D-9758-875807292045}"/>
              </a:ext>
            </a:extLst>
          </p:cNvPr>
          <p:cNvSpPr>
            <a:spLocks noGrp="1"/>
          </p:cNvSpPr>
          <p:nvPr>
            <p:ph type="sldNum" sz="quarter" idx="12"/>
          </p:nvPr>
        </p:nvSpPr>
        <p:spPr/>
        <p:txBody>
          <a:bodyPr/>
          <a:lstStyle/>
          <a:p>
            <a:fld id="{FFF2BFC5-11E5-46F0-851F-38F0C2462FB6}" type="slidenum">
              <a:rPr kumimoji="1" lang="ja-JP" altLang="en-US" smtClean="0"/>
              <a:t>‹#›</a:t>
            </a:fld>
            <a:endParaRPr kumimoji="1" lang="ja-JP" altLang="en-US"/>
          </a:p>
        </p:txBody>
      </p:sp>
    </p:spTree>
    <p:extLst>
      <p:ext uri="{BB962C8B-B14F-4D97-AF65-F5344CB8AC3E}">
        <p14:creationId xmlns:p14="http://schemas.microsoft.com/office/powerpoint/2010/main" val="392018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9D2BBA-3A45-4002-A1B7-0B8260950AB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C41671A-F54D-4960-A9CE-D78096CD8F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A2B569B-0478-4DA8-9124-B31FE42C0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AB6611E-7865-44A5-9BA6-E96F86B272C6}"/>
              </a:ext>
            </a:extLst>
          </p:cNvPr>
          <p:cNvSpPr>
            <a:spLocks noGrp="1"/>
          </p:cNvSpPr>
          <p:nvPr>
            <p:ph type="dt" sz="half" idx="10"/>
          </p:nvPr>
        </p:nvSpPr>
        <p:spPr/>
        <p:txBody>
          <a:bodyPr/>
          <a:lstStyle/>
          <a:p>
            <a:fld id="{678ADEAD-905C-43B7-9B79-2C019D2A7ACD}" type="datetimeFigureOut">
              <a:rPr kumimoji="1" lang="ja-JP" altLang="en-US" smtClean="0"/>
              <a:t>2018/10/18</a:t>
            </a:fld>
            <a:endParaRPr kumimoji="1" lang="ja-JP" altLang="en-US"/>
          </a:p>
        </p:txBody>
      </p:sp>
      <p:sp>
        <p:nvSpPr>
          <p:cNvPr id="6" name="フッター プレースホルダー 5">
            <a:extLst>
              <a:ext uri="{FF2B5EF4-FFF2-40B4-BE49-F238E27FC236}">
                <a16:creationId xmlns:a16="http://schemas.microsoft.com/office/drawing/2014/main" id="{FD86F72B-167A-4E4F-8C2E-6598014D19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B7CA6F-4AE0-4CE2-99EC-86D35981FD7F}"/>
              </a:ext>
            </a:extLst>
          </p:cNvPr>
          <p:cNvSpPr>
            <a:spLocks noGrp="1"/>
          </p:cNvSpPr>
          <p:nvPr>
            <p:ph type="sldNum" sz="quarter" idx="12"/>
          </p:nvPr>
        </p:nvSpPr>
        <p:spPr/>
        <p:txBody>
          <a:bodyPr/>
          <a:lstStyle/>
          <a:p>
            <a:fld id="{FFF2BFC5-11E5-46F0-851F-38F0C2462FB6}" type="slidenum">
              <a:rPr kumimoji="1" lang="ja-JP" altLang="en-US" smtClean="0"/>
              <a:t>‹#›</a:t>
            </a:fld>
            <a:endParaRPr kumimoji="1" lang="ja-JP" altLang="en-US"/>
          </a:p>
        </p:txBody>
      </p:sp>
    </p:spTree>
    <p:extLst>
      <p:ext uri="{BB962C8B-B14F-4D97-AF65-F5344CB8AC3E}">
        <p14:creationId xmlns:p14="http://schemas.microsoft.com/office/powerpoint/2010/main" val="43158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5D83BA0-DB61-437E-9F4A-07932DC31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F9F66C-4A5B-4075-9829-C6712F2F19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192365-30DA-43FC-BB87-D828D316DC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ADEAD-905C-43B7-9B79-2C019D2A7ACD}" type="datetimeFigureOut">
              <a:rPr kumimoji="1" lang="ja-JP" altLang="en-US" smtClean="0"/>
              <a:t>2018/10/18</a:t>
            </a:fld>
            <a:endParaRPr kumimoji="1" lang="ja-JP" altLang="en-US"/>
          </a:p>
        </p:txBody>
      </p:sp>
      <p:sp>
        <p:nvSpPr>
          <p:cNvPr id="5" name="フッター プレースホルダー 4">
            <a:extLst>
              <a:ext uri="{FF2B5EF4-FFF2-40B4-BE49-F238E27FC236}">
                <a16:creationId xmlns:a16="http://schemas.microsoft.com/office/drawing/2014/main" id="{C25A4FEE-52E0-4CCB-AA30-2C6192EC0B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182C2DB-4E2B-4743-BA5E-1346F5E13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2BFC5-11E5-46F0-851F-38F0C2462FB6}" type="slidenum">
              <a:rPr kumimoji="1" lang="ja-JP" altLang="en-US" smtClean="0"/>
              <a:t>‹#›</a:t>
            </a:fld>
            <a:endParaRPr kumimoji="1" lang="ja-JP" altLang="en-US"/>
          </a:p>
        </p:txBody>
      </p:sp>
    </p:spTree>
    <p:extLst>
      <p:ext uri="{BB962C8B-B14F-4D97-AF65-F5344CB8AC3E}">
        <p14:creationId xmlns:p14="http://schemas.microsoft.com/office/powerpoint/2010/main" val="3919935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ene100.jp/www/wp-content/uploads/zumen/7-1-1.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DB988E-F5EF-4C3A-8B2A-EF64705F581F}"/>
              </a:ext>
            </a:extLst>
          </p:cNvPr>
          <p:cNvSpPr>
            <a:spLocks noGrp="1"/>
          </p:cNvSpPr>
          <p:nvPr>
            <p:ph type="ctrTitle"/>
          </p:nvPr>
        </p:nvSpPr>
        <p:spPr/>
        <p:txBody>
          <a:bodyPr/>
          <a:lstStyle/>
          <a:p>
            <a:r>
              <a:rPr kumimoji="1" lang="ja-JP" altLang="en-US" dirty="0"/>
              <a:t>環境問題</a:t>
            </a:r>
            <a:r>
              <a:rPr kumimoji="1" lang="en-US" altLang="ja-JP" dirty="0"/>
              <a:t>1(</a:t>
            </a:r>
            <a:r>
              <a:rPr kumimoji="1" lang="ja-JP" altLang="en-US" dirty="0"/>
              <a:t>原発</a:t>
            </a:r>
            <a:r>
              <a:rPr kumimoji="1" lang="en-US" altLang="ja-JP" dirty="0"/>
              <a:t>)</a:t>
            </a:r>
            <a:endParaRPr kumimoji="1" lang="ja-JP" altLang="en-US" dirty="0"/>
          </a:p>
        </p:txBody>
      </p:sp>
      <p:sp>
        <p:nvSpPr>
          <p:cNvPr id="3" name="字幕 2">
            <a:extLst>
              <a:ext uri="{FF2B5EF4-FFF2-40B4-BE49-F238E27FC236}">
                <a16:creationId xmlns:a16="http://schemas.microsoft.com/office/drawing/2014/main" id="{CF2FE9F3-8E52-43E7-A8CE-0FC32AE6E5C5}"/>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968881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34F7BF2-9BC9-42C5-968F-A1AB4A0BD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4" y="1565030"/>
            <a:ext cx="3596641" cy="2697481"/>
          </a:xfrm>
          <a:prstGeom prst="rect">
            <a:avLst/>
          </a:prstGeom>
        </p:spPr>
      </p:pic>
      <p:pic>
        <p:nvPicPr>
          <p:cNvPr id="5" name="図 4">
            <a:extLst>
              <a:ext uri="{FF2B5EF4-FFF2-40B4-BE49-F238E27FC236}">
                <a16:creationId xmlns:a16="http://schemas.microsoft.com/office/drawing/2014/main" id="{E35C96BE-9B21-4DA2-970A-E6EB092A4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205" y="382523"/>
            <a:ext cx="8190671" cy="5793194"/>
          </a:xfrm>
          <a:prstGeom prst="rect">
            <a:avLst/>
          </a:prstGeom>
        </p:spPr>
      </p:pic>
    </p:spTree>
    <p:extLst>
      <p:ext uri="{BB962C8B-B14F-4D97-AF65-F5344CB8AC3E}">
        <p14:creationId xmlns:p14="http://schemas.microsoft.com/office/powerpoint/2010/main" val="170284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B3B576-0D62-44A5-A149-4380F8596E4D}"/>
              </a:ext>
            </a:extLst>
          </p:cNvPr>
          <p:cNvSpPr>
            <a:spLocks noGrp="1"/>
          </p:cNvSpPr>
          <p:nvPr>
            <p:ph type="title"/>
          </p:nvPr>
        </p:nvSpPr>
        <p:spPr/>
        <p:txBody>
          <a:bodyPr/>
          <a:lstStyle/>
          <a:p>
            <a:r>
              <a:rPr kumimoji="1" lang="ja-JP" altLang="en-US" dirty="0"/>
              <a:t>放射性廃棄物とは何か</a:t>
            </a:r>
          </a:p>
        </p:txBody>
      </p:sp>
      <p:sp>
        <p:nvSpPr>
          <p:cNvPr id="3" name="コンテンツ プレースホルダー 2">
            <a:extLst>
              <a:ext uri="{FF2B5EF4-FFF2-40B4-BE49-F238E27FC236}">
                <a16:creationId xmlns:a16="http://schemas.microsoft.com/office/drawing/2014/main" id="{C353E44E-7687-4390-AB11-6A1F4AAAF2A9}"/>
              </a:ext>
            </a:extLst>
          </p:cNvPr>
          <p:cNvSpPr>
            <a:spLocks noGrp="1"/>
          </p:cNvSpPr>
          <p:nvPr>
            <p:ph idx="1"/>
          </p:nvPr>
        </p:nvSpPr>
        <p:spPr/>
        <p:txBody>
          <a:bodyPr/>
          <a:lstStyle/>
          <a:p>
            <a:r>
              <a:rPr kumimoji="1" lang="ja-JP" altLang="en-US" dirty="0"/>
              <a:t>放射線を放出する放射性物質の含んだ物質、あるいは付着したものすべて</a:t>
            </a:r>
          </a:p>
          <a:p>
            <a:r>
              <a:rPr kumimoji="1" lang="ja-JP" altLang="en-US" dirty="0"/>
              <a:t>低レベル放射性廃棄物</a:t>
            </a:r>
            <a:r>
              <a:rPr kumimoji="1" lang="en-US" altLang="ja-JP" dirty="0"/>
              <a:t>(</a:t>
            </a:r>
            <a:r>
              <a:rPr kumimoji="1" lang="ja-JP" altLang="en-US" dirty="0"/>
              <a:t>高レベル以外の物。ドラム缶に入れ、セメントで固めて地中に埋める。</a:t>
            </a:r>
            <a:r>
              <a:rPr kumimoji="1" lang="en-US" altLang="ja-JP" dirty="0"/>
              <a:t>)</a:t>
            </a:r>
            <a:endParaRPr kumimoji="1" lang="ja-JP" altLang="en-US" dirty="0"/>
          </a:p>
          <a:p>
            <a:r>
              <a:rPr kumimoji="1" lang="ja-JP" altLang="en-US" dirty="0"/>
              <a:t>高レベル放射性廃棄物  使用済み核燃料を数年冷却した後、再処理し、その際出る放射性物質を高濃度に含む廃液をガラス固化体にしたもの。</a:t>
            </a:r>
            <a:r>
              <a:rPr kumimoji="1" lang="en-US" altLang="ja-JP" dirty="0"/>
              <a:t>(</a:t>
            </a:r>
            <a:r>
              <a:rPr kumimoji="1" lang="ja-JP" altLang="en-US" dirty="0"/>
              <a:t>現在は地下数百メートルに長期間保存するという計画</a:t>
            </a:r>
            <a:r>
              <a:rPr kumimoji="1" lang="en-US" altLang="ja-JP" dirty="0"/>
              <a:t>)</a:t>
            </a:r>
            <a:endParaRPr kumimoji="1" lang="ja-JP" altLang="en-US" dirty="0"/>
          </a:p>
        </p:txBody>
      </p:sp>
    </p:spTree>
    <p:extLst>
      <p:ext uri="{BB962C8B-B14F-4D97-AF65-F5344CB8AC3E}">
        <p14:creationId xmlns:p14="http://schemas.microsoft.com/office/powerpoint/2010/main" val="2965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3443B54-1C65-4BD9-A187-65A52D1F6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20" y="309490"/>
            <a:ext cx="10133729" cy="5751786"/>
          </a:xfrm>
          <a:prstGeom prst="rect">
            <a:avLst/>
          </a:prstGeom>
        </p:spPr>
      </p:pic>
      <p:sp>
        <p:nvSpPr>
          <p:cNvPr id="4" name="テキスト ボックス 3">
            <a:extLst>
              <a:ext uri="{FF2B5EF4-FFF2-40B4-BE49-F238E27FC236}">
                <a16:creationId xmlns:a16="http://schemas.microsoft.com/office/drawing/2014/main" id="{F92EF42F-7EC8-44E0-A30F-1DBF7B6FFFB0}"/>
              </a:ext>
            </a:extLst>
          </p:cNvPr>
          <p:cNvSpPr txBox="1"/>
          <p:nvPr/>
        </p:nvSpPr>
        <p:spPr>
          <a:xfrm>
            <a:off x="2011680" y="6330462"/>
            <a:ext cx="1913206" cy="369332"/>
          </a:xfrm>
          <a:prstGeom prst="rect">
            <a:avLst/>
          </a:prstGeom>
          <a:noFill/>
        </p:spPr>
        <p:txBody>
          <a:bodyPr wrap="square" rtlCol="0">
            <a:spAutoFit/>
          </a:bodyPr>
          <a:lstStyle/>
          <a:p>
            <a:r>
              <a:rPr kumimoji="1" lang="ja-JP" altLang="en-US" dirty="0"/>
              <a:t>四国電力</a:t>
            </a:r>
            <a:r>
              <a:rPr kumimoji="1" lang="en-US" altLang="ja-JP" dirty="0"/>
              <a:t>HP</a:t>
            </a:r>
            <a:endParaRPr kumimoji="1" lang="ja-JP" altLang="en-US" dirty="0"/>
          </a:p>
        </p:txBody>
      </p:sp>
    </p:spTree>
    <p:extLst>
      <p:ext uri="{BB962C8B-B14F-4D97-AF65-F5344CB8AC3E}">
        <p14:creationId xmlns:p14="http://schemas.microsoft.com/office/powerpoint/2010/main" val="9292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53AEE5B-0EAB-434A-9E9A-EFE18A9E3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76" y="153578"/>
            <a:ext cx="10318207" cy="6704421"/>
          </a:xfrm>
          <a:prstGeom prst="rect">
            <a:avLst/>
          </a:prstGeom>
        </p:spPr>
      </p:pic>
    </p:spTree>
    <p:extLst>
      <p:ext uri="{BB962C8B-B14F-4D97-AF65-F5344CB8AC3E}">
        <p14:creationId xmlns:p14="http://schemas.microsoft.com/office/powerpoint/2010/main" val="108753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核廃棄物と事故による汚染</a:t>
            </a:r>
          </a:p>
        </p:txBody>
      </p:sp>
      <p:sp>
        <p:nvSpPr>
          <p:cNvPr id="3" name="コンテンツ プレースホルダ 2"/>
          <p:cNvSpPr>
            <a:spLocks noGrp="1"/>
          </p:cNvSpPr>
          <p:nvPr>
            <p:ph idx="1"/>
          </p:nvPr>
        </p:nvSpPr>
        <p:spPr/>
        <p:txBody>
          <a:bodyPr>
            <a:normAutofit/>
          </a:bodyPr>
          <a:lstStyle/>
          <a:p>
            <a:r>
              <a:rPr kumimoji="1" lang="ja-JP" altLang="en-US" dirty="0"/>
              <a:t>核廃棄物の処理 </a:t>
            </a:r>
          </a:p>
          <a:p>
            <a:pPr lvl="1"/>
            <a:r>
              <a:rPr kumimoji="1" lang="ja-JP" altLang="en-US" dirty="0"/>
              <a:t>北欧</a:t>
            </a:r>
            <a:r>
              <a:rPr kumimoji="1" lang="en-US" altLang="ja-JP" dirty="0"/>
              <a:t>10</a:t>
            </a:r>
            <a:r>
              <a:rPr kumimoji="1" lang="ja-JP" altLang="en-US" dirty="0"/>
              <a:t>万年計画</a:t>
            </a:r>
            <a:r>
              <a:rPr kumimoji="1" lang="en-US" altLang="ja-JP" dirty="0"/>
              <a:t>(</a:t>
            </a:r>
            <a:r>
              <a:rPr kumimoji="1" lang="ja-JP" altLang="en-US" dirty="0"/>
              <a:t>オンカロ</a:t>
            </a:r>
            <a:r>
              <a:rPr kumimoji="1" lang="en-US" altLang="ja-JP" dirty="0"/>
              <a:t>)</a:t>
            </a:r>
            <a:endParaRPr kumimoji="1" lang="ja-JP" altLang="en-US" dirty="0"/>
          </a:p>
          <a:p>
            <a:pPr lvl="1"/>
            <a:r>
              <a:rPr lang="ja-JP" altLang="en-US" dirty="0"/>
              <a:t>アメリカの核工場跡地</a:t>
            </a:r>
          </a:p>
          <a:p>
            <a:pPr lvl="1"/>
            <a:r>
              <a:rPr kumimoji="1" lang="ja-JP" altLang="en-US" dirty="0"/>
              <a:t>シベリアと六ヶ所村</a:t>
            </a:r>
          </a:p>
          <a:p>
            <a:r>
              <a:rPr lang="ja-JP" altLang="en-US" dirty="0"/>
              <a:t>原発事故の環境汚染</a:t>
            </a:r>
            <a:r>
              <a:rPr lang="en-US" altLang="ja-JP" dirty="0"/>
              <a:t>(</a:t>
            </a:r>
            <a:r>
              <a:rPr lang="ja-JP" altLang="en-US" dirty="0"/>
              <a:t>人体に長く影響</a:t>
            </a:r>
            <a:r>
              <a:rPr lang="en-US" altLang="ja-JP" dirty="0"/>
              <a:t>)</a:t>
            </a:r>
            <a:endParaRPr lang="ja-JP" altLang="en-US" dirty="0"/>
          </a:p>
          <a:p>
            <a:pPr lvl="1"/>
            <a:r>
              <a:rPr kumimoji="1" lang="ja-JP" altLang="en-US" dirty="0"/>
              <a:t>スリーマイル島</a:t>
            </a:r>
          </a:p>
          <a:p>
            <a:pPr lvl="1"/>
            <a:r>
              <a:rPr lang="ja-JP" altLang="en-US" dirty="0"/>
              <a:t>チェルノブイリ</a:t>
            </a:r>
          </a:p>
          <a:p>
            <a:pPr lvl="1"/>
            <a:r>
              <a:rPr kumimoji="1" lang="ja-JP" altLang="en-US" dirty="0"/>
              <a:t>福島</a:t>
            </a:r>
          </a:p>
          <a:p>
            <a:pPr lvl="1"/>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福島の事故の可能性は指摘されていた</a:t>
            </a:r>
          </a:p>
        </p:txBody>
      </p:sp>
      <p:sp>
        <p:nvSpPr>
          <p:cNvPr id="3" name="コンテンツ プレースホルダー 2"/>
          <p:cNvSpPr>
            <a:spLocks noGrp="1"/>
          </p:cNvSpPr>
          <p:nvPr>
            <p:ph idx="1"/>
          </p:nvPr>
        </p:nvSpPr>
        <p:spPr/>
        <p:txBody>
          <a:bodyPr>
            <a:normAutofit fontScale="77500" lnSpcReduction="20000"/>
          </a:bodyPr>
          <a:lstStyle/>
          <a:p>
            <a:r>
              <a:rPr lang="ja-JP" altLang="en-US" dirty="0"/>
              <a:t>確かに、津波が来れば、すぐその対策を遠くからの津波だったらとれるわけです。しかし、近くの津波の場合は、地震そのものの問題、浜岡でいえば冷却水管が破損されるということも含めて考えなきゃいけない。そういう深刻な問題を持っているということを考えて、しかし、その対策をちゃんととらなかったら、例えば、原子炉停止に時間がおくれ、崩壊熱除去の取水槽の水量が不足してしまったときは、これは私、余り大げさに物を言うつもりはないんですが、しかし、最悪の場合というのは、常にこういうものは考えなきゃいけませんから、最悪の場合には、崩壊熱が除去できなければ、これは炉心溶融であるとか水蒸気爆発であるとか水素爆発であるとか、要するに、どんな場合にもチェルノブイリに近いことを想定して対策をきちんきちんととらなければいけないと思うんです。最悪の場合は、崩壊熱が除去できなかったら、そういうことになり得るわけでしょう。</a:t>
            </a:r>
          </a:p>
          <a:p>
            <a:r>
              <a:rPr lang="ja-JP" altLang="en-US" dirty="0"/>
              <a:t>本体が何とかもったとしても機器冷却系に、津波の方は何とかクリアできて、津波の話はことしの春やりましたけれどもクリアできたとしても、送電鉄塔の倒壊、あるいは外部電源が得られない中で内部電源も、海外で見られるように、事故に遭遇した場合、ディーゼル発電機もバッテリーも働かなくなったときに機器冷却系などが働かなくなるという問題が出てきますね。</a:t>
            </a:r>
            <a:r>
              <a:rPr lang="en-US" altLang="ja-JP" dirty="0"/>
              <a:t>2006.3.1</a:t>
            </a:r>
            <a:r>
              <a:rPr lang="ja-JP" altLang="en-US" dirty="0"/>
              <a:t> 衆議院予算委員会での質問</a:t>
            </a:r>
            <a:endParaRPr kumimoji="1" lang="ja-JP" altLang="en-US" dirty="0"/>
          </a:p>
        </p:txBody>
      </p:sp>
    </p:spTree>
    <p:extLst>
      <p:ext uri="{BB962C8B-B14F-4D97-AF65-F5344CB8AC3E}">
        <p14:creationId xmlns:p14="http://schemas.microsoft.com/office/powerpoint/2010/main" val="3805264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47528" y="620689"/>
            <a:ext cx="8568952" cy="5632311"/>
          </a:xfrm>
          <a:prstGeom prst="rect">
            <a:avLst/>
          </a:prstGeom>
        </p:spPr>
        <p:txBody>
          <a:bodyPr wrap="square">
            <a:spAutoFit/>
          </a:bodyPr>
          <a:lstStyle/>
          <a:p>
            <a:r>
              <a:rPr lang="ja-JP" altLang="en-US" dirty="0"/>
              <a:t>＜日本の原子力開発・事故年表＞</a:t>
            </a:r>
          </a:p>
          <a:p>
            <a:r>
              <a:rPr lang="ja-JP" altLang="en-US" dirty="0"/>
              <a:t>　　１９５４年　太平洋ビキニ環礁であった米国の水爆実験で、第五福竜丸の乗</a:t>
            </a:r>
          </a:p>
          <a:p>
            <a:r>
              <a:rPr lang="ja-JP" altLang="en-US" dirty="0"/>
              <a:t>　　　　　組員が被ばく。半年後にその１人、久保山愛吉さんが死亡した</a:t>
            </a:r>
          </a:p>
          <a:p>
            <a:r>
              <a:rPr lang="ja-JP" altLang="en-US" dirty="0"/>
              <a:t>　５６年　原子力委員会、科学技術庁、日本原子力研究所（原研）が相次</a:t>
            </a:r>
          </a:p>
          <a:p>
            <a:r>
              <a:rPr lang="ja-JP" altLang="en-US" dirty="0"/>
              <a:t>　　　　　いで発足。原子力推進体制が固まる</a:t>
            </a:r>
          </a:p>
          <a:p>
            <a:r>
              <a:rPr lang="ja-JP" altLang="en-US" dirty="0"/>
              <a:t>　５７年　原研の研究用原子炉「ＪＲＲ－１」（茨城県東海村）が臨界達</a:t>
            </a:r>
          </a:p>
          <a:p>
            <a:r>
              <a:rPr lang="ja-JP" altLang="en-US" dirty="0"/>
              <a:t>　　　　　成。日本初の原子の火がともる</a:t>
            </a:r>
          </a:p>
          <a:p>
            <a:r>
              <a:rPr lang="ja-JP" altLang="en-US" dirty="0"/>
              <a:t>　</a:t>
            </a:r>
            <a:r>
              <a:rPr lang="ja-JP" altLang="en-US" dirty="0">
                <a:solidFill>
                  <a:srgbClr val="FF0000"/>
                </a:solidFill>
              </a:rPr>
              <a:t>６６年　日本初の商業用原子炉、東海原発（茨城県東海村、出力１６万</a:t>
            </a:r>
          </a:p>
          <a:p>
            <a:r>
              <a:rPr lang="ja-JP" altLang="en-US" dirty="0">
                <a:solidFill>
                  <a:srgbClr val="FF0000"/>
                </a:solidFill>
              </a:rPr>
              <a:t>　　　　　６０００キロワット）が営業運転を開始</a:t>
            </a:r>
          </a:p>
          <a:p>
            <a:r>
              <a:rPr lang="ja-JP" altLang="en-US" dirty="0"/>
              <a:t>　６７年　原子力委員会の長期計画が、使用済みの核燃料からプルトニウ</a:t>
            </a:r>
          </a:p>
          <a:p>
            <a:r>
              <a:rPr lang="ja-JP" altLang="en-US" dirty="0"/>
              <a:t>　　　　　ムを取り出し、高速増殖炉で燃やす</a:t>
            </a:r>
          </a:p>
          <a:p>
            <a:r>
              <a:rPr lang="ja-JP" altLang="en-US" dirty="0"/>
              <a:t>              「核燃料サイクル」の推進</a:t>
            </a:r>
          </a:p>
          <a:p>
            <a:r>
              <a:rPr lang="ja-JP" altLang="en-US" dirty="0"/>
              <a:t>　　　　　を明確にした</a:t>
            </a:r>
          </a:p>
          <a:p>
            <a:r>
              <a:rPr lang="ja-JP" altLang="en-US" dirty="0"/>
              <a:t>　７４年　原子力船「むつ」で放射線漏れ。設計ミスによる中性子線漏れ</a:t>
            </a:r>
          </a:p>
          <a:p>
            <a:r>
              <a:rPr lang="ja-JP" altLang="en-US" dirty="0"/>
              <a:t>　　　　　だった。９５年に原子炉が撤去され、船体は通常動力の大型海</a:t>
            </a:r>
          </a:p>
          <a:p>
            <a:r>
              <a:rPr lang="ja-JP" altLang="en-US" dirty="0"/>
              <a:t>　　　　　洋観測船「みらい」になった</a:t>
            </a:r>
          </a:p>
          <a:p>
            <a:r>
              <a:rPr lang="ja-JP" altLang="en-US" dirty="0"/>
              <a:t>　７５年　原発が１０基を超える</a:t>
            </a:r>
          </a:p>
          <a:p>
            <a:r>
              <a:rPr lang="ja-JP" altLang="en-US" dirty="0"/>
              <a:t>　７８年　原子力安全委員会が、原子力委員会から独立</a:t>
            </a:r>
          </a:p>
          <a:p>
            <a:r>
              <a:rPr lang="ja-JP" altLang="en-US" dirty="0"/>
              <a:t>　</a:t>
            </a:r>
            <a:r>
              <a:rPr lang="ja-JP" altLang="en-US" dirty="0">
                <a:solidFill>
                  <a:srgbClr val="FF0000"/>
                </a:solidFill>
              </a:rPr>
              <a:t>７９年　米スリーマイル島原発で、炉心溶融事故</a:t>
            </a:r>
          </a:p>
          <a:p>
            <a:endParaRPr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67608" y="1124744"/>
            <a:ext cx="7416824" cy="5909310"/>
          </a:xfrm>
          <a:prstGeom prst="rect">
            <a:avLst/>
          </a:prstGeom>
        </p:spPr>
        <p:txBody>
          <a:bodyPr wrap="square">
            <a:spAutoFit/>
          </a:bodyPr>
          <a:lstStyle/>
          <a:p>
            <a:r>
              <a:rPr lang="ja-JP" altLang="en-US" dirty="0"/>
              <a:t>　８５年　原発が３０基を超える</a:t>
            </a:r>
          </a:p>
          <a:p>
            <a:r>
              <a:rPr lang="ja-JP" altLang="en-US" dirty="0"/>
              <a:t>　</a:t>
            </a:r>
            <a:r>
              <a:rPr lang="ja-JP" altLang="en-US" dirty="0">
                <a:solidFill>
                  <a:srgbClr val="FF0000"/>
                </a:solidFill>
              </a:rPr>
              <a:t>８６年　旧ソ連のチェルノブイリ原発で炉心爆発</a:t>
            </a:r>
          </a:p>
          <a:p>
            <a:r>
              <a:rPr lang="ja-JP" altLang="en-US" dirty="0"/>
              <a:t>　９１年　関西電力美浜２号機で、蒸気発生器細管がギロチン破断。一次</a:t>
            </a:r>
          </a:p>
          <a:p>
            <a:r>
              <a:rPr lang="ja-JP" altLang="en-US" dirty="0"/>
              <a:t>　　　　　冷却水が二次系に５５トン漏れ、緊急炉心冷却システム（ＥＣ</a:t>
            </a:r>
          </a:p>
          <a:p>
            <a:r>
              <a:rPr lang="ja-JP" altLang="en-US" dirty="0"/>
              <a:t>　　　　　ＣＳ）が作動</a:t>
            </a:r>
          </a:p>
          <a:p>
            <a:r>
              <a:rPr lang="ja-JP" altLang="en-US" dirty="0"/>
              <a:t>　９５年　原発が５０基を超える</a:t>
            </a:r>
          </a:p>
          <a:p>
            <a:r>
              <a:rPr lang="ja-JP" altLang="en-US" dirty="0"/>
              <a:t>　　同年　旧動力炉・核燃料開発事業団の高速増殖原型炉「もんじゅ」</a:t>
            </a:r>
          </a:p>
          <a:p>
            <a:r>
              <a:rPr lang="ja-JP" altLang="en-US" dirty="0"/>
              <a:t>　　　　　（福井県敦賀市）でナトリウム漏れ事故。前年に臨界を達成し</a:t>
            </a:r>
          </a:p>
          <a:p>
            <a:r>
              <a:rPr lang="ja-JP" altLang="en-US" dirty="0"/>
              <a:t>　　　　　たばかりだった</a:t>
            </a:r>
          </a:p>
          <a:p>
            <a:r>
              <a:rPr lang="ja-JP" altLang="en-US" dirty="0"/>
              <a:t>　９７年　旧動燃東海再処理工場（東海村）のアスファルト固化処理施設</a:t>
            </a:r>
          </a:p>
          <a:p>
            <a:r>
              <a:rPr lang="ja-JP" altLang="en-US" dirty="0"/>
              <a:t>　　　　　で火災・爆発事故</a:t>
            </a:r>
          </a:p>
          <a:p>
            <a:r>
              <a:rPr lang="ja-JP" altLang="en-US" dirty="0"/>
              <a:t>　</a:t>
            </a:r>
            <a:r>
              <a:rPr lang="ja-JP" altLang="en-US" dirty="0">
                <a:solidFill>
                  <a:srgbClr val="FF0000"/>
                </a:solidFill>
              </a:rPr>
              <a:t>９９年　ＪＣＯ東海事業所で臨界事故</a:t>
            </a:r>
          </a:p>
          <a:p>
            <a:endParaRPr lang="ja-JP" altLang="en-US" dirty="0"/>
          </a:p>
          <a:p>
            <a:r>
              <a:rPr lang="ja-JP" altLang="en-US" dirty="0"/>
              <a:t>１号機は７１年開始後、稼働率は５４％。１年以上事故で運転停止していたことも。（朝日</a:t>
            </a:r>
            <a:r>
              <a:rPr lang="en-US" altLang="ja-JP" dirty="0"/>
              <a:t>2011.2)</a:t>
            </a:r>
            <a:endParaRPr lang="ja-JP" altLang="en-US" dirty="0"/>
          </a:p>
          <a:p>
            <a:endParaRPr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DE0F1D-F0EE-4E36-8A9B-75B5B1A56606}"/>
              </a:ext>
            </a:extLst>
          </p:cNvPr>
          <p:cNvSpPr>
            <a:spLocks noGrp="1"/>
          </p:cNvSpPr>
          <p:nvPr>
            <p:ph type="title"/>
          </p:nvPr>
        </p:nvSpPr>
        <p:spPr/>
        <p:txBody>
          <a:bodyPr/>
          <a:lstStyle/>
          <a:p>
            <a:r>
              <a:rPr kumimoji="1" lang="ja-JP" altLang="en-US" dirty="0"/>
              <a:t>再生エネルギー利用</a:t>
            </a:r>
          </a:p>
        </p:txBody>
      </p:sp>
      <p:sp>
        <p:nvSpPr>
          <p:cNvPr id="3" name="コンテンツ プレースホルダー 2">
            <a:extLst>
              <a:ext uri="{FF2B5EF4-FFF2-40B4-BE49-F238E27FC236}">
                <a16:creationId xmlns:a16="http://schemas.microsoft.com/office/drawing/2014/main" id="{D2AC5038-8D4D-4C3A-906A-4526EF677799}"/>
              </a:ext>
            </a:extLst>
          </p:cNvPr>
          <p:cNvSpPr>
            <a:spLocks noGrp="1"/>
          </p:cNvSpPr>
          <p:nvPr>
            <p:ph idx="1"/>
          </p:nvPr>
        </p:nvSpPr>
        <p:spPr/>
        <p:txBody>
          <a:bodyPr/>
          <a:lstStyle/>
          <a:p>
            <a:r>
              <a:rPr kumimoji="1" lang="ja-JP" altLang="en-US" dirty="0"/>
              <a:t>利点</a:t>
            </a:r>
          </a:p>
          <a:p>
            <a:pPr lvl="1"/>
            <a:r>
              <a:rPr kumimoji="1" lang="ja-JP" altLang="en-US" dirty="0"/>
              <a:t>エネルギー源は事実上無限</a:t>
            </a:r>
          </a:p>
          <a:p>
            <a:pPr lvl="1"/>
            <a:r>
              <a:rPr kumimoji="1" lang="ja-JP" altLang="en-US" dirty="0"/>
              <a:t>発電に伴う有害物質をださない。</a:t>
            </a:r>
          </a:p>
          <a:p>
            <a:r>
              <a:rPr kumimoji="1" lang="ja-JP" altLang="en-US" dirty="0"/>
              <a:t>欠点</a:t>
            </a:r>
          </a:p>
          <a:p>
            <a:pPr lvl="1"/>
            <a:r>
              <a:rPr kumimoji="1" lang="ja-JP" altLang="en-US" dirty="0"/>
              <a:t>設備にエネルギーや資源を使用</a:t>
            </a:r>
          </a:p>
          <a:p>
            <a:pPr lvl="1"/>
            <a:r>
              <a:rPr kumimoji="1" lang="ja-JP" altLang="en-US" dirty="0"/>
              <a:t>安定的な運転は困難</a:t>
            </a:r>
            <a:r>
              <a:rPr kumimoji="1" lang="en-US" altLang="ja-JP" dirty="0"/>
              <a:t>(</a:t>
            </a:r>
            <a:r>
              <a:rPr kumimoji="1" lang="ja-JP" altLang="en-US" dirty="0"/>
              <a:t>雨天・無風</a:t>
            </a:r>
            <a:r>
              <a:rPr kumimoji="1" lang="en-US" altLang="ja-JP" dirty="0"/>
              <a:t>)</a:t>
            </a:r>
            <a:endParaRPr kumimoji="1" lang="ja-JP" altLang="en-US" dirty="0"/>
          </a:p>
          <a:p>
            <a:pPr lvl="1"/>
            <a:r>
              <a:rPr kumimoji="1" lang="ja-JP" altLang="en-US" dirty="0"/>
              <a:t>小さいが環境負荷要因</a:t>
            </a:r>
            <a:r>
              <a:rPr kumimoji="1" lang="en-US" altLang="ja-JP" dirty="0"/>
              <a:t>(</a:t>
            </a:r>
            <a:r>
              <a:rPr kumimoji="1" lang="ja-JP" altLang="en-US" dirty="0"/>
              <a:t>風力の騒音・太陽光の場所</a:t>
            </a:r>
            <a:r>
              <a:rPr kumimoji="1" lang="en-US" altLang="ja-JP" dirty="0"/>
              <a:t>)</a:t>
            </a:r>
            <a:endParaRPr kumimoji="1" lang="ja-JP" altLang="en-US" dirty="0"/>
          </a:p>
          <a:p>
            <a:r>
              <a:rPr kumimoji="1" lang="ja-JP" altLang="en-US" dirty="0"/>
              <a:t>安定性の解決は、全電力会社の協力ネットワークで解決可能</a:t>
            </a:r>
          </a:p>
          <a:p>
            <a:pPr lvl="1"/>
            <a:r>
              <a:rPr kumimoji="1" lang="ja-JP" altLang="en-US" dirty="0"/>
              <a:t>福島原発事故後の「節電」は、何故その後不要になったのか</a:t>
            </a:r>
          </a:p>
        </p:txBody>
      </p:sp>
    </p:spTree>
    <p:extLst>
      <p:ext uri="{BB962C8B-B14F-4D97-AF65-F5344CB8AC3E}">
        <p14:creationId xmlns:p14="http://schemas.microsoft.com/office/powerpoint/2010/main" val="382888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環境問題とは何か</a:t>
            </a:r>
          </a:p>
        </p:txBody>
      </p:sp>
      <p:sp>
        <p:nvSpPr>
          <p:cNvPr id="3" name="コンテンツ プレースホルダ 2"/>
          <p:cNvSpPr>
            <a:spLocks noGrp="1"/>
          </p:cNvSpPr>
          <p:nvPr>
            <p:ph idx="1"/>
          </p:nvPr>
        </p:nvSpPr>
        <p:spPr/>
        <p:txBody>
          <a:bodyPr/>
          <a:lstStyle/>
          <a:p>
            <a:r>
              <a:rPr kumimoji="1" lang="ja-JP" altLang="en-US" dirty="0"/>
              <a:t>地球の資源は有限だが、使用しても回復力</a:t>
            </a:r>
          </a:p>
          <a:p>
            <a:pPr lvl="1"/>
            <a:r>
              <a:rPr lang="ja-JP" altLang="en-US" dirty="0"/>
              <a:t>回復力は自然と人為的がある</a:t>
            </a:r>
            <a:endParaRPr kumimoji="1" lang="ja-JP" altLang="en-US" dirty="0"/>
          </a:p>
          <a:p>
            <a:r>
              <a:rPr lang="ja-JP" altLang="en-US" dirty="0"/>
              <a:t>自然の復元力とは</a:t>
            </a:r>
          </a:p>
          <a:p>
            <a:pPr lvl="1"/>
            <a:r>
              <a:rPr kumimoji="1" lang="ja-JP" altLang="en-US" dirty="0"/>
              <a:t>エネルギー消費（燃焼）→森林の光合成、森林自体の再生</a:t>
            </a:r>
          </a:p>
          <a:p>
            <a:pPr lvl="1"/>
            <a:r>
              <a:rPr lang="ja-JP" altLang="en-US" dirty="0"/>
              <a:t>衣食住（自然素材）→燃焼・他の生物の餌・微生物が分解、リサイクル可能（江戸時代）</a:t>
            </a:r>
          </a:p>
          <a:p>
            <a:r>
              <a:rPr lang="ja-JP" altLang="en-US" dirty="0"/>
              <a:t>人為的復元力とは</a:t>
            </a:r>
          </a:p>
          <a:p>
            <a:pPr lvl="1"/>
            <a:r>
              <a:rPr lang="ja-JP" altLang="en-US" dirty="0"/>
              <a:t>使用された物を再度資源として利用可能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自然的復元力を超えてきた歴史</a:t>
            </a:r>
          </a:p>
        </p:txBody>
      </p:sp>
      <p:sp>
        <p:nvSpPr>
          <p:cNvPr id="3" name="コンテンツ プレースホルダー 2"/>
          <p:cNvSpPr>
            <a:spLocks noGrp="1"/>
          </p:cNvSpPr>
          <p:nvPr>
            <p:ph idx="1"/>
          </p:nvPr>
        </p:nvSpPr>
        <p:spPr>
          <a:xfrm>
            <a:off x="641024" y="1619374"/>
            <a:ext cx="11114202" cy="4525963"/>
          </a:xfrm>
        </p:spPr>
        <p:txBody>
          <a:bodyPr/>
          <a:lstStyle/>
          <a:p>
            <a:pPr lvl="0"/>
            <a:r>
              <a:rPr lang="ja-JP" altLang="en-US" dirty="0">
                <a:solidFill>
                  <a:srgbClr val="000000"/>
                </a:solidFill>
              </a:rPr>
              <a:t>環境問題＝自然の復元力＜人間の消費量</a:t>
            </a:r>
          </a:p>
          <a:p>
            <a:pPr lvl="1"/>
            <a:r>
              <a:rPr lang="ja-JP" altLang="en-US" dirty="0">
                <a:solidFill>
                  <a:srgbClr val="000000"/>
                </a:solidFill>
              </a:rPr>
              <a:t>解決＝自然の復元力＞人間の消費量の実現</a:t>
            </a:r>
          </a:p>
          <a:p>
            <a:pPr lvl="0"/>
            <a:r>
              <a:rPr lang="ja-JP" altLang="en-US" dirty="0">
                <a:solidFill>
                  <a:srgbClr val="000000"/>
                </a:solidFill>
              </a:rPr>
              <a:t>文明の発生→自然の復元力を超えた消費</a:t>
            </a:r>
          </a:p>
          <a:p>
            <a:pPr lvl="1"/>
            <a:r>
              <a:rPr lang="ja-JP" altLang="en-US" dirty="0">
                <a:solidFill>
                  <a:srgbClr val="000000"/>
                </a:solidFill>
              </a:rPr>
              <a:t>金属器発明→燃料→森林の伐採→砂漠化</a:t>
            </a:r>
          </a:p>
          <a:p>
            <a:pPr lvl="0"/>
            <a:r>
              <a:rPr lang="ja-JP" altLang="en-US" dirty="0">
                <a:solidFill>
                  <a:prstClr val="black"/>
                </a:solidFill>
              </a:rPr>
              <a:t>産業革命</a:t>
            </a:r>
          </a:p>
          <a:p>
            <a:pPr lvl="1"/>
            <a:r>
              <a:rPr lang="ja-JP" altLang="en-US" dirty="0">
                <a:solidFill>
                  <a:prstClr val="black"/>
                </a:solidFill>
              </a:rPr>
              <a:t>製造の機械化→エネルギー使用の激増</a:t>
            </a:r>
          </a:p>
          <a:p>
            <a:pPr lvl="1"/>
            <a:r>
              <a:rPr lang="ja-JP" altLang="en-US" dirty="0">
                <a:solidFill>
                  <a:prstClr val="black"/>
                </a:solidFill>
              </a:rPr>
              <a:t>都市化による森林伐採→復元力の低下</a:t>
            </a:r>
          </a:p>
          <a:p>
            <a:pPr lvl="0"/>
            <a:r>
              <a:rPr lang="ja-JP" altLang="en-US" dirty="0">
                <a:solidFill>
                  <a:prstClr val="black"/>
                </a:solidFill>
              </a:rPr>
              <a:t>科学技術革命</a:t>
            </a:r>
          </a:p>
          <a:p>
            <a:pPr lvl="1"/>
            <a:r>
              <a:rPr lang="ja-JP" altLang="en-US" dirty="0">
                <a:solidFill>
                  <a:prstClr val="black"/>
                </a:solidFill>
              </a:rPr>
              <a:t>復元できない製品の登場と大量使用→原発の最大の問題</a:t>
            </a:r>
          </a:p>
          <a:p>
            <a:pPr lvl="0"/>
            <a:endParaRPr kumimoji="1" lang="ja-JP" altLang="en-US" dirty="0"/>
          </a:p>
        </p:txBody>
      </p:sp>
    </p:spTree>
    <p:extLst>
      <p:ext uri="{BB962C8B-B14F-4D97-AF65-F5344CB8AC3E}">
        <p14:creationId xmlns:p14="http://schemas.microsoft.com/office/powerpoint/2010/main" val="3164285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A8FAA9-916F-4DCE-8CEC-A3EE6E764218}"/>
              </a:ext>
            </a:extLst>
          </p:cNvPr>
          <p:cNvSpPr>
            <a:spLocks noGrp="1"/>
          </p:cNvSpPr>
          <p:nvPr>
            <p:ph type="title"/>
          </p:nvPr>
        </p:nvSpPr>
        <p:spPr/>
        <p:txBody>
          <a:bodyPr/>
          <a:lstStyle/>
          <a:p>
            <a:r>
              <a:rPr kumimoji="1" lang="ja-JP" altLang="en-US" dirty="0"/>
              <a:t>原発は何故環境問題なのか</a:t>
            </a:r>
          </a:p>
        </p:txBody>
      </p:sp>
      <p:sp>
        <p:nvSpPr>
          <p:cNvPr id="3" name="コンテンツ プレースホルダー 2">
            <a:extLst>
              <a:ext uri="{FF2B5EF4-FFF2-40B4-BE49-F238E27FC236}">
                <a16:creationId xmlns:a16="http://schemas.microsoft.com/office/drawing/2014/main" id="{4EF335C2-7E62-444D-984F-63EF308C3488}"/>
              </a:ext>
            </a:extLst>
          </p:cNvPr>
          <p:cNvSpPr>
            <a:spLocks noGrp="1"/>
          </p:cNvSpPr>
          <p:nvPr>
            <p:ph idx="1"/>
          </p:nvPr>
        </p:nvSpPr>
        <p:spPr/>
        <p:txBody>
          <a:bodyPr>
            <a:normAutofit/>
          </a:bodyPr>
          <a:lstStyle/>
          <a:p>
            <a:r>
              <a:rPr kumimoji="1" lang="ja-JP" altLang="en-US" dirty="0"/>
              <a:t>環境問題は、長期的視野で考察し、対応することを求める</a:t>
            </a:r>
          </a:p>
          <a:p>
            <a:r>
              <a:rPr kumimoji="1" lang="ja-JP" altLang="en-US" dirty="0"/>
              <a:t>原発は、最大限安全に運用されても、長期間、隔離が必要な有害物質を大量に発生する</a:t>
            </a:r>
          </a:p>
          <a:p>
            <a:r>
              <a:rPr kumimoji="1" lang="ja-JP" altLang="en-US" dirty="0"/>
              <a:t>有害物質の処理法を棚上げし、原発は始まった。</a:t>
            </a:r>
          </a:p>
          <a:p>
            <a:r>
              <a:rPr kumimoji="1" lang="ja-JP" altLang="en-US" dirty="0"/>
              <a:t>有害物質は大量に蓄積されているが、「隔離」は方法も模索中</a:t>
            </a:r>
          </a:p>
          <a:p>
            <a:r>
              <a:rPr kumimoji="1" lang="ja-JP" altLang="en-US" dirty="0"/>
              <a:t>これらのことが、国民には隠されてきた。</a:t>
            </a:r>
            <a:r>
              <a:rPr kumimoji="1" lang="en-US" altLang="ja-JP" dirty="0"/>
              <a:t>(</a:t>
            </a:r>
            <a:r>
              <a:rPr kumimoji="1" lang="en-US" altLang="ja-JP" dirty="0" err="1"/>
              <a:t>cf</a:t>
            </a:r>
            <a:r>
              <a:rPr kumimoji="1" lang="ja-JP" altLang="en-US" dirty="0"/>
              <a:t>「</a:t>
            </a:r>
            <a:r>
              <a:rPr kumimoji="1" lang="en-US" altLang="ja-JP" dirty="0"/>
              <a:t> </a:t>
            </a:r>
            <a:r>
              <a:rPr kumimoji="1" lang="ja-JP" altLang="en-US" dirty="0"/>
              <a:t>安全神話」科学者を動員して</a:t>
            </a:r>
            <a:r>
              <a:rPr lang="ja-JP" altLang="en-US" dirty="0"/>
              <a:t>の偽宣伝、 福島県知事佐藤栄佐久 </a:t>
            </a:r>
            <a:r>
              <a:rPr kumimoji="1" lang="en-US" altLang="ja-JP" dirty="0"/>
              <a:t>)</a:t>
            </a:r>
            <a:endParaRPr kumimoji="1" lang="ja-JP" altLang="en-US" dirty="0"/>
          </a:p>
          <a:p>
            <a:r>
              <a:rPr kumimoji="1" lang="ja-JP" altLang="en-US" dirty="0"/>
              <a:t>福島原発事故は、問題を隠すことを不可能にしたが、事故自体が深刻な環境問題を引き起こしている</a:t>
            </a:r>
          </a:p>
        </p:txBody>
      </p:sp>
    </p:spTree>
    <p:extLst>
      <p:ext uri="{BB962C8B-B14F-4D97-AF65-F5344CB8AC3E}">
        <p14:creationId xmlns:p14="http://schemas.microsoft.com/office/powerpoint/2010/main" val="157166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680019-6C1A-4F31-BE38-9B001B146EE8}"/>
              </a:ext>
            </a:extLst>
          </p:cNvPr>
          <p:cNvSpPr>
            <a:spLocks noGrp="1"/>
          </p:cNvSpPr>
          <p:nvPr>
            <p:ph type="title"/>
          </p:nvPr>
        </p:nvSpPr>
        <p:spPr/>
        <p:txBody>
          <a:bodyPr/>
          <a:lstStyle/>
          <a:p>
            <a:r>
              <a:rPr kumimoji="1" lang="ja-JP" altLang="en-US" dirty="0"/>
              <a:t>原発推進の論理</a:t>
            </a:r>
          </a:p>
        </p:txBody>
      </p:sp>
      <p:sp>
        <p:nvSpPr>
          <p:cNvPr id="3" name="コンテンツ プレースホルダー 2">
            <a:extLst>
              <a:ext uri="{FF2B5EF4-FFF2-40B4-BE49-F238E27FC236}">
                <a16:creationId xmlns:a16="http://schemas.microsoft.com/office/drawing/2014/main" id="{BD7F6354-F065-477A-B369-B8EC4EAC7D7B}"/>
              </a:ext>
            </a:extLst>
          </p:cNvPr>
          <p:cNvSpPr>
            <a:spLocks noGrp="1"/>
          </p:cNvSpPr>
          <p:nvPr>
            <p:ph idx="1"/>
          </p:nvPr>
        </p:nvSpPr>
        <p:spPr/>
        <p:txBody>
          <a:bodyPr/>
          <a:lstStyle/>
          <a:p>
            <a:r>
              <a:rPr kumimoji="1" lang="ja-JP" altLang="en-US" dirty="0"/>
              <a:t>安定供給→事故がない限り正しい</a:t>
            </a:r>
          </a:p>
          <a:p>
            <a:r>
              <a:rPr kumimoji="1" lang="ja-JP" altLang="en-US" dirty="0"/>
              <a:t>温室効果ガスをださない→正しい</a:t>
            </a:r>
          </a:p>
          <a:p>
            <a:r>
              <a:rPr kumimoji="1" lang="ja-JP" altLang="en-US" dirty="0"/>
              <a:t>経済的→ランニングコストは正しいが、総体としては間違い</a:t>
            </a:r>
          </a:p>
          <a:p>
            <a:r>
              <a:rPr kumimoji="1" lang="ja-JP" altLang="en-US" dirty="0"/>
              <a:t>過疎地の雇用効果→正しい</a:t>
            </a:r>
          </a:p>
          <a:p>
            <a:r>
              <a:rPr kumimoji="1" lang="ja-JP" altLang="en-US" dirty="0"/>
              <a:t>科学技術の進歩で安全だ→間違い</a:t>
            </a:r>
          </a:p>
        </p:txBody>
      </p:sp>
    </p:spTree>
    <p:extLst>
      <p:ext uri="{BB962C8B-B14F-4D97-AF65-F5344CB8AC3E}">
        <p14:creationId xmlns:p14="http://schemas.microsoft.com/office/powerpoint/2010/main" val="363559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CAFAF4-FD29-45D7-B438-362260746524}"/>
              </a:ext>
            </a:extLst>
          </p:cNvPr>
          <p:cNvSpPr>
            <a:spLocks noGrp="1"/>
          </p:cNvSpPr>
          <p:nvPr>
            <p:ph type="title"/>
          </p:nvPr>
        </p:nvSpPr>
        <p:spPr/>
        <p:txBody>
          <a:bodyPr/>
          <a:lstStyle/>
          <a:p>
            <a:r>
              <a:rPr kumimoji="1" lang="ja-JP" altLang="en-US" dirty="0"/>
              <a:t>原発の問題性</a:t>
            </a:r>
          </a:p>
        </p:txBody>
      </p:sp>
      <p:sp>
        <p:nvSpPr>
          <p:cNvPr id="3" name="コンテンツ プレースホルダー 2">
            <a:extLst>
              <a:ext uri="{FF2B5EF4-FFF2-40B4-BE49-F238E27FC236}">
                <a16:creationId xmlns:a16="http://schemas.microsoft.com/office/drawing/2014/main" id="{00C5661F-382F-45F7-B68D-B540DC15033B}"/>
              </a:ext>
            </a:extLst>
          </p:cNvPr>
          <p:cNvSpPr>
            <a:spLocks noGrp="1"/>
          </p:cNvSpPr>
          <p:nvPr>
            <p:ph idx="1"/>
          </p:nvPr>
        </p:nvSpPr>
        <p:spPr/>
        <p:txBody>
          <a:bodyPr/>
          <a:lstStyle/>
          <a:p>
            <a:r>
              <a:rPr kumimoji="1" lang="ja-JP" altLang="en-US" dirty="0"/>
              <a:t>安全性の問題</a:t>
            </a:r>
          </a:p>
          <a:p>
            <a:r>
              <a:rPr kumimoji="1" lang="ja-JP" altLang="en-US" dirty="0"/>
              <a:t>事故の深刻性</a:t>
            </a:r>
          </a:p>
          <a:p>
            <a:r>
              <a:rPr kumimoji="1" lang="ja-JP" altLang="en-US" dirty="0"/>
              <a:t>費用の問題</a:t>
            </a:r>
          </a:p>
          <a:p>
            <a:r>
              <a:rPr kumimoji="1" lang="ja-JP" altLang="en-US" dirty="0"/>
              <a:t>廃棄物処理の問題</a:t>
            </a:r>
          </a:p>
        </p:txBody>
      </p:sp>
    </p:spTree>
    <p:extLst>
      <p:ext uri="{BB962C8B-B14F-4D97-AF65-F5344CB8AC3E}">
        <p14:creationId xmlns:p14="http://schemas.microsoft.com/office/powerpoint/2010/main" val="138125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4ADA91-A42B-455E-B526-89F86D22E1D2}"/>
              </a:ext>
            </a:extLst>
          </p:cNvPr>
          <p:cNvSpPr>
            <a:spLocks noGrp="1"/>
          </p:cNvSpPr>
          <p:nvPr>
            <p:ph type="title"/>
          </p:nvPr>
        </p:nvSpPr>
        <p:spPr/>
        <p:txBody>
          <a:bodyPr/>
          <a:lstStyle/>
          <a:p>
            <a:r>
              <a:rPr kumimoji="1" lang="ja-JP" altLang="en-US" dirty="0"/>
              <a:t>核エネルギー</a:t>
            </a:r>
          </a:p>
        </p:txBody>
      </p:sp>
      <p:sp>
        <p:nvSpPr>
          <p:cNvPr id="3" name="コンテンツ プレースホルダー 2">
            <a:extLst>
              <a:ext uri="{FF2B5EF4-FFF2-40B4-BE49-F238E27FC236}">
                <a16:creationId xmlns:a16="http://schemas.microsoft.com/office/drawing/2014/main" id="{6F6B4665-670B-4D6A-889D-E909E77140CB}"/>
              </a:ext>
            </a:extLst>
          </p:cNvPr>
          <p:cNvSpPr>
            <a:spLocks noGrp="1"/>
          </p:cNvSpPr>
          <p:nvPr>
            <p:ph idx="1"/>
          </p:nvPr>
        </p:nvSpPr>
        <p:spPr/>
        <p:txBody>
          <a:bodyPr/>
          <a:lstStyle/>
          <a:p>
            <a:r>
              <a:rPr kumimoji="1" lang="ja-JP" altLang="en-US" dirty="0"/>
              <a:t>原子核が分裂、融合するときに、莫大なエネルギーを発生</a:t>
            </a:r>
          </a:p>
          <a:p>
            <a:r>
              <a:rPr kumimoji="1" lang="ja-JP" altLang="en-US" dirty="0"/>
              <a:t>核分裂は、中性子が原子核にあたり、分裂すると更に中性子がそこから出て分裂が繰り返される。→原爆・原発に利用、有害で、無害化できない廃棄物がでる。</a:t>
            </a:r>
          </a:p>
          <a:p>
            <a:r>
              <a:rPr kumimoji="1" lang="ja-JP" altLang="en-US" dirty="0"/>
              <a:t>核融合は、エネルギーを確保しながら、過程を制御可能な状況を実現することが困難で、実現していない。</a:t>
            </a:r>
          </a:p>
        </p:txBody>
      </p:sp>
    </p:spTree>
    <p:extLst>
      <p:ext uri="{BB962C8B-B14F-4D97-AF65-F5344CB8AC3E}">
        <p14:creationId xmlns:p14="http://schemas.microsoft.com/office/powerpoint/2010/main" val="164816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5973F90-06B7-4ADD-8F34-D0677D664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688" y="0"/>
            <a:ext cx="8226623" cy="6857999"/>
          </a:xfrm>
          <a:prstGeom prst="rect">
            <a:avLst/>
          </a:prstGeom>
        </p:spPr>
      </p:pic>
    </p:spTree>
    <p:extLst>
      <p:ext uri="{BB962C8B-B14F-4D97-AF65-F5344CB8AC3E}">
        <p14:creationId xmlns:p14="http://schemas.microsoft.com/office/powerpoint/2010/main" val="693109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ne100.jp/www/wp-content/uploads/zumen/7-1-1.jpg">
            <a:hlinkClick r:id="rId2"/>
            <a:extLst>
              <a:ext uri="{FF2B5EF4-FFF2-40B4-BE49-F238E27FC236}">
                <a16:creationId xmlns:a16="http://schemas.microsoft.com/office/drawing/2014/main" id="{01A24A06-E6E4-4DF4-9B03-CEFA73841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5263"/>
            <a:ext cx="9144000" cy="646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4750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978</Words>
  <Application>Microsoft Office PowerPoint</Application>
  <PresentationFormat>ワイド画面</PresentationFormat>
  <Paragraphs>101</Paragraphs>
  <Slides>18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18</vt:i4>
      </vt:variant>
    </vt:vector>
  </HeadingPairs>
  <TitlesOfParts>
    <vt:vector size="22" baseType="lpstr">
      <vt:lpstr>游ゴシック</vt:lpstr>
      <vt:lpstr>游ゴシック Light</vt:lpstr>
      <vt:lpstr>Arial</vt:lpstr>
      <vt:lpstr>Office テーマ</vt:lpstr>
      <vt:lpstr>環境問題1(原発)</vt:lpstr>
      <vt:lpstr>環境問題とは何か</vt:lpstr>
      <vt:lpstr>自然的復元力を超えてきた歴史</vt:lpstr>
      <vt:lpstr>原発は何故環境問題なのか</vt:lpstr>
      <vt:lpstr>原発推進の論理</vt:lpstr>
      <vt:lpstr>原発の問題性</vt:lpstr>
      <vt:lpstr>核エネルギー</vt:lpstr>
      <vt:lpstr>PowerPoint プレゼンテーション</vt:lpstr>
      <vt:lpstr>PowerPoint プレゼンテーション</vt:lpstr>
      <vt:lpstr>PowerPoint プレゼンテーション</vt:lpstr>
      <vt:lpstr>放射性廃棄物とは何か</vt:lpstr>
      <vt:lpstr>PowerPoint プレゼンテーション</vt:lpstr>
      <vt:lpstr>PowerPoint プレゼンテーション</vt:lpstr>
      <vt:lpstr>核廃棄物と事故による汚染</vt:lpstr>
      <vt:lpstr>福島の事故の可能性は指摘されていた</vt:lpstr>
      <vt:lpstr>PowerPoint プレゼンテーション</vt:lpstr>
      <vt:lpstr>PowerPoint プレゼンテーション</vt:lpstr>
      <vt:lpstr>再生エネルギー利用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環境問題1(原発)</dc:title>
  <dc:creator>ota wakei</dc:creator>
  <cp:lastModifiedBy>ota wakei</cp:lastModifiedBy>
  <cp:revision>24</cp:revision>
  <dcterms:created xsi:type="dcterms:W3CDTF">2018-10-12T00:42:58Z</dcterms:created>
  <dcterms:modified xsi:type="dcterms:W3CDTF">2018-10-18T11:59:35Z</dcterms:modified>
</cp:coreProperties>
</file>