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8" r:id="rId3"/>
    <p:sldId id="345" r:id="rId4"/>
    <p:sldId id="258" r:id="rId5"/>
    <p:sldId id="342" r:id="rId6"/>
    <p:sldId id="343" r:id="rId7"/>
    <p:sldId id="257" r:id="rId8"/>
    <p:sldId id="259" r:id="rId9"/>
    <p:sldId id="260" r:id="rId10"/>
    <p:sldId id="346" r:id="rId11"/>
    <p:sldId id="337" r:id="rId12"/>
    <p:sldId id="336" r:id="rId13"/>
    <p:sldId id="339" r:id="rId14"/>
    <p:sldId id="340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0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3119B1-053E-472C-B39C-036B463B0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AB6C88C-BE28-4343-8B31-4F3D6D3D1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596C67-E2D1-48ED-814D-0C0B2AA5A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CBF8-1E04-42E4-AB9E-8A519BD17E0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50C0FF-05EC-4FB1-BA96-05E899E83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A3FBDD-1E8D-4D70-B371-F4D2205BE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71BC-36C8-4668-89B1-FB3BC6D33C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31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FF137C-3CF2-4F8C-9F95-42708C3BA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FB1216E-DD16-45F4-A73C-3DBC8DF38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03F527-3676-406F-945A-565925CA7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CBF8-1E04-42E4-AB9E-8A519BD17E0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D30AA7-7378-49CA-A13B-12CD605F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A2941D-6E43-4C50-AB3C-B975E71CC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71BC-36C8-4668-89B1-FB3BC6D33C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59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6CD0A61-7569-4EF8-8613-5C5DEAEB18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61859CE-05EC-42C3-B644-32A38547C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B75A69-5131-43F2-8F06-1DF8E1EA7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CBF8-1E04-42E4-AB9E-8A519BD17E0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52A71C-59B6-4805-B375-E3F11C133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DCEA36-F2C9-43C7-B3C6-45CAE336D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71BC-36C8-4668-89B1-FB3BC6D33C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3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75DEA3-0C84-4FFB-9648-F07C34454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00A7D82-8EC1-4B8A-A293-BB31D3701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EDBD5D-2071-4B18-BF8D-B90E68171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CBF8-1E04-42E4-AB9E-8A519BD17E0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C51D22-A214-4A8A-935F-B381494B8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9B178C-B75D-4AD4-9120-4A2A8083E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71BC-36C8-4668-89B1-FB3BC6D33C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20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2AD1F6-02FC-4148-8C9E-C0B37EB75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DEC41F-9514-4639-8AE9-6D3ABAE15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5D5809-B4E8-4939-A0AA-99E8B601C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CBF8-1E04-42E4-AB9E-8A519BD17E0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36B89B-42A3-41F9-975C-7B5DE1F01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9215AC-9397-48FF-B13F-E4FDF09A4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71BC-36C8-4668-89B1-FB3BC6D33C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43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57E99E-D7B1-448B-A336-0EC5109C0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8CB103-A54E-4E5D-98BF-0AAC15C573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901F6F-68E5-4FD4-9AD2-32BB93ED2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24FD1A-66A7-4897-B5B9-722883900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CBF8-1E04-42E4-AB9E-8A519BD17E0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FD01C9-ADC0-4548-B09B-9D3E8D8D1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462B21-8D83-4F70-8F6E-2270557DD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71BC-36C8-4668-89B1-FB3BC6D33C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99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9EA756-B11C-4566-93CA-0A7BDB51A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CC8F561-3A12-404A-88EC-5B2BA0B5C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C17AB2-5123-41B2-8053-CF8920809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BA1446F-0D5E-4220-9E23-7FD2239389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74451EC-6B34-4F54-AA82-F2F075748B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8C2FCF9-954F-4949-96F3-E7853AC2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CBF8-1E04-42E4-AB9E-8A519BD17E0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DE958EB-B115-4036-8345-0921ACE9F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E02726B-7326-4A12-AA1B-C36196FC7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71BC-36C8-4668-89B1-FB3BC6D33C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077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892591-1810-41BC-BF79-B8D522378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950A236-F4C3-4BF8-8B46-33C87BE0E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CBF8-1E04-42E4-AB9E-8A519BD17E0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9B0989B-192C-4730-8475-A622B8707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190E7E2-293A-44FB-99C1-3764519BF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71BC-36C8-4668-89B1-FB3BC6D33C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7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A500C8E-6B3D-4FAA-82DE-BE5D2769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CBF8-1E04-42E4-AB9E-8A519BD17E0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1834A6C-57E7-4DEE-9A9D-3F8E088C6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E43CAE6-C476-496C-BE42-034FB93F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71BC-36C8-4668-89B1-FB3BC6D33C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43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2A9167-C917-4694-AAE9-FEEB9A22B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B54677-D1E8-45E2-845D-1CF2C3997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ED44B3-D4DB-411A-8E45-32F6B0AD9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045844F-065C-46C6-82DE-32BB15D23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CBF8-1E04-42E4-AB9E-8A519BD17E0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F9A1A2-FD29-412A-873E-648AE686E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8E3F6F5-CB71-4363-8AAB-18316FF4B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71BC-36C8-4668-89B1-FB3BC6D33C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8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02FCBA-9495-491B-8C0F-7EA0CF3DE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C62199F-226E-476E-8604-DC6DFD8124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DB5216-6642-4D0E-815C-BA61A90E7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97E25E-9BB2-449B-B872-3264ECE37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CBF8-1E04-42E4-AB9E-8A519BD17E0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A719B9-B326-42AA-88AD-BA54E10E5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3E13FE-70B6-44ED-81A3-8F9AB45AB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71BC-36C8-4668-89B1-FB3BC6D33C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98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8420A70-09E4-4DC1-953D-E8B6667FF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C55C8F-29FC-438D-9F04-BEE6303DD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4A5B9D-02BE-47A4-BFD5-36E0717900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ECBF8-1E04-42E4-AB9E-8A519BD17E0C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6B5287-B396-48FD-A418-6392913F03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3D3DB5-0043-4E14-9972-903AFF616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F71BC-36C8-4668-89B1-FB3BC6D33C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72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C73539-8FA0-484C-8D7E-FE9BCFFD96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 グローバリゼーション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B431308-8EAB-4931-A528-190AC7E256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グローバリゼーションへの抵抗</a:t>
            </a:r>
          </a:p>
        </p:txBody>
      </p:sp>
    </p:spTree>
    <p:extLst>
      <p:ext uri="{BB962C8B-B14F-4D97-AF65-F5344CB8AC3E}">
        <p14:creationId xmlns:p14="http://schemas.microsoft.com/office/powerpoint/2010/main" val="4186495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gzn.jp/img/2016/01/20/child-labour-behind-smart-phone/222080_drc_artisanal_cobalt_mining__m.jpg">
            <a:extLst>
              <a:ext uri="{FF2B5EF4-FFF2-40B4-BE49-F238E27FC236}">
                <a16:creationId xmlns:a16="http://schemas.microsoft.com/office/drawing/2014/main" id="{FE3B1488-7D90-4616-89F7-883D88D6F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77" y="1528762"/>
            <a:ext cx="5334000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.gzn.jp/img/2016/01/20/child-labour-behind-smart-phone/04_m.jpg">
            <a:extLst>
              <a:ext uri="{FF2B5EF4-FFF2-40B4-BE49-F238E27FC236}">
                <a16:creationId xmlns:a16="http://schemas.microsoft.com/office/drawing/2014/main" id="{8C7460E5-6C26-4DE8-B31F-9F5E471A8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789" y="2190749"/>
            <a:ext cx="6531762" cy="3032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1FFBE5D-C275-4CD3-99C1-B6E57780017F}"/>
              </a:ext>
            </a:extLst>
          </p:cNvPr>
          <p:cNvSpPr txBox="1"/>
          <p:nvPr/>
        </p:nvSpPr>
        <p:spPr>
          <a:xfrm>
            <a:off x="2054268" y="363255"/>
            <a:ext cx="8129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コンゴでコバルト</a:t>
            </a:r>
            <a:r>
              <a:rPr kumimoji="1" lang="en-US" altLang="ja-JP" sz="2000" b="1" dirty="0"/>
              <a:t>(</a:t>
            </a:r>
            <a:r>
              <a:rPr kumimoji="1" lang="ja-JP" altLang="en-US" sz="2000" b="1" dirty="0"/>
              <a:t>スマホのバッテリーの原料</a:t>
            </a:r>
            <a:r>
              <a:rPr kumimoji="1" lang="en-US" altLang="ja-JP" sz="2000" b="1" dirty="0"/>
              <a:t>)</a:t>
            </a:r>
            <a:r>
              <a:rPr kumimoji="1" lang="ja-JP" altLang="en-US" sz="2000" b="1" dirty="0"/>
              <a:t>を採掘する子どもたち</a:t>
            </a:r>
          </a:p>
          <a:p>
            <a:r>
              <a:rPr kumimoji="1" lang="ja-JP" altLang="en-US" sz="2000" b="1" dirty="0"/>
              <a:t>  アムスネティが告発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4CF3675-9A61-4883-82AD-52B518EB1F67}"/>
              </a:ext>
            </a:extLst>
          </p:cNvPr>
          <p:cNvSpPr txBox="1"/>
          <p:nvPr/>
        </p:nvSpPr>
        <p:spPr>
          <a:xfrm>
            <a:off x="501041" y="5799551"/>
            <a:ext cx="8868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ja-JP"/>
              <a:t>http://news.livedoor.com/article/detail/11087187/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5590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A168EB-82EA-4D62-8DE1-02D65CDCA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ピケティ </a:t>
            </a:r>
            <a:r>
              <a:rPr kumimoji="1" lang="en-US" altLang="ja-JP" dirty="0"/>
              <a:t>21</a:t>
            </a:r>
            <a:r>
              <a:rPr kumimoji="1" lang="ja-JP" altLang="en-US" dirty="0"/>
              <a:t>世紀の資本論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3058FD-40B1-4EF4-BB3C-5312BA615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過去</a:t>
            </a:r>
            <a:r>
              <a:rPr kumimoji="1" lang="en-US" altLang="ja-JP" dirty="0"/>
              <a:t>200</a:t>
            </a:r>
            <a:r>
              <a:rPr kumimoji="1" lang="ja-JP" altLang="en-US" dirty="0"/>
              <a:t>年のフランスでの税金の統計から、貧富の差が拡大してきたことをデータで実証した。</a:t>
            </a:r>
          </a:p>
          <a:p>
            <a:r>
              <a:rPr kumimoji="1" lang="ja-JP" altLang="en-US" dirty="0"/>
              <a:t>資本収益率が経済成長率より高いことをデータで示した。</a:t>
            </a:r>
          </a:p>
          <a:p>
            <a:r>
              <a:rPr kumimoji="1" lang="ja-JP" altLang="en-US" dirty="0"/>
              <a:t>貧富の格差を是正するために累進課税が有効。国際的な格差に対しても、国家間の累進課税によって解決するという案を提示</a:t>
            </a:r>
          </a:p>
          <a:p>
            <a:endParaRPr lang="ja-JP" altLang="en-US" dirty="0"/>
          </a:p>
          <a:p>
            <a:r>
              <a:rPr kumimoji="1" lang="ja-JP" altLang="en-US" dirty="0"/>
              <a:t>非現実的との批判 </a:t>
            </a:r>
            <a:r>
              <a:rPr kumimoji="1" lang="en-US" altLang="ja-JP" dirty="0" err="1"/>
              <a:t>cf</a:t>
            </a:r>
            <a:r>
              <a:rPr kumimoji="1" lang="en-US" altLang="ja-JP" dirty="0"/>
              <a:t> </a:t>
            </a:r>
            <a:r>
              <a:rPr kumimoji="1" lang="ja-JP" altLang="en-US" dirty="0"/>
              <a:t>国際組織の分担金は、累進課税に近い。</a:t>
            </a:r>
            <a:r>
              <a:rPr kumimoji="1" lang="en-US" altLang="ja-JP" dirty="0"/>
              <a:t>(</a:t>
            </a:r>
            <a:r>
              <a:rPr kumimoji="1" lang="ja-JP" altLang="en-US" dirty="0"/>
              <a:t>アメリカが国際組織から脱退することが多い理由か</a:t>
            </a:r>
            <a:r>
              <a:rPr kumimoji="1" lang="en-US" altLang="ja-JP" dirty="0"/>
              <a:t>?)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9850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新自由主義の二局面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『</a:t>
            </a:r>
            <a:r>
              <a:rPr kumimoji="1" lang="ja-JP" altLang="en-US" dirty="0"/>
              <a:t>ショックドクトリン</a:t>
            </a:r>
            <a:r>
              <a:rPr kumimoji="1" lang="en-US" altLang="ja-JP" dirty="0"/>
              <a:t>』</a:t>
            </a:r>
            <a:r>
              <a:rPr kumimoji="1" lang="ja-JP" altLang="en-US" dirty="0"/>
              <a:t>（ナオミ・クライン）</a:t>
            </a:r>
          </a:p>
          <a:p>
            <a:pPr lvl="1"/>
            <a:r>
              <a:rPr lang="ja-JP" altLang="en-US" dirty="0"/>
              <a:t>フリードマンの新自由主義は、社会的混乱を媒介に市場主義を押しつける。惨事を人為的に作り出すこともある（惨事便乗型資本主義）</a:t>
            </a:r>
          </a:p>
          <a:p>
            <a:pPr lvl="1"/>
            <a:r>
              <a:rPr lang="ja-JP" altLang="en-US" dirty="0"/>
              <a:t>チリ（アジェンデからピノチェト）・ロシア（エリツィン）・スマトラ地震・ハリケーンカトリーヌ・イラク</a:t>
            </a:r>
          </a:p>
          <a:p>
            <a:r>
              <a:rPr kumimoji="1" lang="ja-JP" altLang="en-US" dirty="0"/>
              <a:t>ビイビット・ハーヴェイ</a:t>
            </a:r>
          </a:p>
          <a:p>
            <a:pPr lvl="1"/>
            <a:r>
              <a:rPr lang="ja-JP" altLang="en-US" dirty="0"/>
              <a:t>民主主義の成熟した国家では国民の合意</a:t>
            </a:r>
          </a:p>
          <a:p>
            <a:pPr lvl="1"/>
            <a:r>
              <a:rPr kumimoji="1" lang="ja-JP" altLang="en-US" dirty="0"/>
              <a:t>メディアを動員</a:t>
            </a:r>
          </a:p>
        </p:txBody>
      </p:sp>
    </p:spTree>
    <p:extLst>
      <p:ext uri="{BB962C8B-B14F-4D97-AF65-F5344CB8AC3E}">
        <p14:creationId xmlns:p14="http://schemas.microsoft.com/office/powerpoint/2010/main" val="2975419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C1DFCE-B011-40A5-8FD7-B1C005705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マルクスをめぐって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E4CAE8-83BF-4036-9D9F-DE27529DA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マルクス   経済格差が生じる資本主義を分析 </a:t>
            </a:r>
          </a:p>
          <a:p>
            <a:pPr lvl="1"/>
            <a:r>
              <a:rPr kumimoji="1" lang="ja-JP" altLang="en-US" dirty="0"/>
              <a:t>等価交換</a:t>
            </a:r>
            <a:r>
              <a:rPr kumimoji="1" lang="en-US" altLang="ja-JP" dirty="0"/>
              <a:t>(</a:t>
            </a:r>
            <a:r>
              <a:rPr kumimoji="1" lang="ja-JP" altLang="en-US" dirty="0"/>
              <a:t>労働と賃金</a:t>
            </a:r>
            <a:r>
              <a:rPr kumimoji="1" lang="en-US" altLang="ja-JP" dirty="0"/>
              <a:t>)</a:t>
            </a:r>
            <a:r>
              <a:rPr kumimoji="1" lang="ja-JP" altLang="en-US" dirty="0"/>
              <a:t>しながら、搾取がなされる構造</a:t>
            </a:r>
          </a:p>
          <a:p>
            <a:pPr lvl="1"/>
            <a:r>
              <a:rPr kumimoji="1" lang="ja-JP" altLang="en-US" dirty="0"/>
              <a:t>相対的過剰人口による賃金の低下圧力</a:t>
            </a:r>
          </a:p>
          <a:p>
            <a:r>
              <a:rPr kumimoji="1" lang="ja-JP" altLang="en-US" dirty="0"/>
              <a:t>マルクスは間違っていたという説</a:t>
            </a:r>
          </a:p>
          <a:p>
            <a:pPr lvl="1"/>
            <a:r>
              <a:rPr kumimoji="1" lang="ja-JP" altLang="en-US" dirty="0"/>
              <a:t>先進国の労働者は豊かになっている</a:t>
            </a:r>
          </a:p>
          <a:p>
            <a:pPr lvl="2"/>
            <a:r>
              <a:rPr kumimoji="1" lang="en-US" altLang="ja-JP" dirty="0"/>
              <a:t>(</a:t>
            </a:r>
            <a:r>
              <a:rPr kumimoji="1" lang="ja-JP" altLang="en-US" dirty="0"/>
              <a:t>レーニンの反論  植民地からの収奪を労働者に分配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完全雇用が実現</a:t>
            </a:r>
            <a:r>
              <a:rPr kumimoji="1" lang="en-US" altLang="ja-JP" dirty="0"/>
              <a:t>(</a:t>
            </a:r>
            <a:r>
              <a:rPr kumimoji="1" lang="ja-JP" altLang="en-US" dirty="0"/>
              <a:t>ケインズ政策による国家介入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グローバル経済では</a:t>
            </a:r>
            <a:r>
              <a:rPr kumimoji="1" lang="en-US" altLang="ja-JP" dirty="0"/>
              <a:t>(</a:t>
            </a:r>
            <a:r>
              <a:rPr kumimoji="1" lang="ja-JP" altLang="en-US" dirty="0"/>
              <a:t>新自由主義における格差拡大は何故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海外移転による失業増大</a:t>
            </a:r>
            <a:r>
              <a:rPr kumimoji="1" lang="en-US" altLang="ja-JP" dirty="0"/>
              <a:t>(</a:t>
            </a:r>
            <a:r>
              <a:rPr kumimoji="1" lang="ja-JP" altLang="en-US" dirty="0"/>
              <a:t>国内</a:t>
            </a:r>
            <a:r>
              <a:rPr kumimoji="1" lang="en-US" altLang="ja-JP" dirty="0"/>
              <a:t>)</a:t>
            </a:r>
            <a:r>
              <a:rPr kumimoji="1" lang="ja-JP" altLang="en-US" dirty="0"/>
              <a:t>と相対的過剰人口の創出</a:t>
            </a:r>
          </a:p>
          <a:p>
            <a:pPr lvl="1"/>
            <a:r>
              <a:rPr kumimoji="1" lang="ja-JP" altLang="en-US" dirty="0"/>
              <a:t>植民地独立による植民地収奪の喪失</a:t>
            </a:r>
          </a:p>
        </p:txBody>
      </p:sp>
    </p:spTree>
    <p:extLst>
      <p:ext uri="{BB962C8B-B14F-4D97-AF65-F5344CB8AC3E}">
        <p14:creationId xmlns:p14="http://schemas.microsoft.com/office/powerpoint/2010/main" val="619625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9B7C20-BEE9-49B1-84D3-FE39AB1C8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どうすればいいのか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BD0395-C009-4203-9832-E0B89254A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グローバリゼーションの利点</a:t>
            </a:r>
          </a:p>
          <a:p>
            <a:r>
              <a:rPr kumimoji="1" lang="ja-JP" altLang="en-US" dirty="0"/>
              <a:t>経済活動がグローバルになり、活動ルール、慣行が共有される</a:t>
            </a:r>
          </a:p>
          <a:p>
            <a:r>
              <a:rPr kumimoji="1" lang="ja-JP" altLang="en-US" dirty="0"/>
              <a:t>海外移転</a:t>
            </a:r>
            <a:r>
              <a:rPr kumimoji="1" lang="en-US" altLang="ja-JP" dirty="0"/>
              <a:t>(</a:t>
            </a:r>
            <a:r>
              <a:rPr kumimoji="1" lang="ja-JP" altLang="en-US" dirty="0"/>
              <a:t>雇用が元では減少、先では増加</a:t>
            </a:r>
            <a:r>
              <a:rPr kumimoji="1" lang="en-US" altLang="ja-JP" dirty="0"/>
              <a:t>)</a:t>
            </a:r>
            <a:r>
              <a:rPr kumimoji="1" lang="ja-JP" altLang="en-US" dirty="0"/>
              <a:t>→国際的格差是正</a:t>
            </a:r>
          </a:p>
          <a:p>
            <a:r>
              <a:rPr kumimoji="1" lang="ja-JP" altLang="en-US" dirty="0"/>
              <a:t>適地適作による合理的生産</a:t>
            </a:r>
          </a:p>
          <a:p>
            <a:r>
              <a:rPr kumimoji="1" lang="ja-JP" altLang="en-US" dirty="0"/>
              <a:t>弊害</a:t>
            </a:r>
          </a:p>
          <a:p>
            <a:r>
              <a:rPr kumimoji="1" lang="ja-JP" altLang="en-US" dirty="0"/>
              <a:t>経済格差の増大</a:t>
            </a:r>
            <a:endParaRPr lang="ja-JP" altLang="en-US" dirty="0"/>
          </a:p>
          <a:p>
            <a:r>
              <a:rPr lang="ja-JP" altLang="en-US" dirty="0"/>
              <a:t>平等・公正・正義</a:t>
            </a:r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2009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D65CDC-CA41-4732-99A8-06731D42E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必要なグローバリゼーションの側面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892D22-7275-4D81-97C6-F18B7BEAE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貿易の拡大</a:t>
            </a:r>
            <a:r>
              <a:rPr kumimoji="1" lang="en-US" altLang="ja-JP" dirty="0"/>
              <a:t>: </a:t>
            </a:r>
            <a:r>
              <a:rPr kumimoji="1" lang="ja-JP" altLang="en-US" dirty="0"/>
              <a:t>取引ルールの共通化と相互遵守</a:t>
            </a:r>
          </a:p>
          <a:p>
            <a:r>
              <a:rPr kumimoji="1" lang="ja-JP" altLang="en-US" dirty="0"/>
              <a:t>関税と諸規制</a:t>
            </a:r>
            <a:r>
              <a:rPr kumimoji="1" lang="en-US" altLang="ja-JP" dirty="0"/>
              <a:t>(</a:t>
            </a:r>
            <a:r>
              <a:rPr kumimoji="1" lang="ja-JP" altLang="en-US" dirty="0"/>
              <a:t>病気・添加物基準・部品調達等々</a:t>
            </a:r>
            <a:r>
              <a:rPr kumimoji="1" lang="en-US" altLang="ja-JP" dirty="0"/>
              <a:t>)</a:t>
            </a:r>
            <a:r>
              <a:rPr kumimoji="1" lang="ja-JP" altLang="en-US" dirty="0"/>
              <a:t>の相互了解</a:t>
            </a:r>
          </a:p>
          <a:p>
            <a:r>
              <a:rPr kumimoji="1" lang="ja-JP" altLang="en-US" dirty="0"/>
              <a:t>海外企業進出ルールの相互了解</a:t>
            </a:r>
          </a:p>
          <a:p>
            <a:r>
              <a:rPr kumimoji="1" lang="ja-JP" altLang="en-US" dirty="0"/>
              <a:t>自国産業への相互尊重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cf</a:t>
            </a:r>
            <a:r>
              <a:rPr kumimoji="1" lang="en-US" altLang="ja-JP" dirty="0"/>
              <a:t> </a:t>
            </a:r>
            <a:r>
              <a:rPr kumimoji="1" lang="ja-JP" altLang="en-US" dirty="0"/>
              <a:t>民営化・緊縮財政の強要</a:t>
            </a:r>
            <a:r>
              <a:rPr kumimoji="1" lang="en-US" altLang="ja-JP" dirty="0"/>
              <a:t>)</a:t>
            </a:r>
          </a:p>
          <a:p>
            <a:endParaRPr lang="en-US" altLang="ja-JP" dirty="0"/>
          </a:p>
          <a:p>
            <a:r>
              <a:rPr kumimoji="1" lang="ja-JP" altLang="en-US" dirty="0"/>
              <a:t>問題</a:t>
            </a:r>
          </a:p>
          <a:p>
            <a:r>
              <a:rPr kumimoji="1" lang="ja-JP" altLang="en-US" dirty="0"/>
              <a:t>保護主義と自由化</a:t>
            </a:r>
            <a:r>
              <a:rPr kumimoji="1" lang="en-US" altLang="ja-JP" dirty="0"/>
              <a:t>(</a:t>
            </a:r>
            <a:r>
              <a:rPr kumimoji="1" lang="ja-JP" altLang="en-US" dirty="0"/>
              <a:t>産業保護か安価な輸入品か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労働条件等への干渉は</a:t>
            </a:r>
          </a:p>
        </p:txBody>
      </p:sp>
    </p:spTree>
    <p:extLst>
      <p:ext uri="{BB962C8B-B14F-4D97-AF65-F5344CB8AC3E}">
        <p14:creationId xmlns:p14="http://schemas.microsoft.com/office/powerpoint/2010/main" val="3272522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FD51E-DB58-4886-BB86-9A9BDCBCD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経済的グローバリゼーション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2E4491-03FE-4286-8BD8-706CC5126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多国籍企業が、グローバリゼーションを押し進める最大の要因</a:t>
            </a:r>
            <a:r>
              <a:rPr kumimoji="1" lang="en-US" altLang="ja-JP" dirty="0"/>
              <a:t>(</a:t>
            </a:r>
            <a:r>
              <a:rPr kumimoji="1" lang="ja-JP" altLang="en-US" dirty="0"/>
              <a:t>人件費等の高騰→質が高いが労賃の安い国に工場移転→商業ルール・慣行を一致させる必要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途上国のキャッチアップに、</a:t>
            </a:r>
            <a:r>
              <a:rPr kumimoji="1" lang="en-US" altLang="ja-JP" dirty="0"/>
              <a:t>IMF</a:t>
            </a:r>
            <a:r>
              <a:rPr kumimoji="1" lang="ja-JP" altLang="en-US" dirty="0"/>
              <a:t>や</a:t>
            </a:r>
            <a:r>
              <a:rPr kumimoji="1" lang="en-US" altLang="ja-JP" dirty="0"/>
              <a:t>WB</a:t>
            </a:r>
            <a:r>
              <a:rPr kumimoji="1" lang="ja-JP" altLang="en-US" dirty="0"/>
              <a:t>による融資を通じて、欧米企業の進出を促進</a:t>
            </a:r>
          </a:p>
          <a:p>
            <a:pPr lvl="1"/>
            <a:r>
              <a:rPr kumimoji="1" lang="en-US" altLang="ja-JP" dirty="0"/>
              <a:t>IMF </a:t>
            </a:r>
            <a:r>
              <a:rPr kumimoji="1" lang="ja-JP" altLang="en-US" dirty="0"/>
              <a:t>金融支援→緊縮財政等の条件をつける</a:t>
            </a:r>
          </a:p>
          <a:p>
            <a:pPr lvl="1"/>
            <a:r>
              <a:rPr kumimoji="1" lang="en-US" altLang="ja-JP" dirty="0"/>
              <a:t>WB </a:t>
            </a:r>
            <a:r>
              <a:rPr kumimoji="1" lang="ja-JP" altLang="en-US" dirty="0"/>
              <a:t>産業支援→民営化と先進国企業の活用を条件とする</a:t>
            </a:r>
          </a:p>
          <a:p>
            <a:r>
              <a:rPr kumimoji="1" lang="ja-JP" altLang="en-US" dirty="0"/>
              <a:t>金融の自由化による変化→投機的金融</a:t>
            </a:r>
          </a:p>
        </p:txBody>
      </p:sp>
    </p:spTree>
    <p:extLst>
      <p:ext uri="{BB962C8B-B14F-4D97-AF65-F5344CB8AC3E}">
        <p14:creationId xmlns:p14="http://schemas.microsoft.com/office/powerpoint/2010/main" val="499084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D5E745-6F29-4495-AC4D-5824EA65C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ショックドクトリン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CEF496-3EB3-42BF-AF16-1DC4D22A7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ナオミ・クライン</a:t>
            </a:r>
            <a:r>
              <a:rPr kumimoji="1" lang="en-US" altLang="ja-JP" dirty="0"/>
              <a:t>(</a:t>
            </a:r>
            <a:r>
              <a:rPr kumimoji="1" lang="ja-JP" altLang="en-US" dirty="0"/>
              <a:t>カナダの女性ジャーナリスト</a:t>
            </a:r>
            <a:r>
              <a:rPr kumimoji="1" lang="en-US" altLang="ja-JP" dirty="0"/>
              <a:t>)</a:t>
            </a:r>
            <a:r>
              <a:rPr kumimoji="1" lang="ja-JP" altLang="en-US" dirty="0"/>
              <a:t>の</a:t>
            </a:r>
            <a:r>
              <a:rPr kumimoji="1" lang="en-US" altLang="ja-JP" dirty="0"/>
              <a:t>『</a:t>
            </a:r>
            <a:r>
              <a:rPr kumimoji="1" lang="ja-JP" altLang="en-US" dirty="0"/>
              <a:t>ショックドクトリン</a:t>
            </a:r>
            <a:r>
              <a:rPr kumimoji="1" lang="en-US" altLang="ja-JP" dirty="0"/>
              <a:t>』</a:t>
            </a:r>
            <a:r>
              <a:rPr kumimoji="1" lang="ja-JP" altLang="en-US" dirty="0"/>
              <a:t>が、新自由主義政策の裏を暴いた。</a:t>
            </a:r>
            <a:r>
              <a:rPr kumimoji="1" lang="en-US" altLang="ja-JP" dirty="0"/>
              <a:t>2007</a:t>
            </a:r>
            <a:endParaRPr kumimoji="1" lang="ja-JP" altLang="en-US" dirty="0"/>
          </a:p>
          <a:p>
            <a:r>
              <a:rPr kumimoji="1" lang="ja-JP" altLang="en-US" dirty="0"/>
              <a:t>新自由主義の旗手ミルトン・フリードマンとその弟子たちが、各国の政府で指導。</a:t>
            </a:r>
          </a:p>
          <a:p>
            <a:r>
              <a:rPr kumimoji="1" lang="ja-JP" altLang="en-US" dirty="0"/>
              <a:t>災害を利用して、米企業のために地域経済の再編</a:t>
            </a:r>
            <a:r>
              <a:rPr kumimoji="1" lang="en-US" altLang="ja-JP" dirty="0"/>
              <a:t>(2005</a:t>
            </a:r>
            <a:r>
              <a:rPr kumimoji="1" lang="ja-JP" altLang="en-US" dirty="0"/>
              <a:t>ハリケーンカトリーナ、</a:t>
            </a:r>
            <a:r>
              <a:rPr kumimoji="1" lang="en-US" altLang="ja-JP" dirty="0"/>
              <a:t>2004</a:t>
            </a:r>
            <a:r>
              <a:rPr kumimoji="1" lang="ja-JP" altLang="en-US" dirty="0"/>
              <a:t>スマトラ島沖地震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災害がない場合には、政治的におこす</a:t>
            </a:r>
            <a:r>
              <a:rPr kumimoji="1" lang="en-US" altLang="ja-JP" dirty="0"/>
              <a:t>(1973</a:t>
            </a:r>
            <a:r>
              <a:rPr kumimoji="1" lang="ja-JP" altLang="en-US" dirty="0"/>
              <a:t>チリのアジェンデ政権転覆、</a:t>
            </a:r>
            <a:r>
              <a:rPr kumimoji="1" lang="en-US" altLang="ja-JP" dirty="0"/>
              <a:t>1991</a:t>
            </a:r>
            <a:r>
              <a:rPr kumimoji="1" lang="ja-JP" altLang="en-US" dirty="0"/>
              <a:t>ロシアエリツィン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8298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EF8543-21F0-48AB-BF27-CC77C041E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アジェンデ政権転覆→ピノチェト政権へ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972D06-0F5A-42F4-8576-1389F564E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/>
              <a:t>1970</a:t>
            </a:r>
            <a:r>
              <a:rPr kumimoji="1" lang="ja-JP" altLang="en-US" dirty="0"/>
              <a:t> 世界で最初の選挙による社会主義政権</a:t>
            </a:r>
            <a:r>
              <a:rPr kumimoji="1" lang="en-US" altLang="ja-JP" dirty="0"/>
              <a:t>(</a:t>
            </a:r>
            <a:r>
              <a:rPr kumimoji="1" lang="ja-JP" altLang="en-US" dirty="0"/>
              <a:t>過去</a:t>
            </a:r>
            <a:r>
              <a:rPr kumimoji="1" lang="en-US" altLang="ja-JP" dirty="0"/>
              <a:t>4</a:t>
            </a:r>
            <a:r>
              <a:rPr kumimoji="1" lang="ja-JP" altLang="en-US" dirty="0"/>
              <a:t>度の選挙、</a:t>
            </a:r>
            <a:r>
              <a:rPr kumimoji="1" lang="en-US" altLang="ja-JP" dirty="0"/>
              <a:t>3</a:t>
            </a:r>
            <a:r>
              <a:rPr kumimoji="1" lang="ja-JP" altLang="en-US" dirty="0"/>
              <a:t>回は</a:t>
            </a:r>
            <a:r>
              <a:rPr kumimoji="1" lang="en-US" altLang="ja-JP" dirty="0"/>
              <a:t>CIA</a:t>
            </a:r>
            <a:r>
              <a:rPr kumimoji="1" lang="ja-JP" altLang="en-US" dirty="0"/>
              <a:t>の妨害で敗北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アメリカの経済的妨害と、無理な理想主義的政治によって、経済的には苦境に。支持率は高かった。</a:t>
            </a:r>
          </a:p>
          <a:p>
            <a:r>
              <a:rPr kumimoji="1" lang="en-US" altLang="ja-JP" dirty="0"/>
              <a:t>1973.9.11</a:t>
            </a:r>
            <a:r>
              <a:rPr kumimoji="1" lang="ja-JP" altLang="en-US" dirty="0"/>
              <a:t> </a:t>
            </a:r>
            <a:r>
              <a:rPr kumimoji="1" lang="en-US" altLang="ja-JP" dirty="0"/>
              <a:t>CIA</a:t>
            </a:r>
            <a:r>
              <a:rPr kumimoji="1" lang="ja-JP" altLang="en-US" dirty="0"/>
              <a:t>の援助で軍人のピノチェトが反乱、アジェンデ殺害</a:t>
            </a:r>
            <a:r>
              <a:rPr kumimoji="1" lang="en-US" altLang="ja-JP" dirty="0"/>
              <a:t>(</a:t>
            </a:r>
            <a:r>
              <a:rPr kumimoji="1" lang="ja-JP" altLang="en-US" dirty="0"/>
              <a:t>直接的死因は自殺とされた</a:t>
            </a:r>
            <a:r>
              <a:rPr kumimoji="1" lang="en-US" altLang="ja-JP" dirty="0"/>
              <a:t>)</a:t>
            </a:r>
            <a:r>
              <a:rPr kumimoji="1" lang="ja-JP" altLang="en-US" dirty="0"/>
              <a:t>→独裁政治</a:t>
            </a:r>
          </a:p>
          <a:p>
            <a:r>
              <a:rPr kumimoji="1" lang="ja-JP" altLang="en-US" dirty="0"/>
              <a:t>経済政策に大量のフリードマン学派が政府内部で活動</a:t>
            </a:r>
            <a:r>
              <a:rPr kumimoji="1" lang="en-US" altLang="ja-JP" dirty="0"/>
              <a:t>(</a:t>
            </a:r>
            <a:r>
              <a:rPr kumimoji="1" lang="ja-JP" altLang="en-US" dirty="0"/>
              <a:t>民営化・規制緩和・福祉予算のカット  自由市場の三位一体 クライン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しかし、重要産業は国有のままで、「フリードマンのいうチリの奇跡」は虚像だったとされている。</a:t>
            </a:r>
          </a:p>
        </p:txBody>
      </p:sp>
    </p:spTree>
    <p:extLst>
      <p:ext uri="{BB962C8B-B14F-4D97-AF65-F5344CB8AC3E}">
        <p14:creationId xmlns:p14="http://schemas.microsoft.com/office/powerpoint/2010/main" val="305433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-i.huffpost.com/gadgets/slideshows/449018/slide_449018_5990408_compressed.jpg">
            <a:extLst>
              <a:ext uri="{FF2B5EF4-FFF2-40B4-BE49-F238E27FC236}">
                <a16:creationId xmlns:a16="http://schemas.microsoft.com/office/drawing/2014/main" id="{0C7EEE31-01F6-4E04-AB33-BC3196A67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301" y="100208"/>
            <a:ext cx="8396686" cy="6197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8CD7225-7A85-4B50-86DB-140149F81E10}"/>
              </a:ext>
            </a:extLst>
          </p:cNvPr>
          <p:cNvSpPr txBox="1"/>
          <p:nvPr/>
        </p:nvSpPr>
        <p:spPr>
          <a:xfrm>
            <a:off x="3073138" y="6438507"/>
            <a:ext cx="448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ハリケーンカトリーナによる被害</a:t>
            </a:r>
          </a:p>
        </p:txBody>
      </p:sp>
    </p:spTree>
    <p:extLst>
      <p:ext uri="{BB962C8B-B14F-4D97-AF65-F5344CB8AC3E}">
        <p14:creationId xmlns:p14="http://schemas.microsoft.com/office/powerpoint/2010/main" val="1983533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5AE7B6-EBB1-40B8-927B-0746BCCAB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Finacial</a:t>
            </a:r>
            <a:r>
              <a:rPr kumimoji="1" lang="en-US" altLang="ja-JP" dirty="0"/>
              <a:t> Crisis 2007-08</a:t>
            </a:r>
            <a:r>
              <a:rPr kumimoji="1" lang="en-US" altLang="ja-JP" sz="3600" dirty="0"/>
              <a:t>(</a:t>
            </a:r>
            <a:r>
              <a:rPr kumimoji="1" lang="ja-JP" altLang="en-US" sz="3600" dirty="0"/>
              <a:t>リーマン・ショック</a:t>
            </a:r>
            <a:r>
              <a:rPr kumimoji="1" lang="en-US" altLang="ja-JP" sz="3600" dirty="0"/>
              <a:t>)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5A6BFA-F285-4F30-98F9-E1A8D45A8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ニューディール規制</a:t>
            </a:r>
          </a:p>
          <a:p>
            <a:r>
              <a:rPr kumimoji="1" lang="en-US" altLang="ja-JP" dirty="0"/>
              <a:t>1980</a:t>
            </a:r>
            <a:r>
              <a:rPr kumimoji="1" lang="ja-JP" altLang="en-US" dirty="0"/>
              <a:t>年代の規制緩和</a:t>
            </a:r>
          </a:p>
          <a:p>
            <a:r>
              <a:rPr kumimoji="1" lang="ja-JP" altLang="en-US" dirty="0"/>
              <a:t>リーマンショックとは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サブプライムローンの破綻</a:t>
            </a:r>
          </a:p>
          <a:p>
            <a:pPr lvl="1"/>
            <a:r>
              <a:rPr kumimoji="1" lang="ja-JP" altLang="en-US" dirty="0"/>
              <a:t>リーマンブラザースの倒産・</a:t>
            </a:r>
            <a:r>
              <a:rPr kumimoji="1" lang="en-US" altLang="ja-JP" dirty="0"/>
              <a:t>AIG(</a:t>
            </a:r>
            <a:r>
              <a:rPr kumimoji="1" lang="ja-JP" altLang="en-US" dirty="0"/>
              <a:t>多国籍保険会社</a:t>
            </a:r>
            <a:r>
              <a:rPr kumimoji="1" lang="en-US" altLang="ja-JP" dirty="0"/>
              <a:t>)</a:t>
            </a:r>
            <a:r>
              <a:rPr kumimoji="1" lang="ja-JP" altLang="en-US" dirty="0"/>
              <a:t>の経営危機→事実上の国有化</a:t>
            </a:r>
          </a:p>
          <a:p>
            <a:pPr lvl="1"/>
            <a:r>
              <a:rPr kumimoji="1" lang="ja-JP" altLang="en-US" dirty="0"/>
              <a:t>金融恐慌→世界に波及</a:t>
            </a:r>
          </a:p>
          <a:p>
            <a:pPr lvl="1"/>
            <a:r>
              <a:rPr kumimoji="1" lang="ja-JP" altLang="en-US" dirty="0"/>
              <a:t>オバマの金融救済策→ヨーロッパ、日本に波及</a:t>
            </a:r>
          </a:p>
        </p:txBody>
      </p:sp>
    </p:spTree>
    <p:extLst>
      <p:ext uri="{BB962C8B-B14F-4D97-AF65-F5344CB8AC3E}">
        <p14:creationId xmlns:p14="http://schemas.microsoft.com/office/powerpoint/2010/main" val="3391429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52D2E7-E8CE-4738-A648-AA1DD3EB3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occupy </a:t>
            </a:r>
            <a:r>
              <a:rPr kumimoji="1" lang="ja-JP" altLang="en-US" dirty="0"/>
              <a:t>運動 ウォール街を選挙せよ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AFDB93-9C49-4295-A7A9-1BA0DE812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2011.9</a:t>
            </a:r>
            <a:r>
              <a:rPr kumimoji="1" lang="ja-JP" altLang="en-US" dirty="0"/>
              <a:t> リーマンショックでの金融機関救済への抗議から、青年の厳しい状況への抗議活動</a:t>
            </a:r>
          </a:p>
          <a:p>
            <a:r>
              <a:rPr kumimoji="1" lang="ja-JP" altLang="en-US" dirty="0"/>
              <a:t>金融機関救済批判・富裕層優遇措置批判・金融規制・失業問題解決・温暖化対策等の要求</a:t>
            </a:r>
          </a:p>
          <a:p>
            <a:r>
              <a:rPr kumimoji="1" lang="en-US" altLang="ja-JP" dirty="0"/>
              <a:t>We are the 99%</a:t>
            </a:r>
            <a:r>
              <a:rPr kumimoji="1" lang="ja-JP" altLang="en-US" dirty="0"/>
              <a:t>  </a:t>
            </a:r>
            <a:r>
              <a:rPr kumimoji="1" lang="en-US" altLang="ja-JP" dirty="0"/>
              <a:t>2007</a:t>
            </a:r>
            <a:r>
              <a:rPr kumimoji="1" lang="ja-JP" altLang="en-US" dirty="0"/>
              <a:t>年上位</a:t>
            </a:r>
            <a:r>
              <a:rPr kumimoji="1" lang="en-US" altLang="ja-JP" dirty="0"/>
              <a:t>1</a:t>
            </a:r>
            <a:r>
              <a:rPr kumimoji="1" lang="ja-JP" altLang="en-US" dirty="0"/>
              <a:t>％が</a:t>
            </a:r>
            <a:r>
              <a:rPr kumimoji="1" lang="en-US" altLang="ja-JP" dirty="0"/>
              <a:t>34.6</a:t>
            </a:r>
            <a:r>
              <a:rPr kumimoji="1" lang="ja-JP" altLang="en-US" dirty="0"/>
              <a:t>％、次の</a:t>
            </a:r>
            <a:r>
              <a:rPr kumimoji="1" lang="en-US" altLang="ja-JP" dirty="0"/>
              <a:t>19</a:t>
            </a:r>
            <a:r>
              <a:rPr kumimoji="1" lang="ja-JP" altLang="en-US" dirty="0"/>
              <a:t>％が</a:t>
            </a:r>
            <a:r>
              <a:rPr kumimoji="1" lang="en-US" altLang="ja-JP" dirty="0"/>
              <a:t>50.5</a:t>
            </a:r>
            <a:r>
              <a:rPr kumimoji="1" lang="ja-JP" altLang="en-US" dirty="0"/>
              <a:t>％の富を所有。</a:t>
            </a:r>
            <a:r>
              <a:rPr kumimoji="1" lang="en-US" altLang="ja-JP" dirty="0"/>
              <a:t>(</a:t>
            </a:r>
            <a:r>
              <a:rPr kumimoji="1" lang="ja-JP" altLang="en-US" dirty="0"/>
              <a:t>上位</a:t>
            </a:r>
            <a:r>
              <a:rPr kumimoji="1" lang="en-US" altLang="ja-JP" dirty="0"/>
              <a:t>20</a:t>
            </a:r>
            <a:r>
              <a:rPr kumimoji="1" lang="ja-JP" altLang="en-US" dirty="0"/>
              <a:t>％で</a:t>
            </a:r>
            <a:r>
              <a:rPr kumimoji="1" lang="en-US" altLang="ja-JP" dirty="0"/>
              <a:t>85</a:t>
            </a:r>
            <a:r>
              <a:rPr kumimoji="1" lang="ja-JP" altLang="en-US" dirty="0"/>
              <a:t>％の富所有</a:t>
            </a:r>
            <a:r>
              <a:rPr kumimoji="1" lang="en-US" altLang="ja-JP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9059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EDF38A-0EB5-46DD-A7E2-2788C20D4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アタック</a:t>
            </a:r>
            <a:r>
              <a:rPr kumimoji="1" lang="en-US" altLang="ja-JP" dirty="0"/>
              <a:t>Association for the Taxation of financial Transactions for the Aid of Citizens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6196DE-56E3-4CF5-9DD4-27C5CA6DC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1998.6 </a:t>
            </a:r>
            <a:r>
              <a:rPr kumimoji="1" lang="ja-JP" altLang="en-US" dirty="0"/>
              <a:t>設立  基本原理</a:t>
            </a:r>
            <a:r>
              <a:rPr kumimoji="1" lang="en-US" altLang="ja-JP" dirty="0"/>
              <a:t>: </a:t>
            </a:r>
            <a:r>
              <a:rPr kumimoji="1" lang="ja-JP" altLang="en-US" dirty="0"/>
              <a:t>非宗教性・独立性・複数性・行動</a:t>
            </a:r>
          </a:p>
          <a:p>
            <a:r>
              <a:rPr kumimoji="1" lang="ja-JP" altLang="en-US" dirty="0"/>
              <a:t>行動目標</a:t>
            </a:r>
            <a:r>
              <a:rPr kumimoji="1" lang="en-US" altLang="ja-JP" dirty="0"/>
              <a:t>: </a:t>
            </a:r>
            <a:r>
              <a:rPr kumimoji="1" lang="ja-JP" altLang="en-US" dirty="0"/>
              <a:t>国際投機の阻止・資本所得への課税・税金天国の制裁・年金ファンド一般化阻止・途上国での投資の透明性・途上国の公的債務帳消し支持</a:t>
            </a:r>
          </a:p>
          <a:p>
            <a:r>
              <a:rPr kumimoji="1" lang="ja-JP" altLang="en-US" dirty="0"/>
              <a:t>グローバリゼーションへの代替方向の主張・模索</a:t>
            </a:r>
          </a:p>
          <a:p>
            <a:r>
              <a:rPr kumimoji="1" lang="ja-JP" altLang="en-US" dirty="0"/>
              <a:t>具体的行動</a:t>
            </a:r>
          </a:p>
          <a:p>
            <a:pPr lvl="1"/>
            <a:r>
              <a:rPr kumimoji="1" lang="ja-JP" altLang="en-US" dirty="0"/>
              <a:t>サプライチェーン問題</a:t>
            </a:r>
            <a:r>
              <a:rPr kumimoji="1" lang="en-US" altLang="ja-JP" dirty="0"/>
              <a:t>(</a:t>
            </a:r>
            <a:r>
              <a:rPr kumimoji="1" lang="ja-JP" altLang="en-US" dirty="0"/>
              <a:t>ユニクロの下請け労働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シアトル行動</a:t>
            </a:r>
            <a:r>
              <a:rPr kumimoji="1" lang="en-US" altLang="ja-JP" dirty="0"/>
              <a:t>(WTO</a:t>
            </a:r>
            <a:r>
              <a:rPr kumimoji="1" lang="ja-JP" altLang="en-US" dirty="0"/>
              <a:t>会議への抗議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en-US" altLang="ja-JP" dirty="0" err="1"/>
              <a:t>Cf</a:t>
            </a:r>
            <a:r>
              <a:rPr kumimoji="1" lang="en-US" altLang="ja-JP" dirty="0"/>
              <a:t> </a:t>
            </a:r>
            <a:r>
              <a:rPr kumimoji="1" lang="ja-JP" altLang="en-US" dirty="0"/>
              <a:t>児童労働</a:t>
            </a:r>
          </a:p>
        </p:txBody>
      </p:sp>
    </p:spTree>
    <p:extLst>
      <p:ext uri="{BB962C8B-B14F-4D97-AF65-F5344CB8AC3E}">
        <p14:creationId xmlns:p14="http://schemas.microsoft.com/office/powerpoint/2010/main" val="2216145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2342</TotalTime>
  <Words>1025</Words>
  <Application>Microsoft Office PowerPoint</Application>
  <PresentationFormat>ワイド画面</PresentationFormat>
  <Paragraphs>84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游ゴシック</vt:lpstr>
      <vt:lpstr>游ゴシック Light</vt:lpstr>
      <vt:lpstr>Arial</vt:lpstr>
      <vt:lpstr>Office テーマ</vt:lpstr>
      <vt:lpstr> グローバリゼーション2</vt:lpstr>
      <vt:lpstr>必要なグローバリゼーションの側面</vt:lpstr>
      <vt:lpstr>経済的グローバリゼーション</vt:lpstr>
      <vt:lpstr>ショックドクトリン</vt:lpstr>
      <vt:lpstr>アジェンデ政権転覆→ピノチェト政権へ</vt:lpstr>
      <vt:lpstr>PowerPoint プレゼンテーション</vt:lpstr>
      <vt:lpstr>Finacial Crisis 2007-08(リーマン・ショック)</vt:lpstr>
      <vt:lpstr>occupy 運動 ウォール街を選挙せよ</vt:lpstr>
      <vt:lpstr>アタックAssociation for the Taxation of financial Transactions for the Aid of Citizens</vt:lpstr>
      <vt:lpstr>PowerPoint プレゼンテーション</vt:lpstr>
      <vt:lpstr>ピケティ 21世紀の資本論</vt:lpstr>
      <vt:lpstr>新自由主義の二局面</vt:lpstr>
      <vt:lpstr>マルクスをめぐって</vt:lpstr>
      <vt:lpstr>どうすればいいのか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グローバリゼーション2</dc:title>
  <dc:creator>ota wakei</dc:creator>
  <cp:lastModifiedBy>ota wakei</cp:lastModifiedBy>
  <cp:revision>42</cp:revision>
  <dcterms:created xsi:type="dcterms:W3CDTF">2018-10-02T11:49:46Z</dcterms:created>
  <dcterms:modified xsi:type="dcterms:W3CDTF">2018-10-12T06:38:59Z</dcterms:modified>
</cp:coreProperties>
</file>