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5" r:id="rId3"/>
    <p:sldId id="298" r:id="rId4"/>
    <p:sldId id="297" r:id="rId5"/>
    <p:sldId id="337" r:id="rId6"/>
    <p:sldId id="339" r:id="rId7"/>
    <p:sldId id="257" r:id="rId8"/>
    <p:sldId id="333" r:id="rId9"/>
    <p:sldId id="334" r:id="rId10"/>
    <p:sldId id="338" r:id="rId11"/>
    <p:sldId id="335" r:id="rId12"/>
    <p:sldId id="341" r:id="rId13"/>
    <p:sldId id="342" r:id="rId14"/>
    <p:sldId id="343" r:id="rId15"/>
    <p:sldId id="344" r:id="rId16"/>
    <p:sldId id="340"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8" autoAdjust="0"/>
    <p:restoredTop sz="94660"/>
  </p:normalViewPr>
  <p:slideViewPr>
    <p:cSldViewPr snapToGrid="0">
      <p:cViewPr varScale="1">
        <p:scale>
          <a:sx n="68" d="100"/>
          <a:sy n="68" d="100"/>
        </p:scale>
        <p:origin x="60"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35DEB-24A6-43D9-95DE-56B5D954C32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34197F2-EF22-49B9-8F4F-A0572C0418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11C8E54-EF18-4338-9B53-184CB272D39B}"/>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5" name="フッター プレースホルダー 4">
            <a:extLst>
              <a:ext uri="{FF2B5EF4-FFF2-40B4-BE49-F238E27FC236}">
                <a16:creationId xmlns:a16="http://schemas.microsoft.com/office/drawing/2014/main" id="{A68D688F-7991-472C-8E21-1CB90E627F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53971A-72F3-4A4A-9BB2-C23B98196FA3}"/>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419650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DBFAA3-0E07-4A9B-9F71-89E88730292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AD27D0-9A15-43E7-8149-3FA1043111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DD425C-6CAD-4621-A7B5-9AABAAC17503}"/>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5" name="フッター プレースホルダー 4">
            <a:extLst>
              <a:ext uri="{FF2B5EF4-FFF2-40B4-BE49-F238E27FC236}">
                <a16:creationId xmlns:a16="http://schemas.microsoft.com/office/drawing/2014/main" id="{814A5333-6BD8-4C33-9DD1-050CB4EA49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1CA182-363B-458E-BA19-954A88A3E7E1}"/>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307086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7664461-B0DB-4A42-B07B-55764EDEC86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2262A3-5C0E-44C6-81B4-F6F71AE606C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E0BCC9-A96B-45A7-96CE-656A6B5326F4}"/>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5" name="フッター プレースホルダー 4">
            <a:extLst>
              <a:ext uri="{FF2B5EF4-FFF2-40B4-BE49-F238E27FC236}">
                <a16:creationId xmlns:a16="http://schemas.microsoft.com/office/drawing/2014/main" id="{FF2D5E0D-9EFE-4644-8A2C-E817CD2F41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3340F1-17EA-45D3-8C0C-459B95F4ACC7}"/>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288442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DD9459-38A1-418D-955B-7C9F66AA5ED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95FE6E8-3E3A-4551-A817-74FAA46466F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284FE96-8DF3-4C1D-8FC6-3359535C7B8E}"/>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5" name="フッター プレースホルダー 4">
            <a:extLst>
              <a:ext uri="{FF2B5EF4-FFF2-40B4-BE49-F238E27FC236}">
                <a16:creationId xmlns:a16="http://schemas.microsoft.com/office/drawing/2014/main" id="{BA8049DB-A8A9-43B5-A6F4-2265B9AFE4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D76727-E4A4-4CB7-B47D-C8D1D1028804}"/>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173864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211360-97D5-452A-B797-84197B34E72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9AE7F6-60F6-4BD4-B195-415AB02CFC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32ABB70-E0C3-4A0D-A583-37215787C481}"/>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5" name="フッター プレースホルダー 4">
            <a:extLst>
              <a:ext uri="{FF2B5EF4-FFF2-40B4-BE49-F238E27FC236}">
                <a16:creationId xmlns:a16="http://schemas.microsoft.com/office/drawing/2014/main" id="{DEC77B87-95FF-4D65-82DF-4593F20C32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977367-57B3-4C75-A8DE-9D68DC05DBB3}"/>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407938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0E416-51BC-476F-9F73-53CFF9F2EE5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542551-FB06-47D6-B427-C197E30BCDE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174003A-1DA5-4C27-ABBC-D93D7B2B8D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96379A0-600E-481D-98D6-5E55CD06E118}"/>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6" name="フッター プレースホルダー 5">
            <a:extLst>
              <a:ext uri="{FF2B5EF4-FFF2-40B4-BE49-F238E27FC236}">
                <a16:creationId xmlns:a16="http://schemas.microsoft.com/office/drawing/2014/main" id="{B07513DF-B3F5-448B-9E7F-EE7321FC837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E79D9A-0334-4D9F-8C9F-10DE746A89B4}"/>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146113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660E7-9774-439C-ACE6-4727129C463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8F7EB9-9819-496D-B180-F20E29DFFC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F083955-AF4E-45AD-ABF7-418DBE723D4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F062A6-3F16-4023-8F1E-1711271113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6A0389-D7C8-44A7-B12C-C2B21C8A841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B8F0E39-9FA0-46A7-B42B-D15B70CA2B65}"/>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8" name="フッター プレースホルダー 7">
            <a:extLst>
              <a:ext uri="{FF2B5EF4-FFF2-40B4-BE49-F238E27FC236}">
                <a16:creationId xmlns:a16="http://schemas.microsoft.com/office/drawing/2014/main" id="{28DCCE36-FD6B-40B2-840F-84F8A1779F5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580140-0961-4053-919D-ACE1ECA2122C}"/>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71357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23C6A-02E8-4555-A602-9D353CA9AC1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EADE57E-6F44-4B43-97FA-CF31CA762501}"/>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4" name="フッター プレースホルダー 3">
            <a:extLst>
              <a:ext uri="{FF2B5EF4-FFF2-40B4-BE49-F238E27FC236}">
                <a16:creationId xmlns:a16="http://schemas.microsoft.com/office/drawing/2014/main" id="{A581B762-7A51-4D1B-8153-27D6199C17E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AD2E16B-7F81-4EAE-8C20-A224BBB401D5}"/>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215788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00F4A7-E65D-4927-8C33-48AF47511DCC}"/>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3" name="フッター プレースホルダー 2">
            <a:extLst>
              <a:ext uri="{FF2B5EF4-FFF2-40B4-BE49-F238E27FC236}">
                <a16:creationId xmlns:a16="http://schemas.microsoft.com/office/drawing/2014/main" id="{E38813CE-173C-42B5-B6F4-E536BB332F5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69447E-91C5-4C8E-AFA3-3444BE6239FB}"/>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216274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E5ED8D-21DB-460C-8004-4034C49B154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981AAC-A97D-47CE-BD91-DE38DCFFA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186A988-3FEE-40CB-A4D2-79528395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534E629-B063-43E9-9897-DD96A265E3FA}"/>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6" name="フッター プレースホルダー 5">
            <a:extLst>
              <a:ext uri="{FF2B5EF4-FFF2-40B4-BE49-F238E27FC236}">
                <a16:creationId xmlns:a16="http://schemas.microsoft.com/office/drawing/2014/main" id="{9D71971F-387F-4352-BBEF-5EA7DFA285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93EB49E-EE1E-4289-8CDF-42984D31AC87}"/>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183531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1F513C-D621-4181-8817-C0F837A2BA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C9A5C07-BCBB-4416-8C3F-6285FEF1D0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926EC11-7A51-4DD9-822F-69AD49AF5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9A0EEE5-5C12-4063-98BC-58864840CF31}"/>
              </a:ext>
            </a:extLst>
          </p:cNvPr>
          <p:cNvSpPr>
            <a:spLocks noGrp="1"/>
          </p:cNvSpPr>
          <p:nvPr>
            <p:ph type="dt" sz="half" idx="10"/>
          </p:nvPr>
        </p:nvSpPr>
        <p:spPr/>
        <p:txBody>
          <a:bodyPr/>
          <a:lstStyle/>
          <a:p>
            <a:fld id="{F342D1B4-A1CE-43FF-8DDC-3F63F9F35ED5}" type="datetimeFigureOut">
              <a:rPr kumimoji="1" lang="ja-JP" altLang="en-US" smtClean="0"/>
              <a:t>2018/10/5</a:t>
            </a:fld>
            <a:endParaRPr kumimoji="1" lang="ja-JP" altLang="en-US"/>
          </a:p>
        </p:txBody>
      </p:sp>
      <p:sp>
        <p:nvSpPr>
          <p:cNvPr id="6" name="フッター プレースホルダー 5">
            <a:extLst>
              <a:ext uri="{FF2B5EF4-FFF2-40B4-BE49-F238E27FC236}">
                <a16:creationId xmlns:a16="http://schemas.microsoft.com/office/drawing/2014/main" id="{7102A533-D2C4-4AC2-A661-B7AE29094D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2D4679-33AE-4AD3-A01F-140716D1CE3C}"/>
              </a:ext>
            </a:extLst>
          </p:cNvPr>
          <p:cNvSpPr>
            <a:spLocks noGrp="1"/>
          </p:cNvSpPr>
          <p:nvPr>
            <p:ph type="sldNum" sz="quarter" idx="12"/>
          </p:nvPr>
        </p:nvSpPr>
        <p:spPr/>
        <p:txBody>
          <a:body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381348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2531FBB-908B-430F-BB46-A13EF6ECB2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B8FF98-3542-428C-9D39-D67720D76F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3457D6-FD14-4148-86AA-FDA7D6C853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2D1B4-A1CE-43FF-8DDC-3F63F9F35ED5}" type="datetimeFigureOut">
              <a:rPr kumimoji="1" lang="ja-JP" altLang="en-US" smtClean="0"/>
              <a:t>2018/10/5</a:t>
            </a:fld>
            <a:endParaRPr kumimoji="1" lang="ja-JP" altLang="en-US"/>
          </a:p>
        </p:txBody>
      </p:sp>
      <p:sp>
        <p:nvSpPr>
          <p:cNvPr id="5" name="フッター プレースホルダー 4">
            <a:extLst>
              <a:ext uri="{FF2B5EF4-FFF2-40B4-BE49-F238E27FC236}">
                <a16:creationId xmlns:a16="http://schemas.microsoft.com/office/drawing/2014/main" id="{BB2DE040-6423-416D-9178-D411F2F313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F95B758-341F-467B-97C7-5187577EE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A7B6F-D0B7-4E4B-A54E-881616B2EE7B}" type="slidenum">
              <a:rPr kumimoji="1" lang="ja-JP" altLang="en-US" smtClean="0"/>
              <a:t>‹#›</a:t>
            </a:fld>
            <a:endParaRPr kumimoji="1" lang="ja-JP" altLang="en-US"/>
          </a:p>
        </p:txBody>
      </p:sp>
    </p:spTree>
    <p:extLst>
      <p:ext uri="{BB962C8B-B14F-4D97-AF65-F5344CB8AC3E}">
        <p14:creationId xmlns:p14="http://schemas.microsoft.com/office/powerpoint/2010/main" val="976913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2A3037-4BE7-4F4D-BDD1-652FA11A4E1E}"/>
              </a:ext>
            </a:extLst>
          </p:cNvPr>
          <p:cNvSpPr>
            <a:spLocks noGrp="1"/>
          </p:cNvSpPr>
          <p:nvPr>
            <p:ph type="ctrTitle"/>
          </p:nvPr>
        </p:nvSpPr>
        <p:spPr/>
        <p:txBody>
          <a:bodyPr/>
          <a:lstStyle/>
          <a:p>
            <a:r>
              <a:rPr kumimoji="1" lang="ja-JP" altLang="en-US" dirty="0"/>
              <a:t> グローバリゼーション</a:t>
            </a:r>
            <a:r>
              <a:rPr kumimoji="1" lang="en-US" altLang="ja-JP" dirty="0"/>
              <a:t>1</a:t>
            </a:r>
            <a:endParaRPr kumimoji="1" lang="ja-JP" altLang="en-US" dirty="0"/>
          </a:p>
        </p:txBody>
      </p:sp>
      <p:sp>
        <p:nvSpPr>
          <p:cNvPr id="3" name="字幕 2">
            <a:extLst>
              <a:ext uri="{FF2B5EF4-FFF2-40B4-BE49-F238E27FC236}">
                <a16:creationId xmlns:a16="http://schemas.microsoft.com/office/drawing/2014/main" id="{7A4A6F92-1E6C-464C-BD20-BFFA7F008E18}"/>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105959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0FD51E-DB58-4886-BB86-9A9BDCBCDE1B}"/>
              </a:ext>
            </a:extLst>
          </p:cNvPr>
          <p:cNvSpPr>
            <a:spLocks noGrp="1"/>
          </p:cNvSpPr>
          <p:nvPr>
            <p:ph type="title"/>
          </p:nvPr>
        </p:nvSpPr>
        <p:spPr/>
        <p:txBody>
          <a:bodyPr/>
          <a:lstStyle/>
          <a:p>
            <a:r>
              <a:rPr kumimoji="1" lang="ja-JP" altLang="en-US" dirty="0"/>
              <a:t>経済的グローバリゼーション</a:t>
            </a:r>
          </a:p>
        </p:txBody>
      </p:sp>
      <p:sp>
        <p:nvSpPr>
          <p:cNvPr id="3" name="コンテンツ プレースホルダー 2">
            <a:extLst>
              <a:ext uri="{FF2B5EF4-FFF2-40B4-BE49-F238E27FC236}">
                <a16:creationId xmlns:a16="http://schemas.microsoft.com/office/drawing/2014/main" id="{C72E4491-03FE-4286-8BD8-706CC51267DA}"/>
              </a:ext>
            </a:extLst>
          </p:cNvPr>
          <p:cNvSpPr>
            <a:spLocks noGrp="1"/>
          </p:cNvSpPr>
          <p:nvPr>
            <p:ph idx="1"/>
          </p:nvPr>
        </p:nvSpPr>
        <p:spPr/>
        <p:txBody>
          <a:bodyPr/>
          <a:lstStyle/>
          <a:p>
            <a:r>
              <a:rPr kumimoji="1" lang="ja-JP" altLang="en-US" dirty="0"/>
              <a:t>多国籍企業が、グローバリゼーションを押し進める最大の要因</a:t>
            </a:r>
            <a:r>
              <a:rPr kumimoji="1" lang="en-US" altLang="ja-JP" dirty="0"/>
              <a:t>(</a:t>
            </a:r>
            <a:r>
              <a:rPr kumimoji="1" lang="ja-JP" altLang="en-US" dirty="0"/>
              <a:t>人件費等の高騰→質が高いが労賃の安い国に工場移転→商業ルール・慣行を一致させる必要</a:t>
            </a:r>
            <a:r>
              <a:rPr kumimoji="1" lang="en-US" altLang="ja-JP" dirty="0"/>
              <a:t>)</a:t>
            </a:r>
            <a:endParaRPr kumimoji="1" lang="ja-JP" altLang="en-US" dirty="0"/>
          </a:p>
          <a:p>
            <a:r>
              <a:rPr kumimoji="1" lang="ja-JP" altLang="en-US" dirty="0"/>
              <a:t>途上国のキャッチアップに、</a:t>
            </a:r>
            <a:r>
              <a:rPr kumimoji="1" lang="en-US" altLang="ja-JP" dirty="0"/>
              <a:t>IMF</a:t>
            </a:r>
            <a:r>
              <a:rPr kumimoji="1" lang="ja-JP" altLang="en-US" dirty="0"/>
              <a:t>や</a:t>
            </a:r>
            <a:r>
              <a:rPr kumimoji="1" lang="en-US" altLang="ja-JP" dirty="0"/>
              <a:t>WB</a:t>
            </a:r>
            <a:r>
              <a:rPr kumimoji="1" lang="ja-JP" altLang="en-US" dirty="0"/>
              <a:t>による融資を通じて、欧米企業の進出を促進</a:t>
            </a:r>
          </a:p>
          <a:p>
            <a:pPr lvl="1"/>
            <a:r>
              <a:rPr kumimoji="1" lang="en-US" altLang="ja-JP" dirty="0"/>
              <a:t>IMF </a:t>
            </a:r>
            <a:r>
              <a:rPr kumimoji="1" lang="ja-JP" altLang="en-US" dirty="0"/>
              <a:t>金融支援→緊縮財政等の条件をつける</a:t>
            </a:r>
          </a:p>
          <a:p>
            <a:pPr lvl="1"/>
            <a:r>
              <a:rPr kumimoji="1" lang="en-US" altLang="ja-JP" dirty="0"/>
              <a:t>WB </a:t>
            </a:r>
            <a:r>
              <a:rPr kumimoji="1" lang="ja-JP" altLang="en-US" dirty="0"/>
              <a:t>産業支援→民営化と先進国企業の活用を条件とする</a:t>
            </a:r>
          </a:p>
          <a:p>
            <a:r>
              <a:rPr kumimoji="1" lang="ja-JP" altLang="en-US" dirty="0"/>
              <a:t>金融の自由化による変化→投機的金融</a:t>
            </a:r>
          </a:p>
        </p:txBody>
      </p:sp>
    </p:spTree>
    <p:extLst>
      <p:ext uri="{BB962C8B-B14F-4D97-AF65-F5344CB8AC3E}">
        <p14:creationId xmlns:p14="http://schemas.microsoft.com/office/powerpoint/2010/main" val="49908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lang="ja-JP" altLang="en-US" dirty="0"/>
              <a:t>冷戦の終焉</a:t>
            </a:r>
            <a:br>
              <a:rPr lang="ja-JP" altLang="en-US" dirty="0"/>
            </a:br>
            <a:r>
              <a:rPr lang="en-US" altLang="ja-JP" dirty="0"/>
              <a:t>(</a:t>
            </a:r>
            <a:r>
              <a:rPr lang="ja-JP" altLang="en-US" dirty="0"/>
              <a:t>最も平等主義の国家の崩壊</a:t>
            </a:r>
            <a:r>
              <a:rPr lang="en-US" altLang="ja-JP" dirty="0"/>
              <a:t>)</a:t>
            </a:r>
            <a:endParaRPr lang="ja-JP" altLang="en-US" dirty="0"/>
          </a:p>
        </p:txBody>
      </p:sp>
      <p:sp>
        <p:nvSpPr>
          <p:cNvPr id="4099" name="コンテンツ プレースホルダー 2"/>
          <p:cNvSpPr>
            <a:spLocks noGrp="1"/>
          </p:cNvSpPr>
          <p:nvPr>
            <p:ph idx="1"/>
          </p:nvPr>
        </p:nvSpPr>
        <p:spPr/>
        <p:txBody>
          <a:bodyPr/>
          <a:lstStyle/>
          <a:p>
            <a:r>
              <a:rPr lang="ja-JP" altLang="en-US" dirty="0"/>
              <a:t>ソ連や東ドイツ・東欧の社会主義の崩壊</a:t>
            </a:r>
          </a:p>
          <a:p>
            <a:r>
              <a:rPr lang="ja-JP" altLang="en-US" dirty="0"/>
              <a:t>「市場主義」の増大</a:t>
            </a:r>
          </a:p>
          <a:p>
            <a:pPr lvl="1"/>
            <a:r>
              <a:rPr lang="ja-JP" altLang="en-US" dirty="0"/>
              <a:t>中国・ベトナムなど社会主義国も市場経済導入</a:t>
            </a:r>
          </a:p>
          <a:p>
            <a:pPr lvl="1"/>
            <a:r>
              <a:rPr lang="ja-JP" altLang="en-US" dirty="0"/>
              <a:t>ＷＢ，ＩＭＦ，ＷＴＯが金融・経済面での促進</a:t>
            </a:r>
          </a:p>
          <a:p>
            <a:r>
              <a:rPr lang="ja-JP" altLang="en-US" dirty="0"/>
              <a:t>放送・メディアのグローバル化</a:t>
            </a:r>
          </a:p>
          <a:p>
            <a:pPr lvl="1"/>
            <a:r>
              <a:rPr lang="ja-JP" altLang="en-US" dirty="0"/>
              <a:t>ＣＮＮ，ＢＢＣ</a:t>
            </a:r>
          </a:p>
          <a:p>
            <a:pPr lvl="1"/>
            <a:r>
              <a:rPr lang="ja-JP" altLang="en-US" dirty="0"/>
              <a:t>インターネット</a:t>
            </a:r>
          </a:p>
          <a:p>
            <a:r>
              <a:rPr lang="en-US" altLang="ja-JP" dirty="0"/>
              <a:t>FTA(</a:t>
            </a:r>
            <a:r>
              <a:rPr lang="ja-JP" altLang="en-US" dirty="0"/>
              <a:t>自由貿易協定</a:t>
            </a:r>
            <a:r>
              <a:rPr lang="en-US" altLang="ja-JP" dirty="0"/>
              <a:t>),EPA(</a:t>
            </a:r>
            <a:r>
              <a:rPr lang="ja-JP" altLang="en-US" dirty="0"/>
              <a:t>経済連携協定</a:t>
            </a:r>
            <a:r>
              <a:rPr lang="en-US" altLang="ja-JP" dirty="0"/>
              <a:t>)</a:t>
            </a:r>
            <a:r>
              <a:rPr lang="ja-JP" altLang="en-US" dirty="0"/>
              <a:t>の増加 </a:t>
            </a:r>
            <a:r>
              <a:rPr lang="en-US" altLang="ja-JP" dirty="0" err="1"/>
              <a:t>cf</a:t>
            </a:r>
            <a:r>
              <a:rPr lang="en-US" altLang="ja-JP" dirty="0"/>
              <a:t> TPP</a:t>
            </a:r>
            <a:endParaRPr lang="ja-JP" altLang="en-US" dirty="0"/>
          </a:p>
        </p:txBody>
      </p:sp>
    </p:spTree>
    <p:extLst>
      <p:ext uri="{BB962C8B-B14F-4D97-AF65-F5344CB8AC3E}">
        <p14:creationId xmlns:p14="http://schemas.microsoft.com/office/powerpoint/2010/main" val="2568520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3888E8-9CFF-487A-B609-8685D314D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506" y="60995"/>
            <a:ext cx="7365244" cy="6797005"/>
          </a:xfrm>
          <a:prstGeom prst="rect">
            <a:avLst/>
          </a:prstGeom>
        </p:spPr>
      </p:pic>
      <p:sp>
        <p:nvSpPr>
          <p:cNvPr id="2" name="テキスト ボックス 1">
            <a:extLst>
              <a:ext uri="{FF2B5EF4-FFF2-40B4-BE49-F238E27FC236}">
                <a16:creationId xmlns:a16="http://schemas.microsoft.com/office/drawing/2014/main" id="{E786F40F-737C-4956-A458-59E0D35B1350}"/>
              </a:ext>
            </a:extLst>
          </p:cNvPr>
          <p:cNvSpPr txBox="1"/>
          <p:nvPr/>
        </p:nvSpPr>
        <p:spPr>
          <a:xfrm>
            <a:off x="253218" y="801858"/>
            <a:ext cx="2264899" cy="707886"/>
          </a:xfrm>
          <a:prstGeom prst="rect">
            <a:avLst/>
          </a:prstGeom>
          <a:noFill/>
        </p:spPr>
        <p:txBody>
          <a:bodyPr wrap="square" rtlCol="0">
            <a:spAutoFit/>
          </a:bodyPr>
          <a:lstStyle/>
          <a:p>
            <a:r>
              <a:rPr kumimoji="1" lang="ja-JP" altLang="en-US" sz="2000" b="1" dirty="0"/>
              <a:t>統計上、世界の富は増大した</a:t>
            </a:r>
          </a:p>
        </p:txBody>
      </p:sp>
    </p:spTree>
    <p:extLst>
      <p:ext uri="{BB962C8B-B14F-4D97-AF65-F5344CB8AC3E}">
        <p14:creationId xmlns:p14="http://schemas.microsoft.com/office/powerpoint/2010/main" val="66835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3F4C069-B358-41DB-90C8-99DA048A4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814" y="242280"/>
            <a:ext cx="7965136" cy="6615720"/>
          </a:xfrm>
          <a:prstGeom prst="rect">
            <a:avLst/>
          </a:prstGeom>
        </p:spPr>
      </p:pic>
      <p:sp>
        <p:nvSpPr>
          <p:cNvPr id="2" name="テキスト ボックス 1">
            <a:extLst>
              <a:ext uri="{FF2B5EF4-FFF2-40B4-BE49-F238E27FC236}">
                <a16:creationId xmlns:a16="http://schemas.microsoft.com/office/drawing/2014/main" id="{5083F012-6A86-4BD2-97FA-49E8363B04D0}"/>
              </a:ext>
            </a:extLst>
          </p:cNvPr>
          <p:cNvSpPr txBox="1"/>
          <p:nvPr/>
        </p:nvSpPr>
        <p:spPr>
          <a:xfrm>
            <a:off x="126609" y="1406769"/>
            <a:ext cx="1997613" cy="1015663"/>
          </a:xfrm>
          <a:prstGeom prst="rect">
            <a:avLst/>
          </a:prstGeom>
          <a:noFill/>
        </p:spPr>
        <p:txBody>
          <a:bodyPr wrap="square" rtlCol="0">
            <a:spAutoFit/>
          </a:bodyPr>
          <a:lstStyle/>
          <a:p>
            <a:r>
              <a:rPr kumimoji="1" lang="ja-JP" altLang="en-US" sz="2000" b="1" dirty="0"/>
              <a:t>経済は貿易による部分が増大した</a:t>
            </a:r>
          </a:p>
        </p:txBody>
      </p:sp>
    </p:spTree>
    <p:extLst>
      <p:ext uri="{BB962C8B-B14F-4D97-AF65-F5344CB8AC3E}">
        <p14:creationId xmlns:p14="http://schemas.microsoft.com/office/powerpoint/2010/main" val="280255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A208F8-E9D4-4B09-BC44-4D21CCABBCF7}"/>
              </a:ext>
            </a:extLst>
          </p:cNvPr>
          <p:cNvSpPr>
            <a:spLocks noGrp="1"/>
          </p:cNvSpPr>
          <p:nvPr>
            <p:ph type="title"/>
          </p:nvPr>
        </p:nvSpPr>
        <p:spPr/>
        <p:txBody>
          <a:bodyPr/>
          <a:lstStyle/>
          <a:p>
            <a:r>
              <a:rPr kumimoji="1" lang="en-US" altLang="ja-JP" dirty="0" err="1"/>
              <a:t>TPP</a:t>
            </a:r>
            <a:endParaRPr kumimoji="1" lang="ja-JP" altLang="en-US" dirty="0"/>
          </a:p>
        </p:txBody>
      </p:sp>
      <p:sp>
        <p:nvSpPr>
          <p:cNvPr id="3" name="コンテンツ プレースホルダー 2">
            <a:extLst>
              <a:ext uri="{FF2B5EF4-FFF2-40B4-BE49-F238E27FC236}">
                <a16:creationId xmlns:a16="http://schemas.microsoft.com/office/drawing/2014/main" id="{D6680F10-A7D6-46DF-A3B4-29B4C1D1F7D6}"/>
              </a:ext>
            </a:extLst>
          </p:cNvPr>
          <p:cNvSpPr>
            <a:spLocks noGrp="1"/>
          </p:cNvSpPr>
          <p:nvPr>
            <p:ph idx="1"/>
          </p:nvPr>
        </p:nvSpPr>
        <p:spPr/>
        <p:txBody>
          <a:bodyPr/>
          <a:lstStyle/>
          <a:p>
            <a:r>
              <a:rPr kumimoji="1" lang="en-US" altLang="ja-JP" dirty="0"/>
              <a:t>1997 </a:t>
            </a:r>
            <a:r>
              <a:rPr kumimoji="1" lang="ja-JP" altLang="en-US" dirty="0"/>
              <a:t>アジア通貨危機→日本の「アジア通貨基金」構想→アメリカの反対で潰れる→</a:t>
            </a:r>
            <a:r>
              <a:rPr kumimoji="1" lang="en-US" altLang="ja-JP" dirty="0"/>
              <a:t>2000 ASEAN</a:t>
            </a:r>
            <a:r>
              <a:rPr kumimoji="1" lang="ja-JP" altLang="en-US" dirty="0"/>
              <a:t>・中国・韓国・日本のチェンマイ・イニシアティブ</a:t>
            </a:r>
            <a:r>
              <a:rPr kumimoji="1" lang="en-US" altLang="ja-JP" dirty="0"/>
              <a:t>(</a:t>
            </a:r>
            <a:r>
              <a:rPr kumimoji="1" lang="ja-JP" altLang="en-US" dirty="0"/>
              <a:t>スワップ協定</a:t>
            </a:r>
            <a:r>
              <a:rPr kumimoji="1" lang="en-US" altLang="ja-JP" dirty="0"/>
              <a:t>)</a:t>
            </a:r>
            <a:endParaRPr kumimoji="1" lang="ja-JP" altLang="en-US" dirty="0"/>
          </a:p>
          <a:p>
            <a:r>
              <a:rPr kumimoji="1" lang="en-US" altLang="ja-JP" dirty="0"/>
              <a:t>2006</a:t>
            </a:r>
            <a:r>
              <a:rPr lang="ja-JP" altLang="en-US" dirty="0"/>
              <a:t>環太平洋戦略的経済連携協定（シンガポール・ニュージーランド・ブルネイ・チリ</a:t>
            </a:r>
            <a:r>
              <a:rPr lang="en-US" altLang="ja-JP" dirty="0"/>
              <a:t>)</a:t>
            </a:r>
            <a:endParaRPr lang="ja-JP" altLang="en-US" dirty="0"/>
          </a:p>
          <a:p>
            <a:r>
              <a:rPr lang="en-US" altLang="ja-JP" dirty="0"/>
              <a:t>2009 </a:t>
            </a:r>
            <a:r>
              <a:rPr lang="ja-JP" altLang="en-US" dirty="0"/>
              <a:t>鳩山内閣「東アジア共同体」構想→アメリカ激怒→オバマが</a:t>
            </a:r>
            <a:r>
              <a:rPr lang="en-US" altLang="ja-JP" dirty="0" err="1"/>
              <a:t>TPP</a:t>
            </a:r>
            <a:r>
              <a:rPr lang="ja-JP" altLang="en-US" dirty="0" err="1"/>
              <a:t>への</a:t>
            </a:r>
            <a:r>
              <a:rPr lang="ja-JP" altLang="en-US" dirty="0"/>
              <a:t>参加表明</a:t>
            </a:r>
          </a:p>
          <a:p>
            <a:r>
              <a:rPr lang="en-US" altLang="ja-JP" dirty="0"/>
              <a:t>2017 </a:t>
            </a:r>
            <a:r>
              <a:rPr lang="ja-JP" altLang="en-US" dirty="0"/>
              <a:t>トランプ脱退</a:t>
            </a:r>
          </a:p>
          <a:p>
            <a:r>
              <a:rPr lang="en-US" altLang="ja-JP" dirty="0"/>
              <a:t>2018 11</a:t>
            </a:r>
            <a:r>
              <a:rPr lang="ja-JP" altLang="en-US" dirty="0"/>
              <a:t>カ国で署名 環太平洋パートナーシップ協定</a:t>
            </a:r>
          </a:p>
          <a:p>
            <a:endParaRPr lang="ja-JP" altLang="en-US" dirty="0"/>
          </a:p>
        </p:txBody>
      </p:sp>
    </p:spTree>
    <p:extLst>
      <p:ext uri="{BB962C8B-B14F-4D97-AF65-F5344CB8AC3E}">
        <p14:creationId xmlns:p14="http://schemas.microsoft.com/office/powerpoint/2010/main" val="114293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9FD828-EF07-47A1-8448-8339A66E5118}"/>
              </a:ext>
            </a:extLst>
          </p:cNvPr>
          <p:cNvSpPr>
            <a:spLocks noGrp="1"/>
          </p:cNvSpPr>
          <p:nvPr>
            <p:ph type="title"/>
          </p:nvPr>
        </p:nvSpPr>
        <p:spPr/>
        <p:txBody>
          <a:bodyPr/>
          <a:lstStyle/>
          <a:p>
            <a:r>
              <a:rPr kumimoji="1" lang="en-US" altLang="ja-JP" dirty="0" err="1"/>
              <a:t>TPP</a:t>
            </a:r>
            <a:r>
              <a:rPr kumimoji="1" lang="ja-JP" altLang="en-US" dirty="0"/>
              <a:t>協定の意義</a:t>
            </a:r>
            <a:r>
              <a:rPr kumimoji="1" lang="en-US" altLang="ja-JP" dirty="0"/>
              <a:t>(</a:t>
            </a:r>
            <a:r>
              <a:rPr kumimoji="1" lang="ja-JP" altLang="en-US" dirty="0"/>
              <a:t>内閣官房 </a:t>
            </a:r>
            <a:r>
              <a:rPr kumimoji="1" lang="en-US" altLang="ja-JP" dirty="0"/>
              <a:t>2015.10)</a:t>
            </a:r>
            <a:endParaRPr kumimoji="1" lang="ja-JP" altLang="en-US" dirty="0"/>
          </a:p>
        </p:txBody>
      </p:sp>
      <p:sp>
        <p:nvSpPr>
          <p:cNvPr id="3" name="コンテンツ プレースホルダー 2">
            <a:extLst>
              <a:ext uri="{FF2B5EF4-FFF2-40B4-BE49-F238E27FC236}">
                <a16:creationId xmlns:a16="http://schemas.microsoft.com/office/drawing/2014/main" id="{1B981C18-2078-46ED-BADB-128E06157367}"/>
              </a:ext>
            </a:extLst>
          </p:cNvPr>
          <p:cNvSpPr>
            <a:spLocks noGrp="1"/>
          </p:cNvSpPr>
          <p:nvPr>
            <p:ph idx="1"/>
          </p:nvPr>
        </p:nvSpPr>
        <p:spPr/>
        <p:txBody>
          <a:bodyPr>
            <a:normAutofit fontScale="92500" lnSpcReduction="10000"/>
          </a:bodyPr>
          <a:lstStyle/>
          <a:p>
            <a:r>
              <a:rPr lang="ja-JP" altLang="en-US" dirty="0"/>
              <a:t>ＴＰＰは、モノの関税だけでなく、サービス、投資の自由化を進め、さらには知的財産、電子商取引、国有企業の規律、環境など、幅広い分野で２１世紀型のルールを構築するもの。</a:t>
            </a:r>
          </a:p>
          <a:p>
            <a:r>
              <a:rPr lang="ja-JP" altLang="en-US" dirty="0"/>
              <a:t>成長著しいアジア太平洋地域に大きなバリュー・チェーンを作り出すことにより、域内のヒト・モノ・資本・情報の往来が活発化し、この地域を世界で最も豊かな地域にすることに資する。</a:t>
            </a:r>
          </a:p>
          <a:p>
            <a:r>
              <a:rPr lang="ja-JP" altLang="en-US" dirty="0"/>
              <a:t>ＴＰＰ協定により、大企業だけでなく中小企業や地域の産業が、世界の成長センターであるアジア太平洋地域の市場につながり、活躍の場を広げていくことが可能になり、我が国の経済成長が促される。</a:t>
            </a:r>
          </a:p>
          <a:p>
            <a:r>
              <a:rPr lang="ja-JP" altLang="en-US" dirty="0"/>
              <a:t>ヒト、モノ、資本、情報が自由に行き来するようになることで、国内に新たな投資を呼び込むことも見込め、都市だけではなく地域も世界の活力を取り込んでいくことが可能となる。</a:t>
            </a:r>
            <a:endParaRPr kumimoji="1" lang="ja-JP" altLang="en-US" dirty="0"/>
          </a:p>
        </p:txBody>
      </p:sp>
    </p:spTree>
    <p:extLst>
      <p:ext uri="{BB962C8B-B14F-4D97-AF65-F5344CB8AC3E}">
        <p14:creationId xmlns:p14="http://schemas.microsoft.com/office/powerpoint/2010/main" val="416344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E4C971-0209-45E3-9381-28CEE8EBFB83}"/>
              </a:ext>
            </a:extLst>
          </p:cNvPr>
          <p:cNvSpPr>
            <a:spLocks noGrp="1"/>
          </p:cNvSpPr>
          <p:nvPr>
            <p:ph type="title"/>
          </p:nvPr>
        </p:nvSpPr>
        <p:spPr/>
        <p:txBody>
          <a:bodyPr/>
          <a:lstStyle/>
          <a:p>
            <a:r>
              <a:rPr kumimoji="1" lang="ja-JP" altLang="en-US" dirty="0"/>
              <a:t>フィリピンの事例</a:t>
            </a:r>
          </a:p>
        </p:txBody>
      </p:sp>
      <p:sp>
        <p:nvSpPr>
          <p:cNvPr id="3" name="コンテンツ プレースホルダー 2">
            <a:extLst>
              <a:ext uri="{FF2B5EF4-FFF2-40B4-BE49-F238E27FC236}">
                <a16:creationId xmlns:a16="http://schemas.microsoft.com/office/drawing/2014/main" id="{79025C6E-CF14-4927-8DCE-796719C12343}"/>
              </a:ext>
            </a:extLst>
          </p:cNvPr>
          <p:cNvSpPr>
            <a:spLocks noGrp="1"/>
          </p:cNvSpPr>
          <p:nvPr>
            <p:ph idx="1"/>
          </p:nvPr>
        </p:nvSpPr>
        <p:spPr/>
        <p:txBody>
          <a:bodyPr/>
          <a:lstStyle/>
          <a:p>
            <a:r>
              <a:rPr kumimoji="1" lang="ja-JP" altLang="en-US" dirty="0"/>
              <a:t>水道事業</a:t>
            </a:r>
          </a:p>
        </p:txBody>
      </p:sp>
    </p:spTree>
    <p:extLst>
      <p:ext uri="{BB962C8B-B14F-4D97-AF65-F5344CB8AC3E}">
        <p14:creationId xmlns:p14="http://schemas.microsoft.com/office/powerpoint/2010/main" val="317190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64D8035-08F0-4989-806A-5DD36B5E9AED}"/>
              </a:ext>
            </a:extLst>
          </p:cNvPr>
          <p:cNvSpPr txBox="1"/>
          <p:nvPr/>
        </p:nvSpPr>
        <p:spPr>
          <a:xfrm>
            <a:off x="182880" y="309489"/>
            <a:ext cx="1153551" cy="369332"/>
          </a:xfrm>
          <a:prstGeom prst="rect">
            <a:avLst/>
          </a:prstGeom>
          <a:noFill/>
        </p:spPr>
        <p:txBody>
          <a:bodyPr wrap="square" rtlCol="0">
            <a:spAutoFit/>
          </a:bodyPr>
          <a:lstStyle/>
          <a:p>
            <a:r>
              <a:rPr kumimoji="1" lang="ja-JP" altLang="en-US" b="1" dirty="0">
                <a:solidFill>
                  <a:schemeClr val="accent5"/>
                </a:solidFill>
              </a:rPr>
              <a:t>資本主義</a:t>
            </a:r>
          </a:p>
        </p:txBody>
      </p:sp>
      <p:sp>
        <p:nvSpPr>
          <p:cNvPr id="4" name="テキスト ボックス 3">
            <a:extLst>
              <a:ext uri="{FF2B5EF4-FFF2-40B4-BE49-F238E27FC236}">
                <a16:creationId xmlns:a16="http://schemas.microsoft.com/office/drawing/2014/main" id="{AFE0889C-11BE-4B16-BC32-9A379F94B25C}"/>
              </a:ext>
            </a:extLst>
          </p:cNvPr>
          <p:cNvSpPr txBox="1"/>
          <p:nvPr/>
        </p:nvSpPr>
        <p:spPr>
          <a:xfrm>
            <a:off x="576775" y="801858"/>
            <a:ext cx="1308296" cy="369332"/>
          </a:xfrm>
          <a:prstGeom prst="rect">
            <a:avLst/>
          </a:prstGeom>
          <a:noFill/>
        </p:spPr>
        <p:txBody>
          <a:bodyPr wrap="square" rtlCol="0">
            <a:spAutoFit/>
          </a:bodyPr>
          <a:lstStyle/>
          <a:p>
            <a:r>
              <a:rPr kumimoji="1" lang="ja-JP" altLang="en-US" dirty="0"/>
              <a:t>自由主義</a:t>
            </a:r>
          </a:p>
        </p:txBody>
      </p:sp>
      <p:sp>
        <p:nvSpPr>
          <p:cNvPr id="5" name="矢印: 右 4">
            <a:extLst>
              <a:ext uri="{FF2B5EF4-FFF2-40B4-BE49-F238E27FC236}">
                <a16:creationId xmlns:a16="http://schemas.microsoft.com/office/drawing/2014/main" id="{129856B1-BC71-4731-94B0-924831CA3C0D}"/>
              </a:ext>
            </a:extLst>
          </p:cNvPr>
          <p:cNvSpPr/>
          <p:nvPr/>
        </p:nvSpPr>
        <p:spPr>
          <a:xfrm>
            <a:off x="1744394" y="970671"/>
            <a:ext cx="36576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5472BCE-A996-415A-9282-0C60B1913E19}"/>
              </a:ext>
            </a:extLst>
          </p:cNvPr>
          <p:cNvSpPr txBox="1"/>
          <p:nvPr/>
        </p:nvSpPr>
        <p:spPr>
          <a:xfrm>
            <a:off x="2293034" y="970671"/>
            <a:ext cx="2278966" cy="369332"/>
          </a:xfrm>
          <a:prstGeom prst="rect">
            <a:avLst/>
          </a:prstGeom>
          <a:noFill/>
        </p:spPr>
        <p:txBody>
          <a:bodyPr wrap="square" rtlCol="0">
            <a:spAutoFit/>
          </a:bodyPr>
          <a:lstStyle/>
          <a:p>
            <a:r>
              <a:rPr kumimoji="1" lang="ja-JP" altLang="en-US" dirty="0"/>
              <a:t>独占段階</a:t>
            </a:r>
            <a:r>
              <a:rPr kumimoji="1" lang="en-US" altLang="ja-JP" dirty="0"/>
              <a:t>(</a:t>
            </a:r>
            <a:r>
              <a:rPr kumimoji="1" lang="ja-JP" altLang="en-US" dirty="0"/>
              <a:t>帝国主義</a:t>
            </a:r>
            <a:r>
              <a:rPr kumimoji="1" lang="en-US" altLang="ja-JP" dirty="0"/>
              <a:t>)</a:t>
            </a:r>
            <a:endParaRPr kumimoji="1" lang="ja-JP" altLang="en-US" dirty="0"/>
          </a:p>
        </p:txBody>
      </p:sp>
      <p:sp>
        <p:nvSpPr>
          <p:cNvPr id="8" name="テキスト ボックス 7">
            <a:extLst>
              <a:ext uri="{FF2B5EF4-FFF2-40B4-BE49-F238E27FC236}">
                <a16:creationId xmlns:a16="http://schemas.microsoft.com/office/drawing/2014/main" id="{19CB18CB-ACBE-4D7D-A5AA-449537C4BF21}"/>
              </a:ext>
            </a:extLst>
          </p:cNvPr>
          <p:cNvSpPr txBox="1"/>
          <p:nvPr/>
        </p:nvSpPr>
        <p:spPr>
          <a:xfrm>
            <a:off x="3221503" y="1491175"/>
            <a:ext cx="422029" cy="1477328"/>
          </a:xfrm>
          <a:prstGeom prst="rect">
            <a:avLst/>
          </a:prstGeom>
          <a:noFill/>
        </p:spPr>
        <p:txBody>
          <a:bodyPr wrap="square" rtlCol="0">
            <a:spAutoFit/>
          </a:bodyPr>
          <a:lstStyle/>
          <a:p>
            <a:r>
              <a:rPr kumimoji="1" lang="ja-JP" altLang="en-US" dirty="0"/>
              <a:t>第一次大戦</a:t>
            </a:r>
          </a:p>
        </p:txBody>
      </p:sp>
      <p:sp>
        <p:nvSpPr>
          <p:cNvPr id="9" name="テキスト ボックス 8">
            <a:extLst>
              <a:ext uri="{FF2B5EF4-FFF2-40B4-BE49-F238E27FC236}">
                <a16:creationId xmlns:a16="http://schemas.microsoft.com/office/drawing/2014/main" id="{64E15B9F-CF57-4D90-877C-A1B367932113}"/>
              </a:ext>
            </a:extLst>
          </p:cNvPr>
          <p:cNvSpPr txBox="1"/>
          <p:nvPr/>
        </p:nvSpPr>
        <p:spPr>
          <a:xfrm>
            <a:off x="3643533" y="1491175"/>
            <a:ext cx="407963" cy="923330"/>
          </a:xfrm>
          <a:prstGeom prst="rect">
            <a:avLst/>
          </a:prstGeom>
          <a:noFill/>
        </p:spPr>
        <p:txBody>
          <a:bodyPr wrap="square" rtlCol="0">
            <a:spAutoFit/>
          </a:bodyPr>
          <a:lstStyle/>
          <a:p>
            <a:r>
              <a:rPr kumimoji="1" lang="ja-JP" altLang="en-US" dirty="0"/>
              <a:t>大恐慌</a:t>
            </a:r>
          </a:p>
        </p:txBody>
      </p:sp>
      <p:sp>
        <p:nvSpPr>
          <p:cNvPr id="10" name="テキスト ボックス 9">
            <a:extLst>
              <a:ext uri="{FF2B5EF4-FFF2-40B4-BE49-F238E27FC236}">
                <a16:creationId xmlns:a16="http://schemas.microsoft.com/office/drawing/2014/main" id="{F8511A12-44B1-4F8F-B998-9A3115906934}"/>
              </a:ext>
            </a:extLst>
          </p:cNvPr>
          <p:cNvSpPr txBox="1"/>
          <p:nvPr/>
        </p:nvSpPr>
        <p:spPr>
          <a:xfrm>
            <a:off x="4051497" y="1491175"/>
            <a:ext cx="407964" cy="1477328"/>
          </a:xfrm>
          <a:prstGeom prst="rect">
            <a:avLst/>
          </a:prstGeom>
          <a:noFill/>
        </p:spPr>
        <p:txBody>
          <a:bodyPr wrap="square" rtlCol="0">
            <a:spAutoFit/>
          </a:bodyPr>
          <a:lstStyle/>
          <a:p>
            <a:r>
              <a:rPr kumimoji="1" lang="ja-JP" altLang="en-US" dirty="0"/>
              <a:t>第二次大戦</a:t>
            </a:r>
          </a:p>
        </p:txBody>
      </p:sp>
      <p:sp>
        <p:nvSpPr>
          <p:cNvPr id="11" name="テキスト ボックス 10">
            <a:extLst>
              <a:ext uri="{FF2B5EF4-FFF2-40B4-BE49-F238E27FC236}">
                <a16:creationId xmlns:a16="http://schemas.microsoft.com/office/drawing/2014/main" id="{7D33844A-6E5B-4401-A15D-6B0372844270}"/>
              </a:ext>
            </a:extLst>
          </p:cNvPr>
          <p:cNvSpPr txBox="1"/>
          <p:nvPr/>
        </p:nvSpPr>
        <p:spPr>
          <a:xfrm>
            <a:off x="1519311" y="5683348"/>
            <a:ext cx="1463040" cy="369332"/>
          </a:xfrm>
          <a:prstGeom prst="rect">
            <a:avLst/>
          </a:prstGeom>
          <a:noFill/>
        </p:spPr>
        <p:txBody>
          <a:bodyPr wrap="square" rtlCol="0">
            <a:spAutoFit/>
          </a:bodyPr>
          <a:lstStyle/>
          <a:p>
            <a:r>
              <a:rPr kumimoji="1" lang="ja-JP" altLang="en-US" b="1" dirty="0">
                <a:solidFill>
                  <a:srgbClr val="FFC000"/>
                </a:solidFill>
              </a:rPr>
              <a:t>社会主義</a:t>
            </a:r>
          </a:p>
        </p:txBody>
      </p:sp>
      <p:sp>
        <p:nvSpPr>
          <p:cNvPr id="12" name="矢印: 右 11">
            <a:extLst>
              <a:ext uri="{FF2B5EF4-FFF2-40B4-BE49-F238E27FC236}">
                <a16:creationId xmlns:a16="http://schemas.microsoft.com/office/drawing/2014/main" id="{C6B6C3C2-2991-4C35-8B07-1A16E6D4D9BA}"/>
              </a:ext>
            </a:extLst>
          </p:cNvPr>
          <p:cNvSpPr/>
          <p:nvPr/>
        </p:nvSpPr>
        <p:spPr>
          <a:xfrm>
            <a:off x="2644726" y="5824025"/>
            <a:ext cx="731520" cy="45719"/>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46E203A-D1F2-421A-B41A-164A5F87205C}"/>
              </a:ext>
            </a:extLst>
          </p:cNvPr>
          <p:cNvSpPr txBox="1"/>
          <p:nvPr/>
        </p:nvSpPr>
        <p:spPr>
          <a:xfrm>
            <a:off x="2982351" y="6189785"/>
            <a:ext cx="1589649" cy="646331"/>
          </a:xfrm>
          <a:prstGeom prst="rect">
            <a:avLst/>
          </a:prstGeom>
          <a:noFill/>
        </p:spPr>
        <p:txBody>
          <a:bodyPr wrap="square" rtlCol="0">
            <a:spAutoFit/>
          </a:bodyPr>
          <a:lstStyle/>
          <a:p>
            <a:r>
              <a:rPr kumimoji="1" lang="ja-JP" altLang="en-US" dirty="0"/>
              <a:t>社会主義革命ソ連登場</a:t>
            </a:r>
          </a:p>
        </p:txBody>
      </p:sp>
      <p:sp>
        <p:nvSpPr>
          <p:cNvPr id="14" name="テキスト ボックス 13">
            <a:extLst>
              <a:ext uri="{FF2B5EF4-FFF2-40B4-BE49-F238E27FC236}">
                <a16:creationId xmlns:a16="http://schemas.microsoft.com/office/drawing/2014/main" id="{4EE47D15-D15C-41A4-99FF-442E6332B59D}"/>
              </a:ext>
            </a:extLst>
          </p:cNvPr>
          <p:cNvSpPr txBox="1"/>
          <p:nvPr/>
        </p:nvSpPr>
        <p:spPr>
          <a:xfrm>
            <a:off x="4670474" y="1340003"/>
            <a:ext cx="2278966" cy="1200329"/>
          </a:xfrm>
          <a:prstGeom prst="rect">
            <a:avLst/>
          </a:prstGeom>
          <a:noFill/>
        </p:spPr>
        <p:txBody>
          <a:bodyPr wrap="square" rtlCol="0">
            <a:spAutoFit/>
          </a:bodyPr>
          <a:lstStyle/>
          <a:p>
            <a:r>
              <a:rPr kumimoji="1" lang="ja-JP" altLang="en-US" dirty="0"/>
              <a:t>ブレトンウッヅ体制     固定相場制</a:t>
            </a:r>
          </a:p>
          <a:p>
            <a:r>
              <a:rPr kumimoji="1" lang="en-US" altLang="ja-JP" dirty="0" err="1"/>
              <a:t>IFM</a:t>
            </a:r>
            <a:endParaRPr kumimoji="1" lang="en-US" altLang="ja-JP" dirty="0"/>
          </a:p>
          <a:p>
            <a:r>
              <a:rPr kumimoji="1" lang="ja-JP" altLang="en-US" b="1" dirty="0">
                <a:solidFill>
                  <a:srgbClr val="92D050"/>
                </a:solidFill>
              </a:rPr>
              <a:t>ケインズ主義</a:t>
            </a:r>
          </a:p>
        </p:txBody>
      </p:sp>
      <p:sp>
        <p:nvSpPr>
          <p:cNvPr id="15" name="矢印: 右 14">
            <a:extLst>
              <a:ext uri="{FF2B5EF4-FFF2-40B4-BE49-F238E27FC236}">
                <a16:creationId xmlns:a16="http://schemas.microsoft.com/office/drawing/2014/main" id="{6C2C8A0D-6052-4A67-A906-04B4389FAD1B}"/>
              </a:ext>
            </a:extLst>
          </p:cNvPr>
          <p:cNvSpPr/>
          <p:nvPr/>
        </p:nvSpPr>
        <p:spPr>
          <a:xfrm>
            <a:off x="4670474" y="1171190"/>
            <a:ext cx="1125415" cy="16881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5365F3E-6E17-4076-BF99-717E738A04EF}"/>
              </a:ext>
            </a:extLst>
          </p:cNvPr>
          <p:cNvSpPr txBox="1"/>
          <p:nvPr/>
        </p:nvSpPr>
        <p:spPr>
          <a:xfrm>
            <a:off x="4670473" y="6052680"/>
            <a:ext cx="1589649" cy="369332"/>
          </a:xfrm>
          <a:prstGeom prst="rect">
            <a:avLst/>
          </a:prstGeom>
          <a:noFill/>
        </p:spPr>
        <p:txBody>
          <a:bodyPr wrap="square" rtlCol="0">
            <a:spAutoFit/>
          </a:bodyPr>
          <a:lstStyle/>
          <a:p>
            <a:r>
              <a:rPr kumimoji="1" lang="ja-JP" altLang="en-US" dirty="0"/>
              <a:t>コメコン体制</a:t>
            </a:r>
          </a:p>
        </p:txBody>
      </p:sp>
      <p:sp>
        <p:nvSpPr>
          <p:cNvPr id="17" name="テキスト ボックス 16">
            <a:extLst>
              <a:ext uri="{FF2B5EF4-FFF2-40B4-BE49-F238E27FC236}">
                <a16:creationId xmlns:a16="http://schemas.microsoft.com/office/drawing/2014/main" id="{FE56E16A-4CD2-4A00-B292-FF9BA7AB241A}"/>
              </a:ext>
            </a:extLst>
          </p:cNvPr>
          <p:cNvSpPr txBox="1"/>
          <p:nvPr/>
        </p:nvSpPr>
        <p:spPr>
          <a:xfrm>
            <a:off x="4670472" y="3062400"/>
            <a:ext cx="1828802" cy="1200329"/>
          </a:xfrm>
          <a:prstGeom prst="rect">
            <a:avLst/>
          </a:prstGeom>
          <a:noFill/>
        </p:spPr>
        <p:txBody>
          <a:bodyPr wrap="square" rtlCol="0">
            <a:spAutoFit/>
          </a:bodyPr>
          <a:lstStyle/>
          <a:p>
            <a:r>
              <a:rPr kumimoji="1" lang="ja-JP" altLang="en-US" dirty="0"/>
              <a:t>アメリカ弱体化</a:t>
            </a:r>
          </a:p>
          <a:p>
            <a:r>
              <a:rPr kumimoji="1" lang="ja-JP" altLang="en-US" dirty="0"/>
              <a:t>ベトナム敗戦と金流出</a:t>
            </a:r>
          </a:p>
          <a:p>
            <a:r>
              <a:rPr kumimoji="1" lang="ja-JP" altLang="en-US" dirty="0"/>
              <a:t>各国の経済復興</a:t>
            </a:r>
          </a:p>
        </p:txBody>
      </p:sp>
      <p:sp>
        <p:nvSpPr>
          <p:cNvPr id="18" name="テキスト ボックス 17">
            <a:extLst>
              <a:ext uri="{FF2B5EF4-FFF2-40B4-BE49-F238E27FC236}">
                <a16:creationId xmlns:a16="http://schemas.microsoft.com/office/drawing/2014/main" id="{5453CB05-897C-4CDC-BFEA-405B281A72BF}"/>
              </a:ext>
            </a:extLst>
          </p:cNvPr>
          <p:cNvSpPr txBox="1"/>
          <p:nvPr/>
        </p:nvSpPr>
        <p:spPr>
          <a:xfrm>
            <a:off x="6499274" y="5205046"/>
            <a:ext cx="450166" cy="1200329"/>
          </a:xfrm>
          <a:prstGeom prst="rect">
            <a:avLst/>
          </a:prstGeom>
          <a:noFill/>
        </p:spPr>
        <p:txBody>
          <a:bodyPr wrap="square" rtlCol="0">
            <a:spAutoFit/>
          </a:bodyPr>
          <a:lstStyle/>
          <a:p>
            <a:r>
              <a:rPr kumimoji="1" lang="ja-JP" altLang="en-US" dirty="0"/>
              <a:t>ソ連崩壊</a:t>
            </a:r>
          </a:p>
        </p:txBody>
      </p:sp>
      <p:sp>
        <p:nvSpPr>
          <p:cNvPr id="20" name="テキスト ボックス 19">
            <a:extLst>
              <a:ext uri="{FF2B5EF4-FFF2-40B4-BE49-F238E27FC236}">
                <a16:creationId xmlns:a16="http://schemas.microsoft.com/office/drawing/2014/main" id="{AF961BF4-0369-4A23-8AE3-092ABB07B746}"/>
              </a:ext>
            </a:extLst>
          </p:cNvPr>
          <p:cNvSpPr txBox="1"/>
          <p:nvPr/>
        </p:nvSpPr>
        <p:spPr>
          <a:xfrm>
            <a:off x="6949439" y="1340003"/>
            <a:ext cx="2293034" cy="1477328"/>
          </a:xfrm>
          <a:prstGeom prst="rect">
            <a:avLst/>
          </a:prstGeom>
          <a:noFill/>
        </p:spPr>
        <p:txBody>
          <a:bodyPr wrap="square" rtlCol="0">
            <a:spAutoFit/>
          </a:bodyPr>
          <a:lstStyle/>
          <a:p>
            <a:r>
              <a:rPr kumimoji="1" lang="ja-JP" altLang="en-US" dirty="0"/>
              <a:t>キングストン体制</a:t>
            </a:r>
          </a:p>
          <a:p>
            <a:r>
              <a:rPr kumimoji="1" lang="ja-JP" altLang="en-US" dirty="0"/>
              <a:t>変動相場制</a:t>
            </a:r>
          </a:p>
          <a:p>
            <a:r>
              <a:rPr kumimoji="1" lang="en-US" altLang="ja-JP" dirty="0"/>
              <a:t>IMF</a:t>
            </a:r>
            <a:r>
              <a:rPr kumimoji="1" lang="ja-JP" altLang="en-US" dirty="0"/>
              <a:t>の変化</a:t>
            </a:r>
          </a:p>
          <a:p>
            <a:r>
              <a:rPr kumimoji="1" lang="ja-JP" altLang="en-US" b="1" dirty="0">
                <a:solidFill>
                  <a:srgbClr val="00B0F0"/>
                </a:solidFill>
              </a:rPr>
              <a:t>新自由主義→グローバル化</a:t>
            </a:r>
          </a:p>
        </p:txBody>
      </p:sp>
      <p:sp>
        <p:nvSpPr>
          <p:cNvPr id="21" name="矢印: 右 20">
            <a:extLst>
              <a:ext uri="{FF2B5EF4-FFF2-40B4-BE49-F238E27FC236}">
                <a16:creationId xmlns:a16="http://schemas.microsoft.com/office/drawing/2014/main" id="{ED4FA9AF-5820-40BB-A977-0D623C4153A4}"/>
              </a:ext>
            </a:extLst>
          </p:cNvPr>
          <p:cNvSpPr/>
          <p:nvPr/>
        </p:nvSpPr>
        <p:spPr>
          <a:xfrm>
            <a:off x="6682154" y="1016390"/>
            <a:ext cx="675249" cy="785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FA9A27B-7CE6-42EB-88E3-6C080EBA26A0}"/>
              </a:ext>
            </a:extLst>
          </p:cNvPr>
          <p:cNvSpPr txBox="1"/>
          <p:nvPr/>
        </p:nvSpPr>
        <p:spPr>
          <a:xfrm>
            <a:off x="7554351" y="970671"/>
            <a:ext cx="1434903" cy="369332"/>
          </a:xfrm>
          <a:prstGeom prst="rect">
            <a:avLst/>
          </a:prstGeom>
          <a:noFill/>
        </p:spPr>
        <p:txBody>
          <a:bodyPr wrap="square" rtlCol="0">
            <a:spAutoFit/>
          </a:bodyPr>
          <a:lstStyle/>
          <a:p>
            <a:r>
              <a:rPr kumimoji="1" lang="ja-JP" altLang="en-US" dirty="0"/>
              <a:t>新自由主義</a:t>
            </a:r>
          </a:p>
        </p:txBody>
      </p:sp>
      <p:sp>
        <p:nvSpPr>
          <p:cNvPr id="23" name="テキスト ボックス 22">
            <a:extLst>
              <a:ext uri="{FF2B5EF4-FFF2-40B4-BE49-F238E27FC236}">
                <a16:creationId xmlns:a16="http://schemas.microsoft.com/office/drawing/2014/main" id="{8084730B-DC54-4BD1-8BCE-1C72422A78AD}"/>
              </a:ext>
            </a:extLst>
          </p:cNvPr>
          <p:cNvSpPr txBox="1"/>
          <p:nvPr/>
        </p:nvSpPr>
        <p:spPr>
          <a:xfrm>
            <a:off x="9319846" y="1350106"/>
            <a:ext cx="1477108" cy="646331"/>
          </a:xfrm>
          <a:prstGeom prst="rect">
            <a:avLst/>
          </a:prstGeom>
          <a:noFill/>
        </p:spPr>
        <p:txBody>
          <a:bodyPr wrap="square" rtlCol="0">
            <a:spAutoFit/>
          </a:bodyPr>
          <a:lstStyle/>
          <a:p>
            <a:r>
              <a:rPr kumimoji="1" lang="ja-JP" altLang="en-US" dirty="0"/>
              <a:t>リーマンショック</a:t>
            </a:r>
          </a:p>
        </p:txBody>
      </p:sp>
      <p:sp>
        <p:nvSpPr>
          <p:cNvPr id="24" name="テキスト ボックス 23">
            <a:extLst>
              <a:ext uri="{FF2B5EF4-FFF2-40B4-BE49-F238E27FC236}">
                <a16:creationId xmlns:a16="http://schemas.microsoft.com/office/drawing/2014/main" id="{49CBFB70-CFC1-47D8-B0A6-C866C877BDD5}"/>
              </a:ext>
            </a:extLst>
          </p:cNvPr>
          <p:cNvSpPr txBox="1"/>
          <p:nvPr/>
        </p:nvSpPr>
        <p:spPr>
          <a:xfrm>
            <a:off x="8173329" y="2968503"/>
            <a:ext cx="2293034" cy="646331"/>
          </a:xfrm>
          <a:prstGeom prst="rect">
            <a:avLst/>
          </a:prstGeom>
          <a:noFill/>
        </p:spPr>
        <p:txBody>
          <a:bodyPr wrap="square" rtlCol="0">
            <a:spAutoFit/>
          </a:bodyPr>
          <a:lstStyle/>
          <a:p>
            <a:r>
              <a:rPr kumimoji="1" lang="ja-JP" altLang="en-US" dirty="0"/>
              <a:t>アフガンイラク戦争アラブの春・難民</a:t>
            </a:r>
          </a:p>
        </p:txBody>
      </p:sp>
      <p:sp>
        <p:nvSpPr>
          <p:cNvPr id="25" name="テキスト ボックス 24">
            <a:extLst>
              <a:ext uri="{FF2B5EF4-FFF2-40B4-BE49-F238E27FC236}">
                <a16:creationId xmlns:a16="http://schemas.microsoft.com/office/drawing/2014/main" id="{12B056CC-2CB7-40D7-AB03-F2ACBF2C0D2D}"/>
              </a:ext>
            </a:extLst>
          </p:cNvPr>
          <p:cNvSpPr txBox="1"/>
          <p:nvPr/>
        </p:nvSpPr>
        <p:spPr>
          <a:xfrm>
            <a:off x="10367889" y="2229839"/>
            <a:ext cx="1575582" cy="369332"/>
          </a:xfrm>
          <a:prstGeom prst="rect">
            <a:avLst/>
          </a:prstGeom>
          <a:noFill/>
        </p:spPr>
        <p:txBody>
          <a:bodyPr wrap="square" rtlCol="0">
            <a:spAutoFit/>
          </a:bodyPr>
          <a:lstStyle/>
          <a:p>
            <a:r>
              <a:rPr kumimoji="1" lang="ja-JP" altLang="en-US" b="1" dirty="0"/>
              <a:t>ポピュリズム</a:t>
            </a:r>
          </a:p>
        </p:txBody>
      </p:sp>
    </p:spTree>
    <p:extLst>
      <p:ext uri="{BB962C8B-B14F-4D97-AF65-F5344CB8AC3E}">
        <p14:creationId xmlns:p14="http://schemas.microsoft.com/office/powerpoint/2010/main" val="39536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D523C-1C8C-4A57-9528-0C7FE8FB4ACC}"/>
              </a:ext>
            </a:extLst>
          </p:cNvPr>
          <p:cNvSpPr>
            <a:spLocks noGrp="1"/>
          </p:cNvSpPr>
          <p:nvPr>
            <p:ph type="title"/>
          </p:nvPr>
        </p:nvSpPr>
        <p:spPr/>
        <p:txBody>
          <a:bodyPr/>
          <a:lstStyle/>
          <a:p>
            <a:r>
              <a:rPr kumimoji="1" lang="ja-JP" altLang="en-US" dirty="0"/>
              <a:t>ウクライナ問題の推移</a:t>
            </a:r>
          </a:p>
        </p:txBody>
      </p:sp>
      <p:sp>
        <p:nvSpPr>
          <p:cNvPr id="3" name="コンテンツ プレースホルダー 2">
            <a:extLst>
              <a:ext uri="{FF2B5EF4-FFF2-40B4-BE49-F238E27FC236}">
                <a16:creationId xmlns:a16="http://schemas.microsoft.com/office/drawing/2014/main" id="{26FB4E8E-90C9-42E0-8971-FA5743A26513}"/>
              </a:ext>
            </a:extLst>
          </p:cNvPr>
          <p:cNvSpPr>
            <a:spLocks noGrp="1"/>
          </p:cNvSpPr>
          <p:nvPr>
            <p:ph idx="1"/>
          </p:nvPr>
        </p:nvSpPr>
        <p:spPr/>
        <p:txBody>
          <a:bodyPr/>
          <a:lstStyle/>
          <a:p>
            <a:r>
              <a:rPr kumimoji="1" lang="ja-JP" altLang="en-US" dirty="0"/>
              <a:t>ソ連内の共和国   東西の境は東ドイツ</a:t>
            </a:r>
          </a:p>
          <a:p>
            <a:r>
              <a:rPr kumimoji="1" lang="ja-JP" altLang="en-US" dirty="0"/>
              <a:t>ソ連崩壊→ </a:t>
            </a:r>
            <a:r>
              <a:rPr kumimoji="1" lang="en-US" altLang="ja-JP" dirty="0"/>
              <a:t>NATO</a:t>
            </a:r>
            <a:r>
              <a:rPr kumimoji="1" lang="ja-JP" altLang="en-US" dirty="0"/>
              <a:t>とワルシャワ条約機構同時廃止の合意→</a:t>
            </a:r>
            <a:r>
              <a:rPr kumimoji="1" lang="en-US" altLang="ja-JP" dirty="0"/>
              <a:t>NATO</a:t>
            </a:r>
            <a:r>
              <a:rPr kumimoji="1" lang="ja-JP" altLang="en-US" dirty="0" err="1"/>
              <a:t>が違</a:t>
            </a:r>
            <a:r>
              <a:rPr kumimoji="1" lang="ja-JP" altLang="en-US" dirty="0"/>
              <a:t>反し、拡大路線</a:t>
            </a:r>
            <a:r>
              <a:rPr kumimoji="1" lang="en-US" altLang="ja-JP" dirty="0"/>
              <a:t>(</a:t>
            </a:r>
            <a:r>
              <a:rPr kumimoji="1" lang="ja-JP" altLang="en-US" dirty="0"/>
              <a:t>ワ機は廃止</a:t>
            </a:r>
            <a:r>
              <a:rPr kumimoji="1" lang="en-US" altLang="ja-JP" dirty="0"/>
              <a:t>)</a:t>
            </a:r>
            <a:endParaRPr kumimoji="1" lang="ja-JP" altLang="en-US" dirty="0"/>
          </a:p>
          <a:p>
            <a:r>
              <a:rPr kumimoji="1" lang="en-US" altLang="ja-JP" dirty="0"/>
              <a:t>EU</a:t>
            </a:r>
            <a:r>
              <a:rPr kumimoji="1" lang="ja-JP" altLang="en-US" dirty="0" err="1"/>
              <a:t>の拡</a:t>
            </a:r>
            <a:r>
              <a:rPr kumimoji="1" lang="ja-JP" altLang="en-US" dirty="0"/>
              <a:t>大路線  東西の境がベラルーシ・ウクライナまで東に</a:t>
            </a:r>
          </a:p>
          <a:p>
            <a:r>
              <a:rPr kumimoji="1" lang="ja-JP" altLang="en-US" dirty="0"/>
              <a:t>経済破綻のウクライナに対して、</a:t>
            </a:r>
            <a:r>
              <a:rPr kumimoji="1" lang="en-US" altLang="ja-JP" dirty="0"/>
              <a:t>EU</a:t>
            </a:r>
            <a:r>
              <a:rPr kumimoji="1" lang="ja-JP" altLang="en-US" dirty="0"/>
              <a:t>・米とロシアが綱引き</a:t>
            </a:r>
          </a:p>
          <a:p>
            <a:r>
              <a:rPr kumimoji="1" lang="en-US" altLang="ja-JP" dirty="0"/>
              <a:t>2010</a:t>
            </a:r>
            <a:r>
              <a:rPr kumimoji="1" lang="ja-JP" altLang="en-US" dirty="0"/>
              <a:t>年就任ヤヌコビッチ大統領は、</a:t>
            </a:r>
            <a:r>
              <a:rPr kumimoji="1" lang="en-US" altLang="ja-JP" dirty="0"/>
              <a:t>2014</a:t>
            </a:r>
            <a:r>
              <a:rPr kumimoji="1" lang="ja-JP" altLang="en-US" dirty="0"/>
              <a:t>年</a:t>
            </a:r>
            <a:r>
              <a:rPr kumimoji="1" lang="en-US" altLang="ja-JP" dirty="0"/>
              <a:t>EU</a:t>
            </a:r>
            <a:r>
              <a:rPr kumimoji="1" lang="ja-JP" altLang="en-US" dirty="0"/>
              <a:t>寄りからロシア寄りに。→</a:t>
            </a:r>
            <a:r>
              <a:rPr kumimoji="1" lang="en-US" altLang="ja-JP" dirty="0"/>
              <a:t>EU</a:t>
            </a:r>
            <a:r>
              <a:rPr kumimoji="1" lang="ja-JP" altLang="en-US" dirty="0"/>
              <a:t>・米の支援を受けて、クーデタ。ロシアに亡命。</a:t>
            </a:r>
          </a:p>
          <a:p>
            <a:r>
              <a:rPr kumimoji="1" lang="ja-JP" altLang="en-US" dirty="0"/>
              <a:t>プーチンは、クリミアを住民投票を経て、ロシア領に編入。</a:t>
            </a:r>
          </a:p>
          <a:p>
            <a:r>
              <a:rPr kumimoji="1" lang="ja-JP" altLang="en-US" dirty="0"/>
              <a:t>東部ウクライナと西部の内戦状態、欧米のロシア経済制裁</a:t>
            </a:r>
          </a:p>
          <a:p>
            <a:endParaRPr kumimoji="1" lang="ja-JP" altLang="en-US" dirty="0"/>
          </a:p>
          <a:p>
            <a:endParaRPr kumimoji="1" lang="ja-JP" altLang="en-US" dirty="0"/>
          </a:p>
        </p:txBody>
      </p:sp>
    </p:spTree>
    <p:extLst>
      <p:ext uri="{BB962C8B-B14F-4D97-AF65-F5344CB8AC3E}">
        <p14:creationId xmlns:p14="http://schemas.microsoft.com/office/powerpoint/2010/main" val="39487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6692183-633A-4F7D-B094-809B68AB9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94" y="0"/>
            <a:ext cx="11411212" cy="6858000"/>
          </a:xfrm>
          <a:prstGeom prst="rect">
            <a:avLst/>
          </a:prstGeom>
        </p:spPr>
      </p:pic>
    </p:spTree>
    <p:extLst>
      <p:ext uri="{BB962C8B-B14F-4D97-AF65-F5344CB8AC3E}">
        <p14:creationId xmlns:p14="http://schemas.microsoft.com/office/powerpoint/2010/main" val="58361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5F544-C0C3-4F0F-82AE-D71C3FACAF62}"/>
              </a:ext>
            </a:extLst>
          </p:cNvPr>
          <p:cNvSpPr>
            <a:spLocks noGrp="1"/>
          </p:cNvSpPr>
          <p:nvPr>
            <p:ph type="title"/>
          </p:nvPr>
        </p:nvSpPr>
        <p:spPr/>
        <p:txBody>
          <a:bodyPr/>
          <a:lstStyle/>
          <a:p>
            <a:r>
              <a:rPr kumimoji="1" lang="ja-JP" altLang="en-US" dirty="0"/>
              <a:t> 概念の整理</a:t>
            </a:r>
          </a:p>
        </p:txBody>
      </p:sp>
      <p:sp>
        <p:nvSpPr>
          <p:cNvPr id="3" name="コンテンツ プレースホルダー 2">
            <a:extLst>
              <a:ext uri="{FF2B5EF4-FFF2-40B4-BE49-F238E27FC236}">
                <a16:creationId xmlns:a16="http://schemas.microsoft.com/office/drawing/2014/main" id="{2B4BDFE0-818D-402C-9C83-9FC71885FAE1}"/>
              </a:ext>
            </a:extLst>
          </p:cNvPr>
          <p:cNvSpPr>
            <a:spLocks noGrp="1"/>
          </p:cNvSpPr>
          <p:nvPr>
            <p:ph idx="1"/>
          </p:nvPr>
        </p:nvSpPr>
        <p:spPr/>
        <p:txBody>
          <a:bodyPr/>
          <a:lstStyle/>
          <a:p>
            <a:r>
              <a:rPr kumimoji="1" lang="ja-JP" altLang="en-US" dirty="0"/>
              <a:t>グローバリゼーション ある文化・経済・政治の類型が全世界に浸透していくこと</a:t>
            </a:r>
            <a:r>
              <a:rPr kumimoji="1" lang="en-US" altLang="ja-JP" dirty="0"/>
              <a:t>(</a:t>
            </a:r>
            <a:r>
              <a:rPr kumimoji="1" lang="ja-JP" altLang="en-US" dirty="0"/>
              <a:t>市場・契約・義務教育・インターネット</a:t>
            </a:r>
            <a:r>
              <a:rPr kumimoji="1" lang="en-US" altLang="ja-JP" dirty="0"/>
              <a:t>)</a:t>
            </a:r>
            <a:endParaRPr kumimoji="1" lang="ja-JP" altLang="en-US" dirty="0"/>
          </a:p>
          <a:p>
            <a:r>
              <a:rPr kumimoji="1" lang="ja-JP" altLang="en-US" dirty="0"/>
              <a:t>世界システム  複数の文化体を含む領域における分業体制</a:t>
            </a:r>
            <a:r>
              <a:rPr kumimoji="1" lang="en-US" altLang="ja-JP" dirty="0"/>
              <a:t>(</a:t>
            </a:r>
            <a:r>
              <a:rPr kumimoji="1" lang="ja-JP" altLang="en-US" dirty="0"/>
              <a:t>ウォーラーステイン</a:t>
            </a:r>
            <a:r>
              <a:rPr kumimoji="1" lang="en-US" altLang="ja-JP" dirty="0"/>
              <a:t>)</a:t>
            </a:r>
            <a:r>
              <a:rPr kumimoji="1" lang="ja-JP" altLang="en-US" dirty="0"/>
              <a:t> </a:t>
            </a:r>
          </a:p>
          <a:p>
            <a:r>
              <a:rPr kumimoji="1" lang="ja-JP" altLang="en-US" dirty="0"/>
              <a:t>覇権国家  経済力・軍事力・文化力で世界に影響力を行使できる国家 </a:t>
            </a:r>
            <a:r>
              <a:rPr kumimoji="1" lang="en-US" altLang="ja-JP" dirty="0"/>
              <a:t>(</a:t>
            </a:r>
            <a:r>
              <a:rPr kumimoji="1" lang="ja-JP" altLang="en-US" dirty="0"/>
              <a:t>スペイン→オランダ→英→米</a:t>
            </a:r>
            <a:r>
              <a:rPr kumimoji="1" lang="en-US" altLang="ja-JP" dirty="0"/>
              <a:t>(</a:t>
            </a:r>
            <a:r>
              <a:rPr kumimoji="1" lang="ja-JP" altLang="en-US" dirty="0"/>
              <a:t>ソ</a:t>
            </a:r>
            <a:r>
              <a:rPr kumimoji="1" lang="en-US" altLang="ja-JP" dirty="0"/>
              <a:t>)→</a:t>
            </a:r>
            <a:r>
              <a:rPr kumimoji="1" lang="ja-JP" altLang="en-US" dirty="0"/>
              <a:t>米→米中</a:t>
            </a:r>
            <a:r>
              <a:rPr kumimoji="1" lang="en-US" altLang="ja-JP" dirty="0"/>
              <a:t>(?)</a:t>
            </a:r>
            <a:endParaRPr kumimoji="1" lang="ja-JP" altLang="en-US" dirty="0"/>
          </a:p>
          <a:p>
            <a:r>
              <a:rPr kumimoji="1" lang="ja-JP" altLang="en-US" dirty="0"/>
              <a:t>新自由主義  国家による経済への関与を否定し、市場原理に任せるべきとする理論</a:t>
            </a:r>
            <a:r>
              <a:rPr kumimoji="1" lang="en-US" altLang="ja-JP" dirty="0"/>
              <a:t>(</a:t>
            </a:r>
            <a:r>
              <a:rPr kumimoji="1" lang="ja-JP" altLang="en-US" dirty="0"/>
              <a:t>フリードマン</a:t>
            </a:r>
            <a:r>
              <a:rPr kumimoji="1" lang="en-US" altLang="ja-JP" dirty="0"/>
              <a:t>)</a:t>
            </a:r>
            <a:endParaRPr kumimoji="1" lang="ja-JP" altLang="en-US" dirty="0"/>
          </a:p>
        </p:txBody>
      </p:sp>
    </p:spTree>
    <p:extLst>
      <p:ext uri="{BB962C8B-B14F-4D97-AF65-F5344CB8AC3E}">
        <p14:creationId xmlns:p14="http://schemas.microsoft.com/office/powerpoint/2010/main" val="198286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5B4E66-F27C-4CDE-A71D-809E468B009A}"/>
              </a:ext>
            </a:extLst>
          </p:cNvPr>
          <p:cNvSpPr>
            <a:spLocks noGrp="1"/>
          </p:cNvSpPr>
          <p:nvPr>
            <p:ph type="title"/>
          </p:nvPr>
        </p:nvSpPr>
        <p:spPr/>
        <p:txBody>
          <a:bodyPr/>
          <a:lstStyle/>
          <a:p>
            <a:r>
              <a:rPr kumimoji="1" lang="ja-JP" altLang="en-US" dirty="0"/>
              <a:t>ブレトンウッヅ体制→キングストン体制</a:t>
            </a:r>
          </a:p>
        </p:txBody>
      </p:sp>
      <p:sp>
        <p:nvSpPr>
          <p:cNvPr id="3" name="コンテンツ プレースホルダー 2">
            <a:extLst>
              <a:ext uri="{FF2B5EF4-FFF2-40B4-BE49-F238E27FC236}">
                <a16:creationId xmlns:a16="http://schemas.microsoft.com/office/drawing/2014/main" id="{51815025-276A-4786-8CB0-3118E32B555F}"/>
              </a:ext>
            </a:extLst>
          </p:cNvPr>
          <p:cNvSpPr>
            <a:spLocks noGrp="1"/>
          </p:cNvSpPr>
          <p:nvPr>
            <p:ph idx="1"/>
          </p:nvPr>
        </p:nvSpPr>
        <p:spPr/>
        <p:txBody>
          <a:bodyPr/>
          <a:lstStyle/>
          <a:p>
            <a:r>
              <a:rPr kumimoji="1" lang="ja-JP" altLang="en-US" dirty="0"/>
              <a:t>ブレトンウッヅ体制</a:t>
            </a:r>
            <a:r>
              <a:rPr kumimoji="1" lang="en-US" altLang="ja-JP" dirty="0"/>
              <a:t>(1945.12-1971.8</a:t>
            </a:r>
            <a:endParaRPr kumimoji="1" lang="ja-JP" altLang="en-US" dirty="0"/>
          </a:p>
          <a:p>
            <a:pPr lvl="1"/>
            <a:r>
              <a:rPr kumimoji="1" lang="ja-JP" altLang="en-US" dirty="0"/>
              <a:t>ドルの金兌換によるドルの国際通貨化と固定相場</a:t>
            </a:r>
          </a:p>
          <a:p>
            <a:pPr lvl="1"/>
            <a:r>
              <a:rPr kumimoji="1" lang="en-US" altLang="ja-JP" dirty="0"/>
              <a:t>IMF(</a:t>
            </a:r>
            <a:r>
              <a:rPr kumimoji="1" lang="ja-JP" altLang="en-US" dirty="0"/>
              <a:t>交換レートの安定・交換の自由・兌換制→安定のための金融</a:t>
            </a:r>
            <a:r>
              <a:rPr kumimoji="1" lang="en-US" altLang="ja-JP" dirty="0"/>
              <a:t>)</a:t>
            </a:r>
          </a:p>
          <a:p>
            <a:pPr lvl="1"/>
            <a:r>
              <a:rPr kumimoji="1" lang="ja-JP" altLang="en-US" dirty="0"/>
              <a:t>ケインズ主義が支配的</a:t>
            </a:r>
          </a:p>
          <a:p>
            <a:pPr lvl="1"/>
            <a:r>
              <a:rPr lang="en-US" altLang="ja-JP" dirty="0"/>
              <a:t>COMECON</a:t>
            </a:r>
            <a:r>
              <a:rPr lang="ja-JP" altLang="en-US" dirty="0"/>
              <a:t>体制と併存</a:t>
            </a:r>
            <a:r>
              <a:rPr lang="en-US" altLang="ja-JP" dirty="0"/>
              <a:t>(</a:t>
            </a:r>
            <a:r>
              <a:rPr lang="ja-JP" altLang="en-US" dirty="0"/>
              <a:t>ソ連圏は外</a:t>
            </a:r>
            <a:r>
              <a:rPr lang="en-US" altLang="ja-JP" dirty="0"/>
              <a:t>)</a:t>
            </a:r>
            <a:endParaRPr kumimoji="1" lang="ja-JP" altLang="en-US" dirty="0"/>
          </a:p>
          <a:p>
            <a:r>
              <a:rPr kumimoji="1" lang="ja-JP" altLang="en-US" dirty="0"/>
              <a:t>キングストン体制</a:t>
            </a:r>
            <a:r>
              <a:rPr kumimoji="1" lang="en-US" altLang="ja-JP" dirty="0"/>
              <a:t>(1976-)</a:t>
            </a:r>
            <a:endParaRPr kumimoji="1" lang="ja-JP" altLang="en-US" dirty="0"/>
          </a:p>
          <a:p>
            <a:pPr lvl="1"/>
            <a:r>
              <a:rPr kumimoji="1" lang="en-US" altLang="ja-JP" dirty="0"/>
              <a:t>IMF(</a:t>
            </a:r>
            <a:r>
              <a:rPr kumimoji="1" lang="ja-JP" altLang="en-US" dirty="0"/>
              <a:t>通貨危機による国家財政悪化への金融→緊縮財政</a:t>
            </a:r>
            <a:r>
              <a:rPr kumimoji="1" lang="en-US" altLang="ja-JP" dirty="0"/>
              <a:t>)</a:t>
            </a:r>
            <a:endParaRPr kumimoji="1" lang="ja-JP" altLang="en-US" dirty="0"/>
          </a:p>
          <a:p>
            <a:pPr lvl="1"/>
            <a:r>
              <a:rPr kumimoji="1" lang="ja-JP" altLang="en-US" dirty="0"/>
              <a:t>ケインズ主義の後退→「新自由主義」政策の台頭レーガン・サッチャー・中曽根</a:t>
            </a:r>
          </a:p>
          <a:p>
            <a:pPr lvl="1"/>
            <a:r>
              <a:rPr kumimoji="1" lang="ja-JP" altLang="en-US" dirty="0"/>
              <a:t>ソ連崩壊によって、グローバルに</a:t>
            </a:r>
          </a:p>
        </p:txBody>
      </p:sp>
    </p:spTree>
    <p:extLst>
      <p:ext uri="{BB962C8B-B14F-4D97-AF65-F5344CB8AC3E}">
        <p14:creationId xmlns:p14="http://schemas.microsoft.com/office/powerpoint/2010/main" val="1214788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4BBAD1-A3C5-4606-B907-FF3421865F9A}"/>
              </a:ext>
            </a:extLst>
          </p:cNvPr>
          <p:cNvSpPr>
            <a:spLocks noGrp="1"/>
          </p:cNvSpPr>
          <p:nvPr>
            <p:ph type="title"/>
          </p:nvPr>
        </p:nvSpPr>
        <p:spPr/>
        <p:txBody>
          <a:bodyPr/>
          <a:lstStyle/>
          <a:p>
            <a:r>
              <a:rPr kumimoji="1" lang="ja-JP" altLang="en-US" dirty="0"/>
              <a:t>貿易・経済活動の自由化とは</a:t>
            </a:r>
          </a:p>
        </p:txBody>
      </p:sp>
      <p:sp>
        <p:nvSpPr>
          <p:cNvPr id="3" name="コンテンツ プレースホルダー 2">
            <a:extLst>
              <a:ext uri="{FF2B5EF4-FFF2-40B4-BE49-F238E27FC236}">
                <a16:creationId xmlns:a16="http://schemas.microsoft.com/office/drawing/2014/main" id="{5BC1B178-BBB5-4D5A-8A59-7375E91A3496}"/>
              </a:ext>
            </a:extLst>
          </p:cNvPr>
          <p:cNvSpPr>
            <a:spLocks noGrp="1"/>
          </p:cNvSpPr>
          <p:nvPr>
            <p:ph idx="1"/>
          </p:nvPr>
        </p:nvSpPr>
        <p:spPr/>
        <p:txBody>
          <a:bodyPr/>
          <a:lstStyle/>
          <a:p>
            <a:r>
              <a:rPr kumimoji="1" lang="ja-JP" altLang="en-US" dirty="0"/>
              <a:t>国内と外国からの経済活動に関して、国家は決める権利→産業を保護する様々な措置をとる。これを最小限にしていくのが「自由化」</a:t>
            </a:r>
          </a:p>
          <a:p>
            <a:pPr lvl="1"/>
            <a:r>
              <a:rPr kumimoji="1" lang="ja-JP" altLang="en-US" dirty="0"/>
              <a:t>ある業種を特定の団体に許可</a:t>
            </a:r>
            <a:r>
              <a:rPr kumimoji="1" lang="en-US" altLang="ja-JP" dirty="0"/>
              <a:t>(</a:t>
            </a:r>
            <a:r>
              <a:rPr kumimoji="1" lang="ja-JP" altLang="en-US" dirty="0"/>
              <a:t>前近代は一般的、現代でも許認可行政 </a:t>
            </a:r>
            <a:r>
              <a:rPr kumimoji="1" lang="en-US" altLang="ja-JP" dirty="0"/>
              <a:t>ex.</a:t>
            </a:r>
            <a:r>
              <a:rPr kumimoji="1" lang="ja-JP" altLang="en-US" dirty="0"/>
              <a:t>私立学校、通信事業、公共交通</a:t>
            </a:r>
            <a:r>
              <a:rPr kumimoji="1" lang="en-US" altLang="ja-JP" dirty="0"/>
              <a:t>)</a:t>
            </a:r>
            <a:endParaRPr kumimoji="1" lang="ja-JP" altLang="en-US" dirty="0"/>
          </a:p>
          <a:p>
            <a:pPr lvl="1"/>
            <a:r>
              <a:rPr kumimoji="1" lang="ja-JP" altLang="en-US" dirty="0"/>
              <a:t>関税</a:t>
            </a:r>
            <a:r>
              <a:rPr kumimoji="1" lang="en-US" altLang="ja-JP" dirty="0"/>
              <a:t>(</a:t>
            </a:r>
            <a:r>
              <a:rPr kumimoji="1" lang="ja-JP" altLang="en-US" dirty="0"/>
              <a:t>弱い国内産業を保護  日本は多くが農業関係</a:t>
            </a:r>
            <a:r>
              <a:rPr kumimoji="1" lang="en-US" altLang="ja-JP" dirty="0"/>
              <a:t>)</a:t>
            </a:r>
            <a:endParaRPr kumimoji="1" lang="ja-JP" altLang="en-US" dirty="0"/>
          </a:p>
          <a:p>
            <a:pPr lvl="1"/>
            <a:r>
              <a:rPr kumimoji="1" lang="ja-JP" altLang="en-US" dirty="0"/>
              <a:t>製品への基準</a:t>
            </a:r>
            <a:r>
              <a:rPr kumimoji="1" lang="en-US" altLang="ja-JP" dirty="0"/>
              <a:t>(</a:t>
            </a:r>
            <a:r>
              <a:rPr kumimoji="1" lang="ja-JP" altLang="en-US" dirty="0"/>
              <a:t>農薬、加工プロセス、複数で生産する製品 </a:t>
            </a:r>
            <a:r>
              <a:rPr kumimoji="1" lang="en-US" altLang="ja-JP" dirty="0"/>
              <a:t>ex </a:t>
            </a:r>
            <a:r>
              <a:rPr kumimoji="1" lang="ja-JP" altLang="en-US" dirty="0"/>
              <a:t>部品</a:t>
            </a:r>
            <a:r>
              <a:rPr kumimoji="1" lang="en-US" altLang="ja-JP" dirty="0"/>
              <a:t>)</a:t>
            </a:r>
            <a:endParaRPr kumimoji="1" lang="ja-JP" altLang="en-US" dirty="0"/>
          </a:p>
          <a:p>
            <a:pPr lvl="1"/>
            <a:r>
              <a:rPr kumimoji="1" lang="ja-JP" altLang="en-US" dirty="0"/>
              <a:t>外国企業活動への制限</a:t>
            </a:r>
          </a:p>
          <a:p>
            <a:r>
              <a:rPr kumimoji="1" lang="ja-JP" altLang="en-US" dirty="0"/>
              <a:t>高い製品でも国内産業の保護 </a:t>
            </a:r>
            <a:r>
              <a:rPr kumimoji="1" lang="en-US" altLang="ja-JP" dirty="0"/>
              <a:t>vs </a:t>
            </a:r>
            <a:r>
              <a:rPr kumimoji="1" lang="ja-JP" altLang="en-US" dirty="0"/>
              <a:t>国内産業が潰れても安い商品</a:t>
            </a:r>
          </a:p>
          <a:p>
            <a:pPr lvl="1"/>
            <a:r>
              <a:rPr kumimoji="1" lang="en-US" altLang="ja-JP" dirty="0" err="1"/>
              <a:t>cf</a:t>
            </a:r>
            <a:r>
              <a:rPr kumimoji="1" lang="en-US" altLang="ja-JP" dirty="0"/>
              <a:t>  </a:t>
            </a:r>
            <a:r>
              <a:rPr kumimoji="1" lang="ja-JP" altLang="en-US" dirty="0"/>
              <a:t>ワイン</a:t>
            </a:r>
          </a:p>
        </p:txBody>
      </p:sp>
    </p:spTree>
    <p:extLst>
      <p:ext uri="{BB962C8B-B14F-4D97-AF65-F5344CB8AC3E}">
        <p14:creationId xmlns:p14="http://schemas.microsoft.com/office/powerpoint/2010/main" val="259614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サッチャー・レーガンの攻勢８０‘ｓ</a:t>
            </a:r>
            <a:br>
              <a:rPr kumimoji="1" lang="ja-JP" altLang="en-US" dirty="0"/>
            </a:br>
            <a:r>
              <a:rPr kumimoji="1" lang="ja-JP" altLang="en-US" dirty="0"/>
              <a:t>平等化</a:t>
            </a:r>
            <a:r>
              <a:rPr kumimoji="1" lang="en-US" altLang="ja-JP" dirty="0"/>
              <a:t>(</a:t>
            </a:r>
            <a:r>
              <a:rPr kumimoji="1" lang="ja-JP" altLang="en-US" dirty="0"/>
              <a:t>所得再分配</a:t>
            </a:r>
            <a:r>
              <a:rPr kumimoji="1" lang="en-US" altLang="ja-JP" dirty="0"/>
              <a:t>)</a:t>
            </a:r>
            <a:r>
              <a:rPr kumimoji="1" lang="ja-JP" altLang="en-US" dirty="0" err="1"/>
              <a:t>への</a:t>
            </a:r>
            <a:r>
              <a:rPr kumimoji="1" lang="ja-JP" altLang="en-US" dirty="0"/>
              <a:t>攻撃</a:t>
            </a:r>
          </a:p>
        </p:txBody>
      </p:sp>
      <p:sp>
        <p:nvSpPr>
          <p:cNvPr id="3" name="コンテンツ プレースホルダー 2"/>
          <p:cNvSpPr>
            <a:spLocks noGrp="1"/>
          </p:cNvSpPr>
          <p:nvPr>
            <p:ph idx="1"/>
          </p:nvPr>
        </p:nvSpPr>
        <p:spPr/>
        <p:txBody>
          <a:bodyPr/>
          <a:lstStyle/>
          <a:p>
            <a:r>
              <a:rPr kumimoji="1" lang="ja-JP" altLang="en-US" dirty="0"/>
              <a:t>戦後福祉政策への攻勢</a:t>
            </a:r>
          </a:p>
          <a:p>
            <a:pPr lvl="1"/>
            <a:r>
              <a:rPr lang="ja-JP" altLang="en-US" dirty="0"/>
              <a:t>失業者の増大（政策的）</a:t>
            </a:r>
          </a:p>
          <a:p>
            <a:pPr lvl="1"/>
            <a:r>
              <a:rPr kumimoji="1" lang="ja-JP" altLang="en-US" dirty="0"/>
              <a:t>社会保障費はむしろ増大</a:t>
            </a:r>
          </a:p>
          <a:p>
            <a:pPr lvl="1"/>
            <a:r>
              <a:rPr kumimoji="1" lang="ja-JP" altLang="en-US" dirty="0"/>
              <a:t>労働組合への攻撃</a:t>
            </a:r>
          </a:p>
          <a:p>
            <a:r>
              <a:rPr lang="ja-JP" altLang="en-US" dirty="0"/>
              <a:t>ビッグビジネスのための規制緩和</a:t>
            </a:r>
          </a:p>
          <a:p>
            <a:pPr lvl="1"/>
            <a:r>
              <a:rPr lang="ja-JP" altLang="en-US" dirty="0"/>
              <a:t>累進税の緩和・消費税アップ</a:t>
            </a:r>
          </a:p>
          <a:p>
            <a:r>
              <a:rPr kumimoji="1" lang="ja-JP" altLang="en-US" dirty="0"/>
              <a:t>市場原理主義</a:t>
            </a:r>
          </a:p>
          <a:p>
            <a:pPr lvl="1"/>
            <a:r>
              <a:rPr lang="ja-JP" altLang="en-US" dirty="0"/>
              <a:t>公営企業の民営化</a:t>
            </a:r>
            <a:endParaRPr kumimoji="1" lang="ja-JP" altLang="en-US" dirty="0"/>
          </a:p>
          <a:p>
            <a:r>
              <a:rPr lang="ja-JP" altLang="en-US" dirty="0"/>
              <a:t>機軸通貨特権による金融改革</a:t>
            </a:r>
            <a:endParaRPr kumimoji="1" lang="ja-JP" altLang="en-US" dirty="0"/>
          </a:p>
        </p:txBody>
      </p:sp>
    </p:spTree>
    <p:extLst>
      <p:ext uri="{BB962C8B-B14F-4D97-AF65-F5344CB8AC3E}">
        <p14:creationId xmlns:p14="http://schemas.microsoft.com/office/powerpoint/2010/main" val="146444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8" y="1556792"/>
            <a:ext cx="3614802" cy="4518502"/>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1628800"/>
            <a:ext cx="3816424" cy="4545014"/>
          </a:xfrm>
          <a:prstGeom prst="rect">
            <a:avLst/>
          </a:prstGeom>
        </p:spPr>
      </p:pic>
    </p:spTree>
    <p:extLst>
      <p:ext uri="{BB962C8B-B14F-4D97-AF65-F5344CB8AC3E}">
        <p14:creationId xmlns:p14="http://schemas.microsoft.com/office/powerpoint/2010/main" val="4932130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2342</TotalTime>
  <Words>1040</Words>
  <Application>Microsoft Office PowerPoint</Application>
  <PresentationFormat>ワイド画面</PresentationFormat>
  <Paragraphs>96</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游ゴシック</vt:lpstr>
      <vt:lpstr>游ゴシック Light</vt:lpstr>
      <vt:lpstr>Arial</vt:lpstr>
      <vt:lpstr>Office テーマ</vt:lpstr>
      <vt:lpstr> グローバリゼーション1</vt:lpstr>
      <vt:lpstr>PowerPoint プレゼンテーション</vt:lpstr>
      <vt:lpstr>ウクライナ問題の推移</vt:lpstr>
      <vt:lpstr>PowerPoint プレゼンテーション</vt:lpstr>
      <vt:lpstr> 概念の整理</vt:lpstr>
      <vt:lpstr>ブレトンウッヅ体制→キングストン体制</vt:lpstr>
      <vt:lpstr>貿易・経済活動の自由化とは</vt:lpstr>
      <vt:lpstr>サッチャー・レーガンの攻勢８０‘ｓ 平等化(所得再分配)への攻撃</vt:lpstr>
      <vt:lpstr>PowerPoint プレゼンテーション</vt:lpstr>
      <vt:lpstr>経済的グローバリゼーション</vt:lpstr>
      <vt:lpstr>冷戦の終焉 (最も平等主義の国家の崩壊)</vt:lpstr>
      <vt:lpstr>PowerPoint プレゼンテーション</vt:lpstr>
      <vt:lpstr>PowerPoint プレゼンテーション</vt:lpstr>
      <vt:lpstr>TPP</vt:lpstr>
      <vt:lpstr>TPP協定の意義(内閣官房 2015.10)</vt:lpstr>
      <vt:lpstr>フィリピンの事例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グローバリゼーションを考える</dc:title>
  <dc:creator>ota wakei</dc:creator>
  <cp:lastModifiedBy>ota wakei</cp:lastModifiedBy>
  <cp:revision>44</cp:revision>
  <dcterms:created xsi:type="dcterms:W3CDTF">2018-08-15T08:11:12Z</dcterms:created>
  <dcterms:modified xsi:type="dcterms:W3CDTF">2018-10-05T07:30:50Z</dcterms:modified>
</cp:coreProperties>
</file>