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3" r:id="rId4"/>
    <p:sldId id="306" r:id="rId5"/>
    <p:sldId id="311" r:id="rId6"/>
    <p:sldId id="299" r:id="rId7"/>
    <p:sldId id="304" r:id="rId8"/>
    <p:sldId id="308" r:id="rId9"/>
    <p:sldId id="307" r:id="rId10"/>
    <p:sldId id="309" r:id="rId11"/>
    <p:sldId id="312" r:id="rId12"/>
    <p:sldId id="302" r:id="rId13"/>
    <p:sldId id="313" r:id="rId14"/>
    <p:sldId id="300" r:id="rId15"/>
    <p:sldId id="314" r:id="rId16"/>
    <p:sldId id="305" r:id="rId17"/>
    <p:sldId id="310" r:id="rId18"/>
    <p:sldId id="298" r:id="rId19"/>
    <p:sldId id="29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68" d="100"/>
          <a:sy n="68" d="100"/>
        </p:scale>
        <p:origin x="78"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7A3BD-F216-40EF-9E9F-A1A7197E5C7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CD0E80-DB37-4160-9873-4A7284952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B02A564-7859-4E99-B63A-AFE0AFC1752E}"/>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5" name="フッター プレースホルダー 4">
            <a:extLst>
              <a:ext uri="{FF2B5EF4-FFF2-40B4-BE49-F238E27FC236}">
                <a16:creationId xmlns:a16="http://schemas.microsoft.com/office/drawing/2014/main" id="{5A4B8102-7CD0-462A-9A49-54FA7F39B7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F95F87-4501-46E6-ACDE-D3024B35519B}"/>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236649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6A7B7-0FF5-409A-BB3B-C3676BEDBDD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4A54AA-B295-4BE2-82EF-594D1350DB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6EA8F2-68FC-4FFD-8F79-4CDB374B6B55}"/>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5" name="フッター プレースホルダー 4">
            <a:extLst>
              <a:ext uri="{FF2B5EF4-FFF2-40B4-BE49-F238E27FC236}">
                <a16:creationId xmlns:a16="http://schemas.microsoft.com/office/drawing/2014/main" id="{6FBB84AA-E310-4E43-9675-2E5486E6B5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0A8363-CEA1-47E0-B5E4-554DB456B15E}"/>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149825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AD8CCA7-CBC0-4501-8249-913D9698C3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6BEFE5-AADA-4E32-AB83-253CB2B1CCD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14F33F-A52A-4FAD-96BA-B3F878A90368}"/>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5" name="フッター プレースホルダー 4">
            <a:extLst>
              <a:ext uri="{FF2B5EF4-FFF2-40B4-BE49-F238E27FC236}">
                <a16:creationId xmlns:a16="http://schemas.microsoft.com/office/drawing/2014/main" id="{01B18883-3C52-4956-AEB2-37F726CB2A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59E54F-11D7-4282-A3EE-806D266E35A4}"/>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126514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08B3C-60B4-4AC6-A127-9E0922061F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9F0BE0-952E-4EA7-8944-760A321B5A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CF0D68-3819-428D-8F90-F6E606E8A989}"/>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5" name="フッター プレースホルダー 4">
            <a:extLst>
              <a:ext uri="{FF2B5EF4-FFF2-40B4-BE49-F238E27FC236}">
                <a16:creationId xmlns:a16="http://schemas.microsoft.com/office/drawing/2014/main" id="{5CDF738F-FE18-44F5-A60C-2514D1E3C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46B73D-BEEA-4FE3-9451-C8E0E2884DDB}"/>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22767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90EC3-7554-4780-A976-0F577AE58A9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9FEFA4-C925-4C56-80F3-FE0562DD8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D966DF4-AE7B-47BB-8D0B-FF52C7863610}"/>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5" name="フッター プレースホルダー 4">
            <a:extLst>
              <a:ext uri="{FF2B5EF4-FFF2-40B4-BE49-F238E27FC236}">
                <a16:creationId xmlns:a16="http://schemas.microsoft.com/office/drawing/2014/main" id="{393DF0D3-C182-467A-A37D-42F431AD72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D4EB5C-CFA5-451E-B208-501D343B9DD2}"/>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10888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A5532-3B84-4290-B1D0-69FA37B133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2AED63-6F33-4785-B8ED-FCD345D55EE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425D8E-35A3-468E-A6CF-63C999B4628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DF7EBD1-986F-4E41-9D8F-58401021C9B8}"/>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6" name="フッター プレースホルダー 5">
            <a:extLst>
              <a:ext uri="{FF2B5EF4-FFF2-40B4-BE49-F238E27FC236}">
                <a16:creationId xmlns:a16="http://schemas.microsoft.com/office/drawing/2014/main" id="{11CAF0B1-F668-445E-9932-235B5BDE2E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858D30-60F5-4A1F-9993-48AE0C32A523}"/>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34793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1B9DA-F0E4-4B2E-9392-1BDF5FA8E18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B739-7188-4930-BADE-FA353D145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69EFB3-1685-4FAF-8D2C-6AFCB5FAAF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015DAE-ED40-4026-8507-D14CFAE89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D65FEC-D785-4587-AF22-136B6D7376C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682EFD5-62E1-47A5-861A-3CF0020D5BBE}"/>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8" name="フッター プレースホルダー 7">
            <a:extLst>
              <a:ext uri="{FF2B5EF4-FFF2-40B4-BE49-F238E27FC236}">
                <a16:creationId xmlns:a16="http://schemas.microsoft.com/office/drawing/2014/main" id="{D9C883FC-5702-4AB2-9DEB-5C969D55BB0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71E223A-1059-4119-B863-3459EBB84CBC}"/>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215093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ABD10A-4231-47F7-B5E2-98F2856E81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2E81DD-A55D-4AD2-BD24-0A1527FC60E5}"/>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4" name="フッター プレースホルダー 3">
            <a:extLst>
              <a:ext uri="{FF2B5EF4-FFF2-40B4-BE49-F238E27FC236}">
                <a16:creationId xmlns:a16="http://schemas.microsoft.com/office/drawing/2014/main" id="{6374BFF0-39F7-40DD-A04C-E75C7B812FE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F9529E-D69C-40D8-A903-FA76786CE881}"/>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20295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1791EA-E9D2-4CB7-9A59-7D4CDA786CA6}"/>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3" name="フッター プレースホルダー 2">
            <a:extLst>
              <a:ext uri="{FF2B5EF4-FFF2-40B4-BE49-F238E27FC236}">
                <a16:creationId xmlns:a16="http://schemas.microsoft.com/office/drawing/2014/main" id="{1C9207E5-0CF3-447C-8407-FD089A6726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927E2C3-1697-42C8-891C-5929D74ADA3E}"/>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50210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2DBCA9-8153-49B6-A129-2DC11831B2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856D8D-57FF-4079-B421-D49C2434D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517CBC-5EE8-4B0C-B556-10DAE2F0D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E5898E-0488-4D1A-941F-5CC1C592D7F6}"/>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6" name="フッター プレースホルダー 5">
            <a:extLst>
              <a:ext uri="{FF2B5EF4-FFF2-40B4-BE49-F238E27FC236}">
                <a16:creationId xmlns:a16="http://schemas.microsoft.com/office/drawing/2014/main" id="{28E87722-CC22-4FB9-B880-64A2B038C4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B56118A-FE53-463B-8FA7-31F2A2EB22E2}"/>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424885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D99C0-5E5C-4BCD-AB20-02AD67F238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9784CE1-D77F-4868-9A24-A3E3589E8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3D53E8-6D52-45D7-B532-387EE159F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2F95C1-8BB0-43F3-8D6F-8FFF5C4B25CF}"/>
              </a:ext>
            </a:extLst>
          </p:cNvPr>
          <p:cNvSpPr>
            <a:spLocks noGrp="1"/>
          </p:cNvSpPr>
          <p:nvPr>
            <p:ph type="dt" sz="half" idx="10"/>
          </p:nvPr>
        </p:nvSpPr>
        <p:spPr/>
        <p:txBody>
          <a:bodyPr/>
          <a:lstStyle/>
          <a:p>
            <a:fld id="{B5B18245-F04E-4B37-A08A-C6C9D9746807}" type="datetimeFigureOut">
              <a:rPr kumimoji="1" lang="ja-JP" altLang="en-US" smtClean="0"/>
              <a:t>2018/9/28</a:t>
            </a:fld>
            <a:endParaRPr kumimoji="1" lang="ja-JP" altLang="en-US"/>
          </a:p>
        </p:txBody>
      </p:sp>
      <p:sp>
        <p:nvSpPr>
          <p:cNvPr id="6" name="フッター プレースホルダー 5">
            <a:extLst>
              <a:ext uri="{FF2B5EF4-FFF2-40B4-BE49-F238E27FC236}">
                <a16:creationId xmlns:a16="http://schemas.microsoft.com/office/drawing/2014/main" id="{8F63D091-181A-491C-B5F6-19CC188B0C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C58A19-957A-4C9C-BDDE-C4888726518F}"/>
              </a:ext>
            </a:extLst>
          </p:cNvPr>
          <p:cNvSpPr>
            <a:spLocks noGrp="1"/>
          </p:cNvSpPr>
          <p:nvPr>
            <p:ph type="sldNum" sz="quarter" idx="12"/>
          </p:nvPr>
        </p:nvSpPr>
        <p:spPr/>
        <p:txBody>
          <a:body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369486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715B0B6-BA17-4D2B-9B7A-321C5C6B3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999B15-155D-45A6-BA4E-A8488B6BB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D89F3D-F3BE-4053-A0CB-74646F9AA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18245-F04E-4B37-A08A-C6C9D9746807}" type="datetimeFigureOut">
              <a:rPr kumimoji="1" lang="ja-JP" altLang="en-US" smtClean="0"/>
              <a:t>2018/9/28</a:t>
            </a:fld>
            <a:endParaRPr kumimoji="1" lang="ja-JP" altLang="en-US"/>
          </a:p>
        </p:txBody>
      </p:sp>
      <p:sp>
        <p:nvSpPr>
          <p:cNvPr id="5" name="フッター プレースホルダー 4">
            <a:extLst>
              <a:ext uri="{FF2B5EF4-FFF2-40B4-BE49-F238E27FC236}">
                <a16:creationId xmlns:a16="http://schemas.microsoft.com/office/drawing/2014/main" id="{04754F1C-36CA-4FF7-8BAD-B921DC5BF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51768C7-CB76-4706-A966-98B332C4D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18AC5-0A13-4B76-9DA9-558DF2C035F1}" type="slidenum">
              <a:rPr kumimoji="1" lang="ja-JP" altLang="en-US" smtClean="0"/>
              <a:t>‹#›</a:t>
            </a:fld>
            <a:endParaRPr kumimoji="1" lang="ja-JP" altLang="en-US"/>
          </a:p>
        </p:txBody>
      </p:sp>
    </p:spTree>
    <p:extLst>
      <p:ext uri="{BB962C8B-B14F-4D97-AF65-F5344CB8AC3E}">
        <p14:creationId xmlns:p14="http://schemas.microsoft.com/office/powerpoint/2010/main" val="235449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88DFF-5614-4461-8302-6811D60F9B2F}"/>
              </a:ext>
            </a:extLst>
          </p:cNvPr>
          <p:cNvSpPr>
            <a:spLocks noGrp="1"/>
          </p:cNvSpPr>
          <p:nvPr>
            <p:ph type="ctrTitle"/>
          </p:nvPr>
        </p:nvSpPr>
        <p:spPr/>
        <p:txBody>
          <a:bodyPr/>
          <a:lstStyle/>
          <a:p>
            <a:r>
              <a:rPr kumimoji="1" lang="ja-JP" altLang="en-US" b="1" dirty="0"/>
              <a:t>民主主義は輸出可能か</a:t>
            </a:r>
          </a:p>
        </p:txBody>
      </p:sp>
      <p:sp>
        <p:nvSpPr>
          <p:cNvPr id="3" name="字幕 2">
            <a:extLst>
              <a:ext uri="{FF2B5EF4-FFF2-40B4-BE49-F238E27FC236}">
                <a16:creationId xmlns:a16="http://schemas.microsoft.com/office/drawing/2014/main" id="{680E7682-9C5D-4EE9-889B-60213F5BE77A}"/>
              </a:ext>
            </a:extLst>
          </p:cNvPr>
          <p:cNvSpPr>
            <a:spLocks noGrp="1"/>
          </p:cNvSpPr>
          <p:nvPr>
            <p:ph type="subTitle" idx="1"/>
          </p:nvPr>
        </p:nvSpPr>
        <p:spPr/>
        <p:txBody>
          <a:bodyPr>
            <a:normAutofit/>
          </a:bodyPr>
          <a:lstStyle/>
          <a:p>
            <a:r>
              <a:rPr kumimoji="1" lang="ja-JP" altLang="en-US" sz="3200" b="1" dirty="0"/>
              <a:t>アラブの春・シリア・ウクライナ</a:t>
            </a:r>
          </a:p>
        </p:txBody>
      </p:sp>
    </p:spTree>
    <p:extLst>
      <p:ext uri="{BB962C8B-B14F-4D97-AF65-F5344CB8AC3E}">
        <p14:creationId xmlns:p14="http://schemas.microsoft.com/office/powerpoint/2010/main" val="1334596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1AE50-0522-4F93-A7EA-642B0075AAE0}"/>
              </a:ext>
            </a:extLst>
          </p:cNvPr>
          <p:cNvSpPr>
            <a:spLocks noGrp="1"/>
          </p:cNvSpPr>
          <p:nvPr>
            <p:ph type="title"/>
          </p:nvPr>
        </p:nvSpPr>
        <p:spPr/>
        <p:txBody>
          <a:bodyPr/>
          <a:lstStyle/>
          <a:p>
            <a:r>
              <a:rPr kumimoji="1" lang="ja-JP" altLang="en-US" dirty="0"/>
              <a:t>アラブの春は何故おきたか、結果は</a:t>
            </a:r>
          </a:p>
        </p:txBody>
      </p:sp>
      <p:sp>
        <p:nvSpPr>
          <p:cNvPr id="3" name="コンテンツ プレースホルダー 2">
            <a:extLst>
              <a:ext uri="{FF2B5EF4-FFF2-40B4-BE49-F238E27FC236}">
                <a16:creationId xmlns:a16="http://schemas.microsoft.com/office/drawing/2014/main" id="{FF4CC32A-CBED-4E40-986C-B7D897B87910}"/>
              </a:ext>
            </a:extLst>
          </p:cNvPr>
          <p:cNvSpPr>
            <a:spLocks noGrp="1"/>
          </p:cNvSpPr>
          <p:nvPr>
            <p:ph idx="1"/>
          </p:nvPr>
        </p:nvSpPr>
        <p:spPr/>
        <p:txBody>
          <a:bodyPr/>
          <a:lstStyle/>
          <a:p>
            <a:r>
              <a:rPr kumimoji="1" lang="ja-JP" altLang="en-US" dirty="0"/>
              <a:t>独裁政治を変革したいという民衆の力が、インターネット</a:t>
            </a:r>
            <a:r>
              <a:rPr kumimoji="1" lang="en-US" altLang="ja-JP" dirty="0"/>
              <a:t>(</a:t>
            </a:r>
            <a:r>
              <a:rPr kumimoji="1" lang="ja-JP" altLang="en-US" dirty="0"/>
              <a:t>ツイッターが駆使された</a:t>
            </a:r>
            <a:r>
              <a:rPr kumimoji="1" lang="en-US" altLang="ja-JP" dirty="0"/>
              <a:t>)</a:t>
            </a:r>
            <a:r>
              <a:rPr kumimoji="1" lang="ja-JP" altLang="en-US" dirty="0"/>
              <a:t>を武器にして、結集された自然発生的な運動。</a:t>
            </a:r>
            <a:r>
              <a:rPr kumimoji="1" lang="en-US" altLang="ja-JP" dirty="0"/>
              <a:t>(</a:t>
            </a:r>
            <a:r>
              <a:rPr kumimoji="1" lang="ja-JP" altLang="en-US" dirty="0"/>
              <a:t>多数説</a:t>
            </a:r>
            <a:r>
              <a:rPr kumimoji="1" lang="en-US" altLang="ja-JP" dirty="0"/>
              <a:t>)</a:t>
            </a:r>
            <a:r>
              <a:rPr kumimoji="1" lang="ja-JP" altLang="en-US" dirty="0"/>
              <a:t>若者だけでなく、多くの失業者、自由のなさ等への不満が爆発。</a:t>
            </a:r>
          </a:p>
          <a:p>
            <a:r>
              <a:rPr kumimoji="1" lang="ja-JP" altLang="en-US" dirty="0"/>
              <a:t>アメリカが、事前にアラブの青年たちを訓練して、独裁政治を倒す主力として送り込んだ。ネオコンによる「民主主義の輸出」</a:t>
            </a:r>
            <a:r>
              <a:rPr kumimoji="1" lang="en-US" altLang="ja-JP" dirty="0"/>
              <a:t>(</a:t>
            </a:r>
            <a:r>
              <a:rPr kumimoji="1" lang="ja-JP" altLang="en-US" dirty="0"/>
              <a:t>少数説</a:t>
            </a:r>
            <a:r>
              <a:rPr kumimoji="1" lang="en-US" altLang="ja-JP" dirty="0"/>
              <a:t>)</a:t>
            </a:r>
            <a:endParaRPr kumimoji="1" lang="ja-JP" altLang="en-US" dirty="0"/>
          </a:p>
          <a:p>
            <a:r>
              <a:rPr kumimoji="1" lang="ja-JP" altLang="en-US" dirty="0"/>
              <a:t>アラブの春は、多くの場合、より大きな混乱をもたらした。→シリア内戦と</a:t>
            </a:r>
            <a:r>
              <a:rPr kumimoji="1" lang="en-US" altLang="ja-JP" dirty="0"/>
              <a:t>IS</a:t>
            </a:r>
            <a:r>
              <a:rPr kumimoji="1" lang="ja-JP" altLang="en-US" dirty="0" err="1"/>
              <a:t>。</a:t>
            </a:r>
            <a:r>
              <a:rPr kumimoji="1" lang="ja-JP" altLang="en-US" dirty="0"/>
              <a:t>しかし、「民主化」に価値があったのか。</a:t>
            </a:r>
          </a:p>
        </p:txBody>
      </p:sp>
    </p:spTree>
    <p:extLst>
      <p:ext uri="{BB962C8B-B14F-4D97-AF65-F5344CB8AC3E}">
        <p14:creationId xmlns:p14="http://schemas.microsoft.com/office/powerpoint/2010/main" val="17113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6518D-7DDD-4A0F-B3BB-E4F01594B02A}"/>
              </a:ext>
            </a:extLst>
          </p:cNvPr>
          <p:cNvSpPr>
            <a:spLocks noGrp="1"/>
          </p:cNvSpPr>
          <p:nvPr>
            <p:ph type="title"/>
          </p:nvPr>
        </p:nvSpPr>
        <p:spPr/>
        <p:txBody>
          <a:bodyPr/>
          <a:lstStyle/>
          <a:p>
            <a:r>
              <a:rPr kumimoji="1" lang="ja-JP" altLang="en-US" dirty="0"/>
              <a:t>エジプトの展開</a:t>
            </a:r>
          </a:p>
        </p:txBody>
      </p:sp>
      <p:sp>
        <p:nvSpPr>
          <p:cNvPr id="3" name="コンテンツ プレースホルダー 2">
            <a:extLst>
              <a:ext uri="{FF2B5EF4-FFF2-40B4-BE49-F238E27FC236}">
                <a16:creationId xmlns:a16="http://schemas.microsoft.com/office/drawing/2014/main" id="{457E6B78-2EE5-4C2B-920A-3ACD2F80E437}"/>
              </a:ext>
            </a:extLst>
          </p:cNvPr>
          <p:cNvSpPr>
            <a:spLocks noGrp="1"/>
          </p:cNvSpPr>
          <p:nvPr>
            <p:ph idx="1"/>
          </p:nvPr>
        </p:nvSpPr>
        <p:spPr/>
        <p:txBody>
          <a:bodyPr>
            <a:normAutofit/>
          </a:bodyPr>
          <a:lstStyle/>
          <a:p>
            <a:r>
              <a:rPr kumimoji="1" lang="ja-JP" altLang="en-US" dirty="0"/>
              <a:t>ムバラク退陣後の選挙でイスラム同胞団が圧勝→ムルシ大統領</a:t>
            </a:r>
          </a:p>
          <a:p>
            <a:r>
              <a:rPr kumimoji="1" lang="ja-JP" altLang="en-US" dirty="0"/>
              <a:t>国内的には福祉政策、対外的に対欧米協調←旧勢力からは特権の剥奪、他のイスラム勢力からは、対米協調への批判</a:t>
            </a:r>
          </a:p>
          <a:p>
            <a:r>
              <a:rPr kumimoji="1" lang="en-US" altLang="ja-JP" dirty="0"/>
              <a:t>2013 </a:t>
            </a:r>
            <a:r>
              <a:rPr kumimoji="1" lang="ja-JP" altLang="en-US" dirty="0"/>
              <a:t>軍によるクーデターでは、自由を制限する体制に再び。</a:t>
            </a:r>
          </a:p>
          <a:p>
            <a:endParaRPr lang="ja-JP" altLang="en-US" dirty="0"/>
          </a:p>
          <a:p>
            <a:r>
              <a:rPr kumimoji="1" lang="ja-JP" altLang="en-US" dirty="0"/>
              <a:t>イスラム同胞団とは </a:t>
            </a:r>
            <a:r>
              <a:rPr kumimoji="1" lang="en-US" altLang="ja-JP" dirty="0"/>
              <a:t>1928</a:t>
            </a:r>
            <a:r>
              <a:rPr kumimoji="1" lang="ja-JP" altLang="en-US" dirty="0"/>
              <a:t>エジプトで創設</a:t>
            </a:r>
            <a:r>
              <a:rPr kumimoji="1" lang="en-US" altLang="ja-JP" dirty="0"/>
              <a:t>(</a:t>
            </a:r>
            <a:r>
              <a:rPr kumimoji="1" lang="ja-JP" altLang="en-US" dirty="0"/>
              <a:t>スンニ派</a:t>
            </a:r>
            <a:r>
              <a:rPr kumimoji="1" lang="en-US" altLang="ja-JP" dirty="0"/>
              <a:t>)</a:t>
            </a:r>
            <a:r>
              <a:rPr kumimoji="1" lang="ja-JP" altLang="en-US" dirty="0" err="1"/>
              <a:t>、</a:t>
            </a:r>
            <a:r>
              <a:rPr kumimoji="1" lang="ja-JP" altLang="en-US" dirty="0"/>
              <a:t>最大のイスラム組織となり、社会奉仕活動を重視、非暴力。アラブ民族主義と対立するために、長く非合法だったが、アラブの春で政権に。現在非合法。エジプト以外にも多数組織が。</a:t>
            </a:r>
          </a:p>
        </p:txBody>
      </p:sp>
    </p:spTree>
    <p:extLst>
      <p:ext uri="{BB962C8B-B14F-4D97-AF65-F5344CB8AC3E}">
        <p14:creationId xmlns:p14="http://schemas.microsoft.com/office/powerpoint/2010/main" val="310026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AEA7C-236E-4C0B-8B43-82046D05A161}"/>
              </a:ext>
            </a:extLst>
          </p:cNvPr>
          <p:cNvSpPr>
            <a:spLocks noGrp="1"/>
          </p:cNvSpPr>
          <p:nvPr>
            <p:ph type="title"/>
          </p:nvPr>
        </p:nvSpPr>
        <p:spPr/>
        <p:txBody>
          <a:bodyPr/>
          <a:lstStyle/>
          <a:p>
            <a:r>
              <a:rPr kumimoji="1" lang="en-US" altLang="ja-JP" dirty="0"/>
              <a:t>IS</a:t>
            </a:r>
            <a:r>
              <a:rPr kumimoji="1" lang="ja-JP" altLang="en-US" dirty="0"/>
              <a:t>の政治</a:t>
            </a:r>
          </a:p>
        </p:txBody>
      </p:sp>
      <p:sp>
        <p:nvSpPr>
          <p:cNvPr id="3" name="コンテンツ プレースホルダー 2">
            <a:extLst>
              <a:ext uri="{FF2B5EF4-FFF2-40B4-BE49-F238E27FC236}">
                <a16:creationId xmlns:a16="http://schemas.microsoft.com/office/drawing/2014/main" id="{07D10A37-FAA9-4931-8B60-1C2C7AFCC269}"/>
              </a:ext>
            </a:extLst>
          </p:cNvPr>
          <p:cNvSpPr>
            <a:spLocks noGrp="1"/>
          </p:cNvSpPr>
          <p:nvPr>
            <p:ph idx="1"/>
          </p:nvPr>
        </p:nvSpPr>
        <p:spPr/>
        <p:txBody>
          <a:bodyPr/>
          <a:lstStyle/>
          <a:p>
            <a:r>
              <a:rPr kumimoji="1" lang="ja-JP" altLang="en-US" dirty="0"/>
              <a:t>当初は、イラク戦争の中で発生した小さな抵抗組織。</a:t>
            </a:r>
          </a:p>
          <a:p>
            <a:pPr lvl="1"/>
            <a:r>
              <a:rPr kumimoji="1" lang="ja-JP" altLang="en-US" dirty="0"/>
              <a:t>クルド人の実質的独立</a:t>
            </a:r>
            <a:r>
              <a:rPr kumimoji="1" lang="en-US" altLang="ja-JP" dirty="0"/>
              <a:t>(</a:t>
            </a:r>
            <a:r>
              <a:rPr kumimoji="1" lang="ja-JP" altLang="en-US" dirty="0"/>
              <a:t>石油領域を多く含む←欧米の支持</a:t>
            </a:r>
            <a:r>
              <a:rPr kumimoji="1" lang="en-US" altLang="ja-JP" dirty="0"/>
              <a:t>)</a:t>
            </a:r>
            <a:endParaRPr kumimoji="1" lang="ja-JP" altLang="en-US" dirty="0"/>
          </a:p>
          <a:p>
            <a:pPr lvl="1"/>
            <a:r>
              <a:rPr kumimoji="1" lang="ja-JP" altLang="en-US" dirty="0"/>
              <a:t>イラク内部での宗派対立</a:t>
            </a:r>
            <a:r>
              <a:rPr kumimoji="1" lang="en-US" altLang="ja-JP" dirty="0"/>
              <a:t>(</a:t>
            </a:r>
            <a:r>
              <a:rPr kumimoji="1" lang="ja-JP" altLang="en-US" dirty="0"/>
              <a:t>スンニ派</a:t>
            </a:r>
            <a:r>
              <a:rPr kumimoji="1" lang="en-US" altLang="ja-JP" dirty="0"/>
              <a:t>vs</a:t>
            </a:r>
            <a:r>
              <a:rPr kumimoji="1" lang="ja-JP" altLang="en-US" dirty="0"/>
              <a:t>シーア派</a:t>
            </a:r>
            <a:r>
              <a:rPr kumimoji="1" lang="en-US" altLang="ja-JP" dirty="0"/>
              <a:t>)</a:t>
            </a:r>
            <a:r>
              <a:rPr kumimoji="1" lang="ja-JP" altLang="en-US" dirty="0" err="1"/>
              <a:t>、</a:t>
            </a:r>
            <a:r>
              <a:rPr kumimoji="1" lang="ja-JP" altLang="en-US" dirty="0"/>
              <a:t>政権の腐敗による混乱の拡大</a:t>
            </a:r>
          </a:p>
          <a:p>
            <a:pPr lvl="1"/>
            <a:r>
              <a:rPr kumimoji="1" lang="ja-JP" altLang="en-US" dirty="0"/>
              <a:t>シリアでの反政府運動</a:t>
            </a:r>
            <a:r>
              <a:rPr kumimoji="1" lang="en-US" altLang="ja-JP" dirty="0"/>
              <a:t>(</a:t>
            </a:r>
            <a:r>
              <a:rPr kumimoji="1" lang="ja-JP" altLang="en-US" dirty="0"/>
              <a:t>外国勢力の介入、欧米・トルコ・ロシア</a:t>
            </a:r>
            <a:r>
              <a:rPr kumimoji="1" lang="en-US" altLang="ja-JP" dirty="0"/>
              <a:t>)</a:t>
            </a:r>
            <a:endParaRPr kumimoji="1" lang="ja-JP" altLang="en-US" dirty="0"/>
          </a:p>
          <a:p>
            <a:r>
              <a:rPr kumimoji="1" lang="ja-JP" altLang="en-US" dirty="0"/>
              <a:t>ヨルダン人のザルカウィの反米組織イラク・アルカイダ→ガルカウィ爆死→イスラム反米組織と旧イラク軍人等が合流して、イスラム国設立宣言</a:t>
            </a:r>
            <a:r>
              <a:rPr kumimoji="1" lang="en-US" altLang="ja-JP" dirty="0"/>
              <a:t>(</a:t>
            </a:r>
            <a:r>
              <a:rPr kumimoji="1" lang="ja-JP" altLang="en-US" dirty="0"/>
              <a:t>カリフ国家をつくる</a:t>
            </a:r>
            <a:r>
              <a:rPr kumimoji="1" lang="en-US" altLang="ja-JP" dirty="0"/>
              <a:t>)</a:t>
            </a:r>
            <a:r>
              <a:rPr kumimoji="1" lang="ja-JP" altLang="en-US" dirty="0" err="1"/>
              <a:t>、</a:t>
            </a:r>
            <a:r>
              <a:rPr kumimoji="1" lang="ja-JP" altLang="en-US" dirty="0"/>
              <a:t>部族組織も協力多数</a:t>
            </a:r>
          </a:p>
          <a:p>
            <a:r>
              <a:rPr kumimoji="1" lang="ja-JP" altLang="en-US" dirty="0"/>
              <a:t>バグダディがカリフを名乗る</a:t>
            </a:r>
            <a:r>
              <a:rPr kumimoji="1" lang="en-US" altLang="ja-JP" dirty="0"/>
              <a:t>(</a:t>
            </a:r>
            <a:r>
              <a:rPr kumimoji="1" lang="ja-JP" altLang="en-US" dirty="0"/>
              <a:t>現在生存は不明</a:t>
            </a:r>
            <a:r>
              <a:rPr kumimoji="1" lang="en-US" altLang="ja-JP" dirty="0"/>
              <a:t>)</a:t>
            </a:r>
            <a:endParaRPr kumimoji="1" lang="ja-JP" altLang="en-US" dirty="0"/>
          </a:p>
        </p:txBody>
      </p:sp>
    </p:spTree>
    <p:extLst>
      <p:ext uri="{BB962C8B-B14F-4D97-AF65-F5344CB8AC3E}">
        <p14:creationId xmlns:p14="http://schemas.microsoft.com/office/powerpoint/2010/main" val="326364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B71713-2C3A-486B-AC04-EE303E50B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13" y="834536"/>
            <a:ext cx="3574420" cy="4137514"/>
          </a:xfrm>
          <a:prstGeom prst="rect">
            <a:avLst/>
          </a:prstGeom>
        </p:spPr>
      </p:pic>
      <p:sp>
        <p:nvSpPr>
          <p:cNvPr id="9" name="テキスト ボックス 8">
            <a:extLst>
              <a:ext uri="{FF2B5EF4-FFF2-40B4-BE49-F238E27FC236}">
                <a16:creationId xmlns:a16="http://schemas.microsoft.com/office/drawing/2014/main" id="{C19C04AB-C9C9-431A-A2F1-313D9AFCF3AB}"/>
              </a:ext>
            </a:extLst>
          </p:cNvPr>
          <p:cNvSpPr txBox="1"/>
          <p:nvPr/>
        </p:nvSpPr>
        <p:spPr>
          <a:xfrm>
            <a:off x="196948" y="5401994"/>
            <a:ext cx="6850966" cy="369332"/>
          </a:xfrm>
          <a:prstGeom prst="rect">
            <a:avLst/>
          </a:prstGeom>
          <a:noFill/>
        </p:spPr>
        <p:txBody>
          <a:bodyPr wrap="square" rtlCol="0">
            <a:spAutoFit/>
          </a:bodyPr>
          <a:lstStyle/>
          <a:p>
            <a:r>
              <a:rPr lang="ja-JP" altLang="en-US"/>
              <a:t>アブー・バクル・アル＝バグダーディー</a:t>
            </a:r>
            <a:endParaRPr kumimoji="1" lang="ja-JP" altLang="en-US" dirty="0"/>
          </a:p>
        </p:txBody>
      </p:sp>
      <p:pic>
        <p:nvPicPr>
          <p:cNvPr id="4" name="図 3">
            <a:extLst>
              <a:ext uri="{FF2B5EF4-FFF2-40B4-BE49-F238E27FC236}">
                <a16:creationId xmlns:a16="http://schemas.microsoft.com/office/drawing/2014/main" id="{6999D5F7-5BAD-48D5-9652-8CB90ECC0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286" y="0"/>
            <a:ext cx="7716626" cy="5771326"/>
          </a:xfrm>
          <a:prstGeom prst="rect">
            <a:avLst/>
          </a:prstGeom>
        </p:spPr>
      </p:pic>
      <p:sp>
        <p:nvSpPr>
          <p:cNvPr id="5" name="テキスト ボックス 4">
            <a:extLst>
              <a:ext uri="{FF2B5EF4-FFF2-40B4-BE49-F238E27FC236}">
                <a16:creationId xmlns:a16="http://schemas.microsoft.com/office/drawing/2014/main" id="{2CB76C9F-5ABA-4BA0-9FF2-0262CEAF4F8E}"/>
              </a:ext>
            </a:extLst>
          </p:cNvPr>
          <p:cNvSpPr txBox="1"/>
          <p:nvPr/>
        </p:nvSpPr>
        <p:spPr>
          <a:xfrm>
            <a:off x="4684542" y="5978769"/>
            <a:ext cx="7244861" cy="646331"/>
          </a:xfrm>
          <a:prstGeom prst="rect">
            <a:avLst/>
          </a:prstGeom>
          <a:noFill/>
        </p:spPr>
        <p:txBody>
          <a:bodyPr wrap="square" rtlCol="0">
            <a:spAutoFit/>
          </a:bodyPr>
          <a:lstStyle/>
          <a:p>
            <a:r>
              <a:rPr kumimoji="1" lang="en-US" altLang="ja-JP" dirty="0"/>
              <a:t>2015</a:t>
            </a:r>
            <a:r>
              <a:rPr kumimoji="1" lang="ja-JP" altLang="en-US" dirty="0"/>
              <a:t>年のイスラム国支配地 </a:t>
            </a:r>
          </a:p>
          <a:p>
            <a:endParaRPr kumimoji="1" lang="ja-JP" altLang="en-US" dirty="0"/>
          </a:p>
        </p:txBody>
      </p:sp>
    </p:spTree>
    <p:extLst>
      <p:ext uri="{BB962C8B-B14F-4D97-AF65-F5344CB8AC3E}">
        <p14:creationId xmlns:p14="http://schemas.microsoft.com/office/powerpoint/2010/main" val="5606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550F8-F571-4FDE-BB7C-B33188966E87}"/>
              </a:ext>
            </a:extLst>
          </p:cNvPr>
          <p:cNvSpPr>
            <a:spLocks noGrp="1"/>
          </p:cNvSpPr>
          <p:nvPr>
            <p:ph type="title"/>
          </p:nvPr>
        </p:nvSpPr>
        <p:spPr/>
        <p:txBody>
          <a:bodyPr/>
          <a:lstStyle/>
          <a:p>
            <a:r>
              <a:rPr kumimoji="1" lang="ja-JP" altLang="en-US" dirty="0"/>
              <a:t>シリア内戦</a:t>
            </a:r>
          </a:p>
        </p:txBody>
      </p:sp>
      <p:sp>
        <p:nvSpPr>
          <p:cNvPr id="3" name="コンテンツ プレースホルダー 2">
            <a:extLst>
              <a:ext uri="{FF2B5EF4-FFF2-40B4-BE49-F238E27FC236}">
                <a16:creationId xmlns:a16="http://schemas.microsoft.com/office/drawing/2014/main" id="{2D2F1EA2-91DB-4AF8-A4C3-23D5C4DA1BE8}"/>
              </a:ext>
            </a:extLst>
          </p:cNvPr>
          <p:cNvSpPr>
            <a:spLocks noGrp="1"/>
          </p:cNvSpPr>
          <p:nvPr>
            <p:ph idx="1"/>
          </p:nvPr>
        </p:nvSpPr>
        <p:spPr/>
        <p:txBody>
          <a:bodyPr>
            <a:normAutofit lnSpcReduction="10000"/>
          </a:bodyPr>
          <a:lstStyle/>
          <a:p>
            <a:r>
              <a:rPr kumimoji="1" lang="ja-JP" altLang="en-US" dirty="0"/>
              <a:t>イラク戦争後、アサドは、反米活動の人員をイラクに派遣。</a:t>
            </a:r>
          </a:p>
          <a:p>
            <a:r>
              <a:rPr kumimoji="1" lang="en-US" altLang="ja-JP" dirty="0"/>
              <a:t>2011.3 </a:t>
            </a:r>
            <a:r>
              <a:rPr kumimoji="1" lang="ja-JP" altLang="en-US" dirty="0"/>
              <a:t>最初のデモ。早期から、外国の介入。</a:t>
            </a:r>
          </a:p>
          <a:p>
            <a:pPr lvl="1"/>
            <a:r>
              <a:rPr kumimoji="1" lang="ja-JP" altLang="en-US" dirty="0"/>
              <a:t>イラク戦争の余波</a:t>
            </a:r>
          </a:p>
          <a:p>
            <a:pPr lvl="1"/>
            <a:r>
              <a:rPr kumimoji="1" lang="ja-JP" altLang="en-US" dirty="0"/>
              <a:t>国連での介入提案</a:t>
            </a:r>
            <a:r>
              <a:rPr kumimoji="1" lang="en-US" altLang="ja-JP" dirty="0"/>
              <a:t>(</a:t>
            </a:r>
            <a:r>
              <a:rPr kumimoji="1" lang="ja-JP" altLang="en-US" dirty="0"/>
              <a:t>ロシア・中国の拒否権</a:t>
            </a:r>
            <a:r>
              <a:rPr kumimoji="1" lang="en-US" altLang="ja-JP" dirty="0"/>
              <a:t>)</a:t>
            </a:r>
            <a:endParaRPr kumimoji="1" lang="ja-JP" altLang="en-US" dirty="0"/>
          </a:p>
          <a:p>
            <a:pPr lvl="1"/>
            <a:r>
              <a:rPr kumimoji="1" lang="ja-JP" altLang="en-US" dirty="0"/>
              <a:t>アサドの徹底抗戦・ロシアの軍事援助</a:t>
            </a:r>
          </a:p>
          <a:p>
            <a:r>
              <a:rPr kumimoji="1" lang="ja-JP" altLang="en-US" dirty="0"/>
              <a:t>錯綜する勢力</a:t>
            </a:r>
          </a:p>
          <a:p>
            <a:pPr lvl="1"/>
            <a:r>
              <a:rPr kumimoji="1" lang="ja-JP" altLang="en-US" dirty="0"/>
              <a:t>シリア政府</a:t>
            </a:r>
            <a:r>
              <a:rPr kumimoji="1" lang="en-US" altLang="ja-JP" dirty="0"/>
              <a:t>(</a:t>
            </a:r>
            <a:r>
              <a:rPr kumimoji="1" lang="ja-JP" altLang="en-US" dirty="0"/>
              <a:t>アサド </a:t>
            </a:r>
          </a:p>
          <a:p>
            <a:pPr lvl="1"/>
            <a:r>
              <a:rPr kumimoji="1" lang="ja-JP" altLang="en-US" dirty="0"/>
              <a:t>イスラム国</a:t>
            </a:r>
            <a:r>
              <a:rPr kumimoji="1" lang="en-US" altLang="ja-JP" dirty="0"/>
              <a:t>(</a:t>
            </a:r>
            <a:r>
              <a:rPr kumimoji="1" lang="ja-JP" altLang="en-US" dirty="0"/>
              <a:t>イラク・シリアにまたがる領土、スンニ派</a:t>
            </a:r>
            <a:r>
              <a:rPr kumimoji="1" lang="en-US" altLang="ja-JP" dirty="0"/>
              <a:t>)</a:t>
            </a:r>
            <a:endParaRPr kumimoji="1" lang="ja-JP" altLang="en-US" dirty="0"/>
          </a:p>
          <a:p>
            <a:pPr lvl="1"/>
            <a:r>
              <a:rPr kumimoji="1" lang="ja-JP" altLang="en-US" dirty="0"/>
              <a:t>イラク政府</a:t>
            </a:r>
            <a:r>
              <a:rPr kumimoji="1" lang="en-US" altLang="ja-JP" dirty="0"/>
              <a:t>(</a:t>
            </a:r>
            <a:r>
              <a:rPr kumimoji="1" lang="ja-JP" altLang="en-US" dirty="0"/>
              <a:t>シーア派中心</a:t>
            </a:r>
            <a:r>
              <a:rPr kumimoji="1" lang="en-US" altLang="ja-JP" dirty="0"/>
              <a:t>)</a:t>
            </a:r>
            <a:endParaRPr kumimoji="1" lang="ja-JP" altLang="en-US" dirty="0"/>
          </a:p>
          <a:p>
            <a:pPr lvl="1"/>
            <a:r>
              <a:rPr kumimoji="1" lang="ja-JP" altLang="en-US" dirty="0"/>
              <a:t>イランの民兵組織</a:t>
            </a:r>
            <a:r>
              <a:rPr kumimoji="1" lang="en-US" altLang="ja-JP" dirty="0"/>
              <a:t>(</a:t>
            </a:r>
            <a:r>
              <a:rPr kumimoji="1" lang="ja-JP" altLang="en-US" dirty="0"/>
              <a:t>シーア派</a:t>
            </a:r>
            <a:r>
              <a:rPr kumimoji="1" lang="en-US" altLang="ja-JP" dirty="0"/>
              <a:t>)</a:t>
            </a:r>
            <a:endParaRPr kumimoji="1" lang="ja-JP" altLang="en-US" dirty="0"/>
          </a:p>
          <a:p>
            <a:pPr lvl="1"/>
            <a:r>
              <a:rPr kumimoji="1" lang="ja-JP" altLang="en-US" dirty="0"/>
              <a:t>クルド人</a:t>
            </a:r>
            <a:r>
              <a:rPr kumimoji="1" lang="en-US" altLang="ja-JP" dirty="0"/>
              <a:t>(</a:t>
            </a:r>
            <a:r>
              <a:rPr kumimoji="1" lang="ja-JP" altLang="en-US" dirty="0"/>
              <a:t>トルコ・イラク・シリアに分散、イラクでは自治区</a:t>
            </a:r>
            <a:r>
              <a:rPr kumimoji="1" lang="en-US" altLang="ja-JP" dirty="0"/>
              <a:t>)</a:t>
            </a:r>
            <a:endParaRPr kumimoji="1" lang="ja-JP" altLang="en-US" dirty="0"/>
          </a:p>
        </p:txBody>
      </p:sp>
    </p:spTree>
    <p:extLst>
      <p:ext uri="{BB962C8B-B14F-4D97-AF65-F5344CB8AC3E}">
        <p14:creationId xmlns:p14="http://schemas.microsoft.com/office/powerpoint/2010/main" val="143513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EC41B-5FAF-4661-90B6-E66B707BA002}"/>
              </a:ext>
            </a:extLst>
          </p:cNvPr>
          <p:cNvSpPr>
            <a:spLocks noGrp="1"/>
          </p:cNvSpPr>
          <p:nvPr>
            <p:ph type="title"/>
          </p:nvPr>
        </p:nvSpPr>
        <p:spPr/>
        <p:txBody>
          <a:bodyPr/>
          <a:lstStyle/>
          <a:p>
            <a:r>
              <a:rPr kumimoji="1" lang="ja-JP" altLang="en-US" dirty="0"/>
              <a:t>シリア内戦と</a:t>
            </a:r>
            <a:r>
              <a:rPr kumimoji="1" lang="en-US" altLang="ja-JP" dirty="0"/>
              <a:t>IS</a:t>
            </a:r>
            <a:r>
              <a:rPr kumimoji="1" lang="ja-JP" altLang="en-US" dirty="0"/>
              <a:t>  </a:t>
            </a:r>
          </a:p>
        </p:txBody>
      </p:sp>
      <p:sp>
        <p:nvSpPr>
          <p:cNvPr id="3" name="コンテンツ プレースホルダー 2">
            <a:extLst>
              <a:ext uri="{FF2B5EF4-FFF2-40B4-BE49-F238E27FC236}">
                <a16:creationId xmlns:a16="http://schemas.microsoft.com/office/drawing/2014/main" id="{FDFB7DBD-67ED-4A25-9D49-7220CF0787A4}"/>
              </a:ext>
            </a:extLst>
          </p:cNvPr>
          <p:cNvSpPr>
            <a:spLocks noGrp="1"/>
          </p:cNvSpPr>
          <p:nvPr>
            <p:ph idx="1"/>
          </p:nvPr>
        </p:nvSpPr>
        <p:spPr/>
        <p:txBody>
          <a:bodyPr/>
          <a:lstStyle/>
          <a:p>
            <a:r>
              <a:rPr kumimoji="1" lang="ja-JP" altLang="en-US" dirty="0"/>
              <a:t>欧米・ロシア・イスラム勢力のそれぞれの関与</a:t>
            </a:r>
          </a:p>
          <a:p>
            <a:r>
              <a:rPr kumimoji="1" lang="ja-JP" altLang="en-US" dirty="0"/>
              <a:t>ロシア</a:t>
            </a:r>
            <a:r>
              <a:rPr kumimoji="1" lang="en-US" altLang="ja-JP" dirty="0"/>
              <a:t>(</a:t>
            </a:r>
            <a:r>
              <a:rPr kumimoji="1" lang="ja-JP" altLang="en-US" dirty="0"/>
              <a:t>軍港使用</a:t>
            </a:r>
            <a:r>
              <a:rPr kumimoji="1" lang="en-US" altLang="ja-JP" dirty="0"/>
              <a:t>)</a:t>
            </a:r>
            <a:r>
              <a:rPr kumimoji="1" lang="ja-JP" altLang="en-US" dirty="0"/>
              <a:t>と提携するアサド政権への攻撃</a:t>
            </a:r>
            <a:r>
              <a:rPr kumimoji="1" lang="en-US" altLang="ja-JP" dirty="0"/>
              <a:t>(</a:t>
            </a:r>
            <a:r>
              <a:rPr kumimoji="1" lang="ja-JP" altLang="en-US" dirty="0"/>
              <a:t>欧米</a:t>
            </a:r>
            <a:r>
              <a:rPr kumimoji="1" lang="en-US" altLang="ja-JP" dirty="0"/>
              <a:t>)</a:t>
            </a:r>
            <a:endParaRPr kumimoji="1" lang="ja-JP" altLang="en-US" dirty="0"/>
          </a:p>
          <a:p>
            <a:r>
              <a:rPr kumimoji="1" lang="ja-JP" altLang="en-US" dirty="0"/>
              <a:t>イラク戦争で融解した「国境」の流動化</a:t>
            </a:r>
          </a:p>
          <a:p>
            <a:r>
              <a:rPr kumimoji="1" lang="ja-JP" altLang="en-US" dirty="0"/>
              <a:t>人質</a:t>
            </a:r>
            <a:r>
              <a:rPr kumimoji="1" lang="en-US" altLang="ja-JP" dirty="0"/>
              <a:t>(</a:t>
            </a:r>
            <a:r>
              <a:rPr kumimoji="1" lang="ja-JP" altLang="en-US" dirty="0"/>
              <a:t>取引とネット宣伝</a:t>
            </a:r>
            <a:r>
              <a:rPr kumimoji="1" lang="en-US" altLang="ja-JP" dirty="0"/>
              <a:t>)</a:t>
            </a:r>
            <a:r>
              <a:rPr kumimoji="1" lang="ja-JP" altLang="en-US" dirty="0"/>
              <a:t>と異教徒の虐殺  </a:t>
            </a:r>
            <a:r>
              <a:rPr kumimoji="1" lang="en-US" altLang="ja-JP" dirty="0"/>
              <a:t>IS</a:t>
            </a:r>
            <a:r>
              <a:rPr kumimoji="1" lang="ja-JP" altLang="en-US" dirty="0"/>
              <a:t>の発明ではないが</a:t>
            </a:r>
          </a:p>
          <a:p>
            <a:r>
              <a:rPr kumimoji="1" lang="en-US" altLang="ja-JP" dirty="0"/>
              <a:t>IS</a:t>
            </a:r>
            <a:r>
              <a:rPr kumimoji="1" lang="ja-JP" altLang="en-US" dirty="0"/>
              <a:t>は国家だったのか。統治機構・徴税・教育等の機能はあった</a:t>
            </a:r>
          </a:p>
          <a:p>
            <a:r>
              <a:rPr kumimoji="1" lang="en-US" altLang="ja-JP" dirty="0"/>
              <a:t>IS</a:t>
            </a:r>
            <a:r>
              <a:rPr kumimoji="1" lang="ja-JP" altLang="en-US" dirty="0"/>
              <a:t>に惹かれて馳せ参じた若者たちの気持ちは</a:t>
            </a:r>
          </a:p>
          <a:p>
            <a:pPr marL="0" indent="0">
              <a:buNone/>
            </a:pPr>
            <a:endParaRPr kumimoji="1" lang="ja-JP" altLang="en-US" dirty="0"/>
          </a:p>
        </p:txBody>
      </p:sp>
    </p:spTree>
    <p:extLst>
      <p:ext uri="{BB962C8B-B14F-4D97-AF65-F5344CB8AC3E}">
        <p14:creationId xmlns:p14="http://schemas.microsoft.com/office/powerpoint/2010/main" val="175547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A75B86-9798-49FF-B415-8DD05AC65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29" y="165023"/>
            <a:ext cx="6460860" cy="6460860"/>
          </a:xfrm>
          <a:prstGeom prst="rect">
            <a:avLst/>
          </a:prstGeom>
        </p:spPr>
      </p:pic>
    </p:spTree>
    <p:extLst>
      <p:ext uri="{BB962C8B-B14F-4D97-AF65-F5344CB8AC3E}">
        <p14:creationId xmlns:p14="http://schemas.microsoft.com/office/powerpoint/2010/main" val="177605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FF6E3D-94D4-4899-A2F2-C468FDC30EE6}"/>
              </a:ext>
            </a:extLst>
          </p:cNvPr>
          <p:cNvSpPr>
            <a:spLocks noGrp="1"/>
          </p:cNvSpPr>
          <p:nvPr>
            <p:ph type="title"/>
          </p:nvPr>
        </p:nvSpPr>
        <p:spPr/>
        <p:txBody>
          <a:bodyPr/>
          <a:lstStyle/>
          <a:p>
            <a:r>
              <a:rPr kumimoji="1" lang="en-US" altLang="ja-JP" dirty="0"/>
              <a:t>IS</a:t>
            </a:r>
            <a:r>
              <a:rPr kumimoji="1" lang="ja-JP" altLang="en-US"/>
              <a:t>による、影響された世界でのテロ</a:t>
            </a:r>
          </a:p>
        </p:txBody>
      </p:sp>
      <p:sp>
        <p:nvSpPr>
          <p:cNvPr id="3" name="コンテンツ プレースホルダー 2">
            <a:extLst>
              <a:ext uri="{FF2B5EF4-FFF2-40B4-BE49-F238E27FC236}">
                <a16:creationId xmlns:a16="http://schemas.microsoft.com/office/drawing/2014/main" id="{11B9F704-445F-4C75-B723-EE9E7B71C426}"/>
              </a:ext>
            </a:extLst>
          </p:cNvPr>
          <p:cNvSpPr>
            <a:spLocks noGrp="1"/>
          </p:cNvSpPr>
          <p:nvPr>
            <p:ph idx="1"/>
          </p:nvPr>
        </p:nvSpPr>
        <p:spPr/>
        <p:txBody>
          <a:bodyPr>
            <a:normAutofit/>
          </a:bodyPr>
          <a:lstStyle/>
          <a:p>
            <a:r>
              <a:rPr kumimoji="1" lang="ja-JP" altLang="en-US" dirty="0"/>
              <a:t>アルカイダ グローバル・ジハードの是非で内部に対立する考え</a:t>
            </a:r>
          </a:p>
          <a:p>
            <a:r>
              <a:rPr kumimoji="1" lang="ja-JP" altLang="en-US" dirty="0"/>
              <a:t>グローバル・ジハードの代表が</a:t>
            </a:r>
            <a:r>
              <a:rPr kumimoji="1" lang="en-US" altLang="ja-JP" dirty="0"/>
              <a:t>911</a:t>
            </a:r>
            <a:r>
              <a:rPr kumimoji="1" lang="ja-JP" altLang="en-US" dirty="0"/>
              <a:t>同時多発テロ</a:t>
            </a:r>
          </a:p>
          <a:p>
            <a:r>
              <a:rPr kumimoji="1" lang="en-US" altLang="ja-JP" dirty="0"/>
              <a:t>IS</a:t>
            </a:r>
            <a:r>
              <a:rPr kumimoji="1" lang="ja-JP" altLang="en-US" dirty="0"/>
              <a:t>は当初地域テロ→グローバルテロを是認</a:t>
            </a:r>
            <a:r>
              <a:rPr kumimoji="1" lang="en-US" altLang="ja-JP" dirty="0"/>
              <a:t>(</a:t>
            </a:r>
            <a:r>
              <a:rPr kumimoji="1" lang="ja-JP" altLang="en-US" dirty="0"/>
              <a:t>実際の関与は不明</a:t>
            </a:r>
            <a:r>
              <a:rPr kumimoji="1" lang="en-US" altLang="ja-JP" dirty="0"/>
              <a:t>)</a:t>
            </a:r>
            <a:endParaRPr kumimoji="1" lang="ja-JP" altLang="en-US" dirty="0"/>
          </a:p>
          <a:p>
            <a:pPr lvl="1"/>
            <a:r>
              <a:rPr kumimoji="1" lang="en-US" altLang="ja-JP" dirty="0"/>
              <a:t>2015.1.7 </a:t>
            </a:r>
            <a:r>
              <a:rPr kumimoji="1" lang="ja-JP" altLang="en-US" dirty="0"/>
              <a:t>パリのシャルリー・エブド社襲撃される</a:t>
            </a:r>
            <a:r>
              <a:rPr kumimoji="1" lang="en-US" altLang="ja-JP" dirty="0"/>
              <a:t>12</a:t>
            </a:r>
            <a:r>
              <a:rPr kumimoji="1" lang="ja-JP" altLang="en-US" dirty="0"/>
              <a:t>名死亡</a:t>
            </a:r>
          </a:p>
          <a:p>
            <a:pPr lvl="1"/>
            <a:r>
              <a:rPr kumimoji="1" lang="en-US" altLang="ja-JP" dirty="0"/>
              <a:t>2015.2.14 </a:t>
            </a:r>
            <a:r>
              <a:rPr kumimoji="1" lang="ja-JP" altLang="en-US" dirty="0"/>
              <a:t>デンマーク、コペンハーゲンで銃撃事件</a:t>
            </a:r>
          </a:p>
          <a:p>
            <a:pPr lvl="1"/>
            <a:r>
              <a:rPr kumimoji="1" lang="en-US" altLang="ja-JP" dirty="0"/>
              <a:t>2015.11.13 </a:t>
            </a:r>
            <a:r>
              <a:rPr kumimoji="1" lang="ja-JP" altLang="en-US" dirty="0"/>
              <a:t>パリ同時多発テロ</a:t>
            </a:r>
          </a:p>
          <a:p>
            <a:pPr lvl="1"/>
            <a:r>
              <a:rPr kumimoji="1" lang="en-US" altLang="ja-JP" dirty="0"/>
              <a:t>2016.3.22 </a:t>
            </a:r>
            <a:r>
              <a:rPr kumimoji="1" lang="ja-JP" altLang="en-US" dirty="0"/>
              <a:t>ベルギー、ブリュッセルで空港・地下鉄でテロ</a:t>
            </a:r>
          </a:p>
          <a:p>
            <a:pPr lvl="1"/>
            <a:r>
              <a:rPr kumimoji="1" lang="en-US" altLang="ja-JP" dirty="0"/>
              <a:t>2016.6.12 </a:t>
            </a:r>
            <a:r>
              <a:rPr kumimoji="1" lang="ja-JP" altLang="en-US" dirty="0"/>
              <a:t>米国オークランドのナイトクラブで銃乱射</a:t>
            </a:r>
          </a:p>
          <a:p>
            <a:pPr lvl="1"/>
            <a:r>
              <a:rPr kumimoji="1" lang="en-US" altLang="ja-JP" dirty="0"/>
              <a:t>2016.6.28 </a:t>
            </a:r>
            <a:r>
              <a:rPr kumimoji="1" lang="ja-JP" altLang="en-US" dirty="0"/>
              <a:t>トルコの空港でデロ</a:t>
            </a:r>
            <a:r>
              <a:rPr kumimoji="1" lang="en-US" altLang="ja-JP" dirty="0"/>
              <a:t>40</a:t>
            </a:r>
            <a:r>
              <a:rPr kumimoji="1" lang="ja-JP" altLang="en-US" dirty="0"/>
              <a:t>人死亡</a:t>
            </a:r>
          </a:p>
          <a:p>
            <a:pPr lvl="1"/>
            <a:r>
              <a:rPr kumimoji="1" lang="en-US" altLang="ja-JP" dirty="0"/>
              <a:t>2016.7.1 </a:t>
            </a:r>
            <a:r>
              <a:rPr kumimoji="1" lang="ja-JP" altLang="en-US" dirty="0"/>
              <a:t>バングラデシュでテロ</a:t>
            </a:r>
            <a:r>
              <a:rPr kumimoji="1" lang="en-US" altLang="ja-JP" dirty="0"/>
              <a:t>22</a:t>
            </a:r>
            <a:r>
              <a:rPr kumimoji="1" lang="ja-JP" altLang="en-US" dirty="0"/>
              <a:t>人死亡</a:t>
            </a:r>
            <a:r>
              <a:rPr kumimoji="1" lang="en-US" altLang="ja-JP" dirty="0"/>
              <a:t>(</a:t>
            </a:r>
            <a:r>
              <a:rPr kumimoji="1" lang="ja-JP" altLang="en-US" dirty="0"/>
              <a:t>日本人</a:t>
            </a:r>
            <a:r>
              <a:rPr kumimoji="1" lang="en-US" altLang="ja-JP" dirty="0"/>
              <a:t>7</a:t>
            </a:r>
            <a:r>
              <a:rPr kumimoji="1" lang="ja-JP" altLang="en-US" dirty="0"/>
              <a:t>名</a:t>
            </a:r>
            <a:r>
              <a:rPr kumimoji="1" lang="en-US" altLang="ja-JP" dirty="0"/>
              <a:t>)</a:t>
            </a:r>
            <a:endParaRPr kumimoji="1" lang="ja-JP" altLang="en-US" dirty="0"/>
          </a:p>
        </p:txBody>
      </p:sp>
    </p:spTree>
    <p:extLst>
      <p:ext uri="{BB962C8B-B14F-4D97-AF65-F5344CB8AC3E}">
        <p14:creationId xmlns:p14="http://schemas.microsoft.com/office/powerpoint/2010/main" val="351727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D523C-1C8C-4A57-9528-0C7FE8FB4ACC}"/>
              </a:ext>
            </a:extLst>
          </p:cNvPr>
          <p:cNvSpPr>
            <a:spLocks noGrp="1"/>
          </p:cNvSpPr>
          <p:nvPr>
            <p:ph type="title"/>
          </p:nvPr>
        </p:nvSpPr>
        <p:spPr/>
        <p:txBody>
          <a:bodyPr/>
          <a:lstStyle/>
          <a:p>
            <a:r>
              <a:rPr kumimoji="1" lang="ja-JP" altLang="en-US" dirty="0"/>
              <a:t>ウクライナ問題の推移</a:t>
            </a:r>
          </a:p>
        </p:txBody>
      </p:sp>
      <p:sp>
        <p:nvSpPr>
          <p:cNvPr id="3" name="コンテンツ プレースホルダー 2">
            <a:extLst>
              <a:ext uri="{FF2B5EF4-FFF2-40B4-BE49-F238E27FC236}">
                <a16:creationId xmlns:a16="http://schemas.microsoft.com/office/drawing/2014/main" id="{26FB4E8E-90C9-42E0-8971-FA5743A26513}"/>
              </a:ext>
            </a:extLst>
          </p:cNvPr>
          <p:cNvSpPr>
            <a:spLocks noGrp="1"/>
          </p:cNvSpPr>
          <p:nvPr>
            <p:ph idx="1"/>
          </p:nvPr>
        </p:nvSpPr>
        <p:spPr/>
        <p:txBody>
          <a:bodyPr/>
          <a:lstStyle/>
          <a:p>
            <a:r>
              <a:rPr kumimoji="1" lang="ja-JP" altLang="en-US" dirty="0"/>
              <a:t>ソ連内の共和国   東西の境は東ドイツ</a:t>
            </a:r>
          </a:p>
          <a:p>
            <a:r>
              <a:rPr kumimoji="1" lang="ja-JP" altLang="en-US" dirty="0"/>
              <a:t>ソ連崩壊→ </a:t>
            </a:r>
            <a:r>
              <a:rPr kumimoji="1" lang="en-US" altLang="ja-JP" dirty="0"/>
              <a:t>NATO</a:t>
            </a:r>
            <a:r>
              <a:rPr kumimoji="1" lang="ja-JP" altLang="en-US" dirty="0"/>
              <a:t>とワルシャワ条約機構同時廃止の合意→</a:t>
            </a:r>
            <a:r>
              <a:rPr kumimoji="1" lang="en-US" altLang="ja-JP" dirty="0"/>
              <a:t>NATO</a:t>
            </a:r>
            <a:r>
              <a:rPr kumimoji="1" lang="ja-JP" altLang="en-US" dirty="0" err="1"/>
              <a:t>が違</a:t>
            </a:r>
            <a:r>
              <a:rPr kumimoji="1" lang="ja-JP" altLang="en-US" dirty="0"/>
              <a:t>反し、拡大路線</a:t>
            </a:r>
            <a:r>
              <a:rPr kumimoji="1" lang="en-US" altLang="ja-JP" dirty="0"/>
              <a:t>(</a:t>
            </a:r>
            <a:r>
              <a:rPr kumimoji="1" lang="ja-JP" altLang="en-US" dirty="0"/>
              <a:t>ワ機は廃止</a:t>
            </a:r>
            <a:r>
              <a:rPr kumimoji="1" lang="en-US" altLang="ja-JP" dirty="0"/>
              <a:t>)</a:t>
            </a:r>
            <a:endParaRPr kumimoji="1" lang="ja-JP" altLang="en-US" dirty="0"/>
          </a:p>
          <a:p>
            <a:r>
              <a:rPr kumimoji="1" lang="en-US" altLang="ja-JP" dirty="0"/>
              <a:t>EU</a:t>
            </a:r>
            <a:r>
              <a:rPr kumimoji="1" lang="ja-JP" altLang="en-US" dirty="0" err="1"/>
              <a:t>の拡</a:t>
            </a:r>
            <a:r>
              <a:rPr kumimoji="1" lang="ja-JP" altLang="en-US" dirty="0"/>
              <a:t>大路線  東西の境がベラルーシ・ウクライナまで東に</a:t>
            </a:r>
          </a:p>
          <a:p>
            <a:r>
              <a:rPr kumimoji="1" lang="ja-JP" altLang="en-US" dirty="0"/>
              <a:t>経済破綻のウクライナに対して、</a:t>
            </a:r>
            <a:r>
              <a:rPr kumimoji="1" lang="en-US" altLang="ja-JP" dirty="0"/>
              <a:t>EU</a:t>
            </a:r>
            <a:r>
              <a:rPr kumimoji="1" lang="ja-JP" altLang="en-US" dirty="0"/>
              <a:t>・米とロシアが綱引き</a:t>
            </a:r>
          </a:p>
          <a:p>
            <a:r>
              <a:rPr kumimoji="1" lang="en-US" altLang="ja-JP" dirty="0"/>
              <a:t>2010</a:t>
            </a:r>
            <a:r>
              <a:rPr kumimoji="1" lang="ja-JP" altLang="en-US" dirty="0"/>
              <a:t>年就任ヤヌコビッチ大統領は、</a:t>
            </a:r>
            <a:r>
              <a:rPr kumimoji="1" lang="en-US" altLang="ja-JP" dirty="0"/>
              <a:t>2014</a:t>
            </a:r>
            <a:r>
              <a:rPr kumimoji="1" lang="ja-JP" altLang="en-US" dirty="0"/>
              <a:t>年</a:t>
            </a:r>
            <a:r>
              <a:rPr kumimoji="1" lang="en-US" altLang="ja-JP" dirty="0"/>
              <a:t>EU</a:t>
            </a:r>
            <a:r>
              <a:rPr kumimoji="1" lang="ja-JP" altLang="en-US" dirty="0"/>
              <a:t>寄りからロシア寄りに。→</a:t>
            </a:r>
            <a:r>
              <a:rPr kumimoji="1" lang="en-US" altLang="ja-JP" dirty="0"/>
              <a:t>EU</a:t>
            </a:r>
            <a:r>
              <a:rPr kumimoji="1" lang="ja-JP" altLang="en-US" dirty="0"/>
              <a:t>・米の支援を受けて、クーデタ。ロシアに亡命。</a:t>
            </a:r>
          </a:p>
          <a:p>
            <a:r>
              <a:rPr kumimoji="1" lang="ja-JP" altLang="en-US" dirty="0"/>
              <a:t>プーチンは、クリミアを住民投票を経て、ロシア領に編入。</a:t>
            </a:r>
          </a:p>
          <a:p>
            <a:r>
              <a:rPr kumimoji="1" lang="ja-JP" altLang="en-US" dirty="0"/>
              <a:t>東部ウクライナと西部の内戦状態、欧米のロシア経済制裁</a:t>
            </a:r>
          </a:p>
          <a:p>
            <a:endParaRPr kumimoji="1" lang="ja-JP" altLang="en-US" dirty="0"/>
          </a:p>
          <a:p>
            <a:endParaRPr kumimoji="1" lang="ja-JP" altLang="en-US" dirty="0"/>
          </a:p>
        </p:txBody>
      </p:sp>
    </p:spTree>
    <p:extLst>
      <p:ext uri="{BB962C8B-B14F-4D97-AF65-F5344CB8AC3E}">
        <p14:creationId xmlns:p14="http://schemas.microsoft.com/office/powerpoint/2010/main" val="39487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692183-633A-4F7D-B094-809B68AB9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94" y="0"/>
            <a:ext cx="11411212" cy="6858000"/>
          </a:xfrm>
          <a:prstGeom prst="rect">
            <a:avLst/>
          </a:prstGeom>
        </p:spPr>
      </p:pic>
    </p:spTree>
    <p:extLst>
      <p:ext uri="{BB962C8B-B14F-4D97-AF65-F5344CB8AC3E}">
        <p14:creationId xmlns:p14="http://schemas.microsoft.com/office/powerpoint/2010/main" val="58361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E0455-1226-4B08-B936-09A770E461F5}"/>
              </a:ext>
            </a:extLst>
          </p:cNvPr>
          <p:cNvSpPr>
            <a:spLocks noGrp="1"/>
          </p:cNvSpPr>
          <p:nvPr>
            <p:ph type="title"/>
          </p:nvPr>
        </p:nvSpPr>
        <p:spPr/>
        <p:txBody>
          <a:bodyPr/>
          <a:lstStyle/>
          <a:p>
            <a:r>
              <a:rPr kumimoji="1" lang="ja-JP" altLang="en-US" dirty="0"/>
              <a:t>アラブの春・シリア問題前史</a:t>
            </a:r>
          </a:p>
        </p:txBody>
      </p:sp>
      <p:sp>
        <p:nvSpPr>
          <p:cNvPr id="3" name="コンテンツ プレースホルダー 2">
            <a:extLst>
              <a:ext uri="{FF2B5EF4-FFF2-40B4-BE49-F238E27FC236}">
                <a16:creationId xmlns:a16="http://schemas.microsoft.com/office/drawing/2014/main" id="{D04F37F2-9FED-42CA-B8E1-84FC6AF99AB5}"/>
              </a:ext>
            </a:extLst>
          </p:cNvPr>
          <p:cNvSpPr>
            <a:spLocks noGrp="1"/>
          </p:cNvSpPr>
          <p:nvPr>
            <p:ph idx="1"/>
          </p:nvPr>
        </p:nvSpPr>
        <p:spPr/>
        <p:txBody>
          <a:bodyPr>
            <a:normAutofit lnSpcReduction="10000"/>
          </a:bodyPr>
          <a:lstStyle/>
          <a:p>
            <a:r>
              <a:rPr kumimoji="1" lang="ja-JP" altLang="en-US" dirty="0"/>
              <a:t> 西欧列強の植民地と、オスマントルコの栄光と屈辱という歴史意識→栄光・誇りを取り戻す</a:t>
            </a:r>
          </a:p>
          <a:p>
            <a:r>
              <a:rPr kumimoji="1" lang="ja-JP" altLang="en-US" dirty="0"/>
              <a:t>独立</a:t>
            </a:r>
            <a:r>
              <a:rPr kumimoji="1" lang="en-US" altLang="ja-JP" dirty="0"/>
              <a:t>(</a:t>
            </a:r>
            <a:r>
              <a:rPr kumimoji="1" lang="ja-JP" altLang="en-US" dirty="0"/>
              <a:t>西欧から、オスマントルコから</a:t>
            </a:r>
            <a:r>
              <a:rPr kumimoji="1" lang="en-US" altLang="ja-JP" dirty="0"/>
              <a:t>)</a:t>
            </a:r>
            <a:r>
              <a:rPr kumimoji="1" lang="ja-JP" altLang="en-US" dirty="0"/>
              <a:t>の際の、英仏による恣意的約束と領土設定</a:t>
            </a:r>
          </a:p>
          <a:p>
            <a:pPr lvl="1"/>
            <a:r>
              <a:rPr kumimoji="1" lang="ja-JP" altLang="en-US" dirty="0"/>
              <a:t>フサイン・マクマホン協定</a:t>
            </a:r>
            <a:r>
              <a:rPr kumimoji="1" lang="en-US" altLang="ja-JP" dirty="0"/>
              <a:t>(</a:t>
            </a:r>
            <a:r>
              <a:rPr kumimoji="1" lang="ja-JP" altLang="en-US" dirty="0"/>
              <a:t>アラブ人全員の統一国家支持</a:t>
            </a:r>
            <a:r>
              <a:rPr kumimoji="1" lang="en-US" altLang="ja-JP" dirty="0"/>
              <a:t>)1915</a:t>
            </a:r>
            <a:endParaRPr kumimoji="1" lang="ja-JP" altLang="en-US" dirty="0"/>
          </a:p>
          <a:p>
            <a:pPr lvl="1"/>
            <a:r>
              <a:rPr kumimoji="1" lang="ja-JP" altLang="en-US" dirty="0"/>
              <a:t>サイクス・ピコ協定</a:t>
            </a:r>
            <a:r>
              <a:rPr kumimoji="1" lang="en-US" altLang="ja-JP" dirty="0"/>
              <a:t>(</a:t>
            </a:r>
            <a:r>
              <a:rPr kumimoji="1" lang="ja-JP" altLang="en-US" dirty="0"/>
              <a:t>中東地域を分割</a:t>
            </a:r>
            <a:r>
              <a:rPr kumimoji="1" lang="en-US" altLang="ja-JP" dirty="0"/>
              <a:t>)1916</a:t>
            </a:r>
            <a:endParaRPr kumimoji="1" lang="ja-JP" altLang="en-US" dirty="0"/>
          </a:p>
          <a:p>
            <a:pPr lvl="1"/>
            <a:r>
              <a:rPr kumimoji="1" lang="ja-JP" altLang="en-US" dirty="0"/>
              <a:t>バルフォア宣言</a:t>
            </a:r>
            <a:r>
              <a:rPr kumimoji="1" lang="en-US" altLang="ja-JP" dirty="0"/>
              <a:t>(</a:t>
            </a:r>
            <a:r>
              <a:rPr kumimoji="1" lang="ja-JP" altLang="en-US" dirty="0"/>
              <a:t>イスラエル建国支持</a:t>
            </a:r>
            <a:r>
              <a:rPr kumimoji="1" lang="en-US" altLang="ja-JP" dirty="0"/>
              <a:t>)1917</a:t>
            </a:r>
            <a:endParaRPr kumimoji="1" lang="ja-JP" altLang="en-US" dirty="0"/>
          </a:p>
          <a:p>
            <a:r>
              <a:rPr kumimoji="1" lang="en-US" altLang="ja-JP" dirty="0"/>
              <a:t>1947</a:t>
            </a:r>
            <a:r>
              <a:rPr kumimoji="1" lang="ja-JP" altLang="en-US" dirty="0"/>
              <a:t>イスラエル建国以来、中東は戦争・戦闘状態</a:t>
            </a:r>
          </a:p>
          <a:p>
            <a:pPr lvl="1"/>
            <a:r>
              <a:rPr kumimoji="1" lang="en-US" altLang="ja-JP" dirty="0"/>
              <a:t>19</a:t>
            </a:r>
            <a:r>
              <a:rPr kumimoji="1" lang="ja-JP" altLang="en-US" dirty="0"/>
              <a:t>世紀シオニズム→ナチ等の迫害→建国後も続々移住</a:t>
            </a:r>
          </a:p>
          <a:p>
            <a:r>
              <a:rPr kumimoji="1" lang="ja-JP" altLang="en-US" dirty="0"/>
              <a:t>アラブ民族主義</a:t>
            </a:r>
            <a:r>
              <a:rPr kumimoji="1" lang="en-US" altLang="ja-JP" dirty="0"/>
              <a:t>(</a:t>
            </a:r>
            <a:r>
              <a:rPr kumimoji="1" lang="ja-JP" altLang="en-US" dirty="0"/>
              <a:t>世俗的</a:t>
            </a:r>
            <a:r>
              <a:rPr kumimoji="1" lang="en-US" altLang="ja-JP" dirty="0"/>
              <a:t>)→</a:t>
            </a:r>
            <a:r>
              <a:rPr kumimoji="1" lang="ja-JP" altLang="en-US" dirty="0"/>
              <a:t>相互に対立・イスラム主義と対立→多くの国が独裁政治に</a:t>
            </a:r>
          </a:p>
          <a:p>
            <a:endParaRPr kumimoji="1" lang="ja-JP" altLang="en-US" dirty="0"/>
          </a:p>
          <a:p>
            <a:endParaRPr kumimoji="1" lang="ja-JP" altLang="en-US" dirty="0"/>
          </a:p>
        </p:txBody>
      </p:sp>
    </p:spTree>
    <p:extLst>
      <p:ext uri="{BB962C8B-B14F-4D97-AF65-F5344CB8AC3E}">
        <p14:creationId xmlns:p14="http://schemas.microsoft.com/office/powerpoint/2010/main" val="423736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8F465F-8366-44B9-8751-9ED0A5613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6" y="0"/>
            <a:ext cx="9995376" cy="6846565"/>
          </a:xfrm>
          <a:prstGeom prst="rect">
            <a:avLst/>
          </a:prstGeom>
        </p:spPr>
      </p:pic>
    </p:spTree>
    <p:extLst>
      <p:ext uri="{BB962C8B-B14F-4D97-AF65-F5344CB8AC3E}">
        <p14:creationId xmlns:p14="http://schemas.microsoft.com/office/powerpoint/2010/main" val="14846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95D6E-E64F-412F-8A2F-10504586865B}"/>
              </a:ext>
            </a:extLst>
          </p:cNvPr>
          <p:cNvSpPr>
            <a:spLocks noGrp="1"/>
          </p:cNvSpPr>
          <p:nvPr>
            <p:ph type="title"/>
          </p:nvPr>
        </p:nvSpPr>
        <p:spPr/>
        <p:txBody>
          <a:bodyPr/>
          <a:lstStyle/>
          <a:p>
            <a:r>
              <a:rPr kumimoji="1" lang="ja-JP" altLang="en-US" dirty="0"/>
              <a:t>ネオコン</a:t>
            </a:r>
            <a:r>
              <a:rPr kumimoji="1" lang="en-US" altLang="ja-JP" dirty="0"/>
              <a:t>(Neo Conservatism)</a:t>
            </a:r>
            <a:r>
              <a:rPr kumimoji="1" lang="ja-JP" altLang="en-US" dirty="0"/>
              <a:t>とは</a:t>
            </a:r>
          </a:p>
        </p:txBody>
      </p:sp>
      <p:sp>
        <p:nvSpPr>
          <p:cNvPr id="3" name="コンテンツ プレースホルダー 2">
            <a:extLst>
              <a:ext uri="{FF2B5EF4-FFF2-40B4-BE49-F238E27FC236}">
                <a16:creationId xmlns:a16="http://schemas.microsoft.com/office/drawing/2014/main" id="{717D0478-BA99-44DD-B8B6-05DB597872BF}"/>
              </a:ext>
            </a:extLst>
          </p:cNvPr>
          <p:cNvSpPr>
            <a:spLocks noGrp="1"/>
          </p:cNvSpPr>
          <p:nvPr>
            <p:ph idx="1"/>
          </p:nvPr>
        </p:nvSpPr>
        <p:spPr/>
        <p:txBody>
          <a:bodyPr/>
          <a:lstStyle/>
          <a:p>
            <a:r>
              <a:rPr kumimoji="1" lang="ja-JP" altLang="en-US" dirty="0"/>
              <a:t>「民主主義の輸出」のために、軍事的手段を厭わない</a:t>
            </a:r>
          </a:p>
          <a:p>
            <a:r>
              <a:rPr kumimoji="1" lang="ja-JP" altLang="en-US" dirty="0"/>
              <a:t>ふたつの</a:t>
            </a:r>
            <a:r>
              <a:rPr kumimoji="1" lang="en-US" altLang="ja-JP" dirty="0"/>
              <a:t>neo</a:t>
            </a:r>
            <a:r>
              <a:rPr kumimoji="1" lang="ja-JP" altLang="en-US" dirty="0"/>
              <a:t> </a:t>
            </a:r>
            <a:r>
              <a:rPr kumimoji="1" lang="en-US" altLang="ja-JP" dirty="0"/>
              <a:t>: </a:t>
            </a:r>
            <a:r>
              <a:rPr kumimoji="1" lang="ja-JP" altLang="en-US" dirty="0"/>
              <a:t>民主党から共和党へ、経済的自由主義</a:t>
            </a:r>
          </a:p>
          <a:p>
            <a:r>
              <a:rPr kumimoji="1" lang="ja-JP" altLang="en-US" dirty="0"/>
              <a:t>いくつかの特徴</a:t>
            </a:r>
          </a:p>
          <a:p>
            <a:pPr lvl="1"/>
            <a:r>
              <a:rPr kumimoji="1" lang="ja-JP" altLang="en-US" dirty="0"/>
              <a:t>トロツキズムの流れ</a:t>
            </a:r>
            <a:r>
              <a:rPr kumimoji="1" lang="en-US" altLang="ja-JP" dirty="0"/>
              <a:t>(</a:t>
            </a:r>
            <a:r>
              <a:rPr kumimoji="1" lang="ja-JP" altLang="en-US" dirty="0"/>
              <a:t>革命の輸出→民主主義の輸出</a:t>
            </a:r>
            <a:r>
              <a:rPr kumimoji="1" lang="en-US" altLang="ja-JP" dirty="0"/>
              <a:t>)</a:t>
            </a:r>
            <a:endParaRPr kumimoji="1" lang="ja-JP" altLang="en-US" dirty="0"/>
          </a:p>
          <a:p>
            <a:pPr lvl="1"/>
            <a:r>
              <a:rPr kumimoji="1" lang="ja-JP" altLang="en-US" dirty="0"/>
              <a:t>ユダヤ系が多いとされる→イスラエルへの絶対的支持</a:t>
            </a:r>
          </a:p>
          <a:p>
            <a:pPr lvl="1"/>
            <a:r>
              <a:rPr kumimoji="1" lang="ja-JP" altLang="en-US" dirty="0"/>
              <a:t>政治・経済・行政・学会に多数の指導的人材</a:t>
            </a:r>
          </a:p>
          <a:p>
            <a:endParaRPr kumimoji="1" lang="ja-JP" altLang="en-US" dirty="0"/>
          </a:p>
          <a:p>
            <a:r>
              <a:rPr kumimoji="1" lang="ja-JP" altLang="en-US" dirty="0"/>
              <a:t>イラク戦争・アラブの春・ウクライナ紛争等に関わっている</a:t>
            </a:r>
          </a:p>
        </p:txBody>
      </p:sp>
    </p:spTree>
    <p:extLst>
      <p:ext uri="{BB962C8B-B14F-4D97-AF65-F5344CB8AC3E}">
        <p14:creationId xmlns:p14="http://schemas.microsoft.com/office/powerpoint/2010/main" val="77886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D5A373-9FF5-4D8E-9DCA-9351C9FB7A0E}"/>
              </a:ext>
            </a:extLst>
          </p:cNvPr>
          <p:cNvSpPr>
            <a:spLocks noGrp="1"/>
          </p:cNvSpPr>
          <p:nvPr>
            <p:ph type="title"/>
          </p:nvPr>
        </p:nvSpPr>
        <p:spPr/>
        <p:txBody>
          <a:bodyPr/>
          <a:lstStyle/>
          <a:p>
            <a:r>
              <a:rPr kumimoji="1" lang="en-US" altLang="ja-JP" dirty="0" err="1"/>
              <a:t>PNAC</a:t>
            </a:r>
            <a:r>
              <a:rPr kumimoji="1" lang="en-US" altLang="ja-JP" dirty="0"/>
              <a:t> (</a:t>
            </a:r>
            <a:r>
              <a:rPr lang="en-US" altLang="ja-JP" sz="3600" dirty="0"/>
              <a:t>Project for the New American Century)</a:t>
            </a:r>
            <a:endParaRPr kumimoji="1" lang="ja-JP" altLang="en-US" sz="3600" dirty="0"/>
          </a:p>
        </p:txBody>
      </p:sp>
      <p:sp>
        <p:nvSpPr>
          <p:cNvPr id="3" name="コンテンツ プレースホルダー 2">
            <a:extLst>
              <a:ext uri="{FF2B5EF4-FFF2-40B4-BE49-F238E27FC236}">
                <a16:creationId xmlns:a16="http://schemas.microsoft.com/office/drawing/2014/main" id="{F402D12C-2FAF-418F-8E05-16522E173048}"/>
              </a:ext>
            </a:extLst>
          </p:cNvPr>
          <p:cNvSpPr>
            <a:spLocks noGrp="1"/>
          </p:cNvSpPr>
          <p:nvPr>
            <p:ph idx="1"/>
          </p:nvPr>
        </p:nvSpPr>
        <p:spPr/>
        <p:txBody>
          <a:bodyPr>
            <a:normAutofit/>
          </a:bodyPr>
          <a:lstStyle/>
          <a:p>
            <a:r>
              <a:rPr kumimoji="1" lang="en-US" altLang="ja-JP" dirty="0"/>
              <a:t>1997</a:t>
            </a:r>
            <a:r>
              <a:rPr kumimoji="1" lang="ja-JP" altLang="en-US" dirty="0"/>
              <a:t>設立のシンクタンク</a:t>
            </a:r>
          </a:p>
          <a:p>
            <a:r>
              <a:rPr kumimoji="1" lang="ja-JP" altLang="en-US" dirty="0"/>
              <a:t>基本提案</a:t>
            </a:r>
          </a:p>
          <a:p>
            <a:pPr lvl="1"/>
            <a:r>
              <a:rPr lang="ja-JP" altLang="en-US" dirty="0"/>
              <a:t>アメリカが地球規模での責任を遂行するための軍備、軍事支出の増強</a:t>
            </a:r>
          </a:p>
          <a:p>
            <a:pPr lvl="1"/>
            <a:r>
              <a:rPr lang="ja-JP" altLang="en-US" dirty="0"/>
              <a:t>民主主義諸国と同盟を結び、価値観や利益を共有しない政権との対峙</a:t>
            </a:r>
          </a:p>
          <a:p>
            <a:pPr lvl="1"/>
            <a:r>
              <a:rPr lang="ja-JP" altLang="en-US" dirty="0"/>
              <a:t>国外での政治的、経済的自由の大義の強化</a:t>
            </a:r>
          </a:p>
          <a:p>
            <a:pPr lvl="1"/>
            <a:r>
              <a:rPr lang="ja-JP" altLang="en-US" dirty="0"/>
              <a:t>国際秩序の維持拡張のためにもアメリカのみが勝ち得た唯一無比の役割を果たす</a:t>
            </a:r>
          </a:p>
          <a:p>
            <a:r>
              <a:rPr lang="en-US" altLang="ja-JP" dirty="0"/>
              <a:t>Further, the process of transformation,</a:t>
            </a:r>
            <a:r>
              <a:rPr lang="ja-JP" altLang="en-US" dirty="0"/>
              <a:t> </a:t>
            </a:r>
            <a:r>
              <a:rPr lang="en-US" altLang="ja-JP" dirty="0"/>
              <a:t>even if it brings revolutionary change, is</a:t>
            </a:r>
            <a:r>
              <a:rPr lang="ja-JP" altLang="en-US" dirty="0"/>
              <a:t> </a:t>
            </a:r>
            <a:r>
              <a:rPr lang="en-US" altLang="ja-JP" dirty="0"/>
              <a:t>likely to be a long one, absent some</a:t>
            </a:r>
            <a:r>
              <a:rPr lang="ja-JP" altLang="en-US" dirty="0"/>
              <a:t> </a:t>
            </a:r>
            <a:r>
              <a:rPr lang="en-US" altLang="ja-JP" dirty="0"/>
              <a:t>catastrophic and catalyzing event – like a</a:t>
            </a:r>
            <a:r>
              <a:rPr lang="ja-JP" altLang="en-US" dirty="0"/>
              <a:t> </a:t>
            </a:r>
            <a:r>
              <a:rPr lang="en-US" altLang="ja-JP" dirty="0"/>
              <a:t>new Pearl Harbor. </a:t>
            </a:r>
            <a:endParaRPr kumimoji="1" lang="ja-JP" altLang="en-US" dirty="0"/>
          </a:p>
        </p:txBody>
      </p:sp>
    </p:spTree>
    <p:extLst>
      <p:ext uri="{BB962C8B-B14F-4D97-AF65-F5344CB8AC3E}">
        <p14:creationId xmlns:p14="http://schemas.microsoft.com/office/powerpoint/2010/main" val="79292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3EE82-B19A-4CF3-A543-1CA80A5D85EA}"/>
              </a:ext>
            </a:extLst>
          </p:cNvPr>
          <p:cNvSpPr>
            <a:spLocks noGrp="1"/>
          </p:cNvSpPr>
          <p:nvPr>
            <p:ph type="title"/>
          </p:nvPr>
        </p:nvSpPr>
        <p:spPr/>
        <p:txBody>
          <a:bodyPr/>
          <a:lstStyle/>
          <a:p>
            <a:r>
              <a:rPr kumimoji="1" lang="ja-JP" altLang="en-US" dirty="0"/>
              <a:t> アラブの春推移</a:t>
            </a:r>
          </a:p>
        </p:txBody>
      </p:sp>
      <p:sp>
        <p:nvSpPr>
          <p:cNvPr id="3" name="コンテンツ プレースホルダー 2">
            <a:extLst>
              <a:ext uri="{FF2B5EF4-FFF2-40B4-BE49-F238E27FC236}">
                <a16:creationId xmlns:a16="http://schemas.microsoft.com/office/drawing/2014/main" id="{6743E840-19B1-41BA-A6C2-6B3ACA1EDEC4}"/>
              </a:ext>
            </a:extLst>
          </p:cNvPr>
          <p:cNvSpPr>
            <a:spLocks noGrp="1"/>
          </p:cNvSpPr>
          <p:nvPr>
            <p:ph idx="1"/>
          </p:nvPr>
        </p:nvSpPr>
        <p:spPr/>
        <p:txBody>
          <a:bodyPr/>
          <a:lstStyle/>
          <a:p>
            <a:r>
              <a:rPr kumimoji="1" lang="en-US" altLang="ja-JP" dirty="0"/>
              <a:t>2010.12 </a:t>
            </a:r>
            <a:r>
              <a:rPr kumimoji="1" lang="ja-JP" altLang="en-US" dirty="0"/>
              <a:t>チュニジアで露店で野菜を売っていた青年が、無許可を理由に没収→焼身自殺→ネットで拡散→民衆の怒り→</a:t>
            </a:r>
            <a:r>
              <a:rPr kumimoji="1" lang="en-US" altLang="ja-JP" dirty="0"/>
              <a:t>23</a:t>
            </a:r>
            <a:r>
              <a:rPr kumimoji="1" lang="ja-JP" altLang="en-US" dirty="0"/>
              <a:t>年支配していたベン・アリー退陣→民主的な選挙の政府が持続</a:t>
            </a:r>
          </a:p>
          <a:p>
            <a:r>
              <a:rPr kumimoji="1" lang="en-US" altLang="ja-JP" dirty="0"/>
              <a:t>2011.1 </a:t>
            </a:r>
            <a:r>
              <a:rPr kumimoji="1" lang="ja-JP" altLang="en-US" dirty="0"/>
              <a:t>エジプトのカイロでデモ→ネットで拡大→</a:t>
            </a:r>
            <a:r>
              <a:rPr kumimoji="1" lang="en-US" altLang="ja-JP" dirty="0"/>
              <a:t>30</a:t>
            </a:r>
            <a:r>
              <a:rPr kumimoji="1" lang="ja-JP" altLang="en-US" dirty="0"/>
              <a:t>年支配のムバラク国外脱出→選挙でイスラム同胞団政府→軍のクーデタで同胞団大量逮捕・処刑</a:t>
            </a:r>
          </a:p>
          <a:p>
            <a:r>
              <a:rPr kumimoji="1" lang="en-US" altLang="ja-JP" dirty="0"/>
              <a:t>2011.2 </a:t>
            </a:r>
            <a:r>
              <a:rPr kumimoji="1" lang="ja-JP" altLang="en-US" dirty="0"/>
              <a:t>リビアで拘留中の弁護士解放を求めてデモ→内戦状況に→</a:t>
            </a:r>
            <a:r>
              <a:rPr kumimoji="1" lang="en-US" altLang="ja-JP" dirty="0"/>
              <a:t>NATO</a:t>
            </a:r>
            <a:r>
              <a:rPr kumimoji="1" lang="ja-JP" altLang="en-US" dirty="0"/>
              <a:t>の空爆</a:t>
            </a:r>
            <a:r>
              <a:rPr kumimoji="1" lang="en-US" altLang="ja-JP" dirty="0"/>
              <a:t>(</a:t>
            </a:r>
            <a:r>
              <a:rPr kumimoji="1" lang="ja-JP" altLang="en-US" dirty="0"/>
              <a:t>アルジャジーラによる誤報がきっかけ</a:t>
            </a:r>
            <a:r>
              <a:rPr kumimoji="1" lang="en-US" altLang="ja-JP" dirty="0"/>
              <a:t>)</a:t>
            </a:r>
            <a:r>
              <a:rPr kumimoji="1" lang="ja-JP" altLang="en-US" dirty="0"/>
              <a:t>→カダフィ殺害→テロ続発→事実上の分裂状況に</a:t>
            </a:r>
          </a:p>
          <a:p>
            <a:r>
              <a:rPr kumimoji="1" lang="ja-JP" altLang="en-US" dirty="0"/>
              <a:t>他、バーレーン、イエメンでも</a:t>
            </a:r>
          </a:p>
        </p:txBody>
      </p:sp>
    </p:spTree>
    <p:extLst>
      <p:ext uri="{BB962C8B-B14F-4D97-AF65-F5344CB8AC3E}">
        <p14:creationId xmlns:p14="http://schemas.microsoft.com/office/powerpoint/2010/main" val="82423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44A09F9-0B9D-496E-9E94-233749532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63" y="0"/>
            <a:ext cx="11422673" cy="6857999"/>
          </a:xfrm>
          <a:prstGeom prst="rect">
            <a:avLst/>
          </a:prstGeom>
        </p:spPr>
      </p:pic>
    </p:spTree>
    <p:extLst>
      <p:ext uri="{BB962C8B-B14F-4D97-AF65-F5344CB8AC3E}">
        <p14:creationId xmlns:p14="http://schemas.microsoft.com/office/powerpoint/2010/main" val="140991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sni Mubarak ritratto.jpg">
            <a:extLst>
              <a:ext uri="{FF2B5EF4-FFF2-40B4-BE49-F238E27FC236}">
                <a16:creationId xmlns:a16="http://schemas.microsoft.com/office/drawing/2014/main" id="{F46DB496-B96F-4A9E-BFCA-64EEACADA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985" y="0"/>
            <a:ext cx="4872387" cy="6090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ããã³ã»ã¢ãªã¼ãã®ç»åæ¤ç´¢çµæ">
            <a:extLst>
              <a:ext uri="{FF2B5EF4-FFF2-40B4-BE49-F238E27FC236}">
                <a16:creationId xmlns:a16="http://schemas.microsoft.com/office/drawing/2014/main" id="{A6E70982-04EC-4C76-9C25-68BB6BD4D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0"/>
            <a:ext cx="4578302" cy="611103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E37CBFB-0E22-485A-B4FE-E0CAA18F7F3B}"/>
              </a:ext>
            </a:extLst>
          </p:cNvPr>
          <p:cNvSpPr txBox="1"/>
          <p:nvPr/>
        </p:nvSpPr>
        <p:spPr>
          <a:xfrm>
            <a:off x="70615" y="900332"/>
            <a:ext cx="604634" cy="369332"/>
          </a:xfrm>
          <a:prstGeom prst="rect">
            <a:avLst/>
          </a:prstGeom>
          <a:noFill/>
        </p:spPr>
        <p:txBody>
          <a:bodyPr wrap="square" rtlCol="0">
            <a:spAutoFit/>
          </a:bodyPr>
          <a:lstStyle/>
          <a:p>
            <a:r>
              <a:rPr kumimoji="1" lang="ja-JP" altLang="en-US" dirty="0"/>
              <a:t> </a:t>
            </a:r>
          </a:p>
        </p:txBody>
      </p:sp>
      <p:sp>
        <p:nvSpPr>
          <p:cNvPr id="4" name="テキスト ボックス 3">
            <a:extLst>
              <a:ext uri="{FF2B5EF4-FFF2-40B4-BE49-F238E27FC236}">
                <a16:creationId xmlns:a16="http://schemas.microsoft.com/office/drawing/2014/main" id="{C3839992-7C2E-4396-8606-F01DA547707C}"/>
              </a:ext>
            </a:extLst>
          </p:cNvPr>
          <p:cNvSpPr txBox="1"/>
          <p:nvPr/>
        </p:nvSpPr>
        <p:spPr>
          <a:xfrm>
            <a:off x="1237957" y="6316394"/>
            <a:ext cx="2658794" cy="369332"/>
          </a:xfrm>
          <a:prstGeom prst="rect">
            <a:avLst/>
          </a:prstGeom>
          <a:noFill/>
        </p:spPr>
        <p:txBody>
          <a:bodyPr wrap="square" rtlCol="0">
            <a:spAutoFit/>
          </a:bodyPr>
          <a:lstStyle/>
          <a:p>
            <a:r>
              <a:rPr kumimoji="1" lang="ja-JP" altLang="en-US" dirty="0"/>
              <a:t>ベン・アリー</a:t>
            </a:r>
          </a:p>
        </p:txBody>
      </p:sp>
      <p:sp>
        <p:nvSpPr>
          <p:cNvPr id="6" name="テキスト ボックス 5">
            <a:extLst>
              <a:ext uri="{FF2B5EF4-FFF2-40B4-BE49-F238E27FC236}">
                <a16:creationId xmlns:a16="http://schemas.microsoft.com/office/drawing/2014/main" id="{AB3AEBAA-AADC-4F2E-A6C0-CAECCB43D012}"/>
              </a:ext>
            </a:extLst>
          </p:cNvPr>
          <p:cNvSpPr txBox="1"/>
          <p:nvPr/>
        </p:nvSpPr>
        <p:spPr>
          <a:xfrm>
            <a:off x="7244862" y="6316394"/>
            <a:ext cx="2194560" cy="369332"/>
          </a:xfrm>
          <a:prstGeom prst="rect">
            <a:avLst/>
          </a:prstGeom>
          <a:noFill/>
        </p:spPr>
        <p:txBody>
          <a:bodyPr wrap="square" rtlCol="0">
            <a:spAutoFit/>
          </a:bodyPr>
          <a:lstStyle/>
          <a:p>
            <a:r>
              <a:rPr kumimoji="1" lang="ja-JP" altLang="en-US" dirty="0"/>
              <a:t>ムバラク</a:t>
            </a:r>
          </a:p>
        </p:txBody>
      </p:sp>
    </p:spTree>
    <p:extLst>
      <p:ext uri="{BB962C8B-B14F-4D97-AF65-F5344CB8AC3E}">
        <p14:creationId xmlns:p14="http://schemas.microsoft.com/office/powerpoint/2010/main" val="146135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ããã£ãã®ç»åæ¤ç´¢çµæ">
            <a:extLst>
              <a:ext uri="{FF2B5EF4-FFF2-40B4-BE49-F238E27FC236}">
                <a16:creationId xmlns:a16="http://schemas.microsoft.com/office/drawing/2014/main" id="{58C5481C-6B31-4B9C-8C2E-5C964DB20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0"/>
            <a:ext cx="8672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598CCDE-D26E-4969-BD87-570B70DF6BAD}"/>
              </a:ext>
            </a:extLst>
          </p:cNvPr>
          <p:cNvSpPr txBox="1"/>
          <p:nvPr/>
        </p:nvSpPr>
        <p:spPr>
          <a:xfrm>
            <a:off x="309489" y="1519311"/>
            <a:ext cx="464234" cy="1200329"/>
          </a:xfrm>
          <a:prstGeom prst="rect">
            <a:avLst/>
          </a:prstGeom>
          <a:noFill/>
        </p:spPr>
        <p:txBody>
          <a:bodyPr wrap="square" rtlCol="0">
            <a:spAutoFit/>
          </a:bodyPr>
          <a:lstStyle/>
          <a:p>
            <a:r>
              <a:rPr kumimoji="1" lang="ja-JP" altLang="en-US" dirty="0"/>
              <a:t>カダフィ</a:t>
            </a:r>
          </a:p>
        </p:txBody>
      </p:sp>
    </p:spTree>
    <p:extLst>
      <p:ext uri="{BB962C8B-B14F-4D97-AF65-F5344CB8AC3E}">
        <p14:creationId xmlns:p14="http://schemas.microsoft.com/office/powerpoint/2010/main" val="3770982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1282</Words>
  <Application>Microsoft Office PowerPoint</Application>
  <PresentationFormat>ワイド画面</PresentationFormat>
  <Paragraphs>94</Paragraphs>
  <Slides>19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游ゴシック</vt:lpstr>
      <vt:lpstr>游ゴシック Light</vt:lpstr>
      <vt:lpstr>Arial</vt:lpstr>
      <vt:lpstr>Office テーマ</vt:lpstr>
      <vt:lpstr>民主主義は輸出可能か</vt:lpstr>
      <vt:lpstr>アラブの春・シリア問題前史</vt:lpstr>
      <vt:lpstr>PowerPoint プレゼンテーション</vt:lpstr>
      <vt:lpstr>ネオコン(Neo Conservatism)とは</vt:lpstr>
      <vt:lpstr>PNAC (Project for the New American Century)</vt:lpstr>
      <vt:lpstr> アラブの春推移</vt:lpstr>
      <vt:lpstr>PowerPoint プレゼンテーション</vt:lpstr>
      <vt:lpstr>PowerPoint プレゼンテーション</vt:lpstr>
      <vt:lpstr>PowerPoint プレゼンテーション</vt:lpstr>
      <vt:lpstr>アラブの春は何故おきたか、結果は</vt:lpstr>
      <vt:lpstr>エジプトの展開</vt:lpstr>
      <vt:lpstr>ISの政治</vt:lpstr>
      <vt:lpstr>PowerPoint プレゼンテーション</vt:lpstr>
      <vt:lpstr>シリア内戦</vt:lpstr>
      <vt:lpstr>シリア内戦とIS  </vt:lpstr>
      <vt:lpstr>PowerPoint プレゼンテーション</vt:lpstr>
      <vt:lpstr>ISによる、影響された世界でのテロ</vt:lpstr>
      <vt:lpstr>ウクライナ問題の推移</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民主主義は輸出可能か</dc:title>
  <dc:creator>ota wakei</dc:creator>
  <cp:lastModifiedBy>ota wakei</cp:lastModifiedBy>
  <cp:revision>43</cp:revision>
  <dcterms:created xsi:type="dcterms:W3CDTF">2018-09-21T02:49:27Z</dcterms:created>
  <dcterms:modified xsi:type="dcterms:W3CDTF">2018-09-28T07:33:01Z</dcterms:modified>
</cp:coreProperties>
</file>