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1" r:id="rId4"/>
    <p:sldId id="273" r:id="rId5"/>
    <p:sldId id="263" r:id="rId6"/>
    <p:sldId id="264" r:id="rId7"/>
    <p:sldId id="258" r:id="rId8"/>
    <p:sldId id="259" r:id="rId9"/>
    <p:sldId id="266" r:id="rId10"/>
    <p:sldId id="270" r:id="rId11"/>
    <p:sldId id="260" r:id="rId12"/>
    <p:sldId id="274" r:id="rId13"/>
    <p:sldId id="275" r:id="rId14"/>
    <p:sldId id="268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480510-53F2-41C1-9B44-7873D788F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9EC5D9-2BD6-4D53-AA61-029D55566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F04263-C5A1-477C-9828-9588F8B2F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1852-0B5A-433D-BF1E-CE50467FE277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DE2BA8-C650-4055-BDA7-3BFA4FC4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30056-C7CF-495C-913A-1AA8991E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BDE-11DC-482B-8984-1CD4C30A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51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45AC6D-61DD-4612-B5B1-3B3D5C5F1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92189F-1581-40A7-949A-72C102100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FCE3C9-4407-4933-82C5-1FB43BA8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1852-0B5A-433D-BF1E-CE50467FE277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96006F-ADFF-4D18-BE49-06DB90E82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7A4616-DE4E-48BE-90F6-B48D2E7E7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BDE-11DC-482B-8984-1CD4C30A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13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E87A6D3-F92B-4167-8332-DA9CD6FEE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66F93A-C065-46AE-8A66-FBFEB340B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F63DA5-5DF6-4BBF-9765-B5AA67447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1852-0B5A-433D-BF1E-CE50467FE277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122541-0DB2-4804-A814-655EFB42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2AF988-3B78-4CD3-B79B-902ADB2B3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BDE-11DC-482B-8984-1CD4C30A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83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C6FA62-C033-4C08-A748-FDD09BC1B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3B41C1-BFFB-4D19-B248-15212DDAC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C9ED6B-D0F7-4B3C-B584-073E4603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1852-0B5A-433D-BF1E-CE50467FE277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8A261-A7A0-4887-9F11-B86EBF4ED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A88440-985C-43F8-88BC-414C0A4A1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BDE-11DC-482B-8984-1CD4C30A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82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3C08DF-5B79-473E-A09F-800867971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426E2A-542C-4E07-A267-384A7529E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9F19B6-A201-46DB-B6A7-D02AC9CF7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1852-0B5A-433D-BF1E-CE50467FE277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CD7EB-9DF0-44A4-8268-3E1D5662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C87022-D401-4BE0-8440-33BDCCC8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BDE-11DC-482B-8984-1CD4C30A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60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3A84C-871B-46CC-95F9-6F3480144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766929-70E9-46F9-9D90-36FD09F34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7C9119-BCD8-48B1-B1E4-38190DE3F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98BA42-E9A4-42AC-B849-5B935CAE4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1852-0B5A-433D-BF1E-CE50467FE277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5F1C84-3B0B-47B9-AC3C-6A05A17CD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D2C379-852E-41C7-97A0-8F65AEE5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BDE-11DC-482B-8984-1CD4C30A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60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0FAD0E-E83D-42CA-9DC2-6C2DB434E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E86B0F-0490-4F81-A29F-41D40F255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58FBE9A-5F46-450B-B42C-52C1AB115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A869B8B-9406-4564-98AC-7C4C65ACF0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781BBFF-0D01-4644-97B2-57275A369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8FEC39C-4C10-4751-A578-8DDB4EB5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1852-0B5A-433D-BF1E-CE50467FE277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9C7FB47-CE87-4879-9A20-B50EF55D3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6CCB0FF-C7AF-4D37-ADE8-0AB63C819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BDE-11DC-482B-8984-1CD4C30A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4460DA-DFAA-4B08-9265-F03826A84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F57983-EAC6-4A65-9075-AA99D9092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1852-0B5A-433D-BF1E-CE50467FE277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FA78AAE-6EE3-49EF-8F5D-C06A0A329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D385B25-7FF0-4F33-B6CD-C30232AD0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BDE-11DC-482B-8984-1CD4C30A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96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0833C39-20D3-45C1-9449-7AE7080BB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1852-0B5A-433D-BF1E-CE50467FE277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F207F6B-1C3C-4EBA-86EF-D832D1755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839372-57B3-4506-8DDD-0178BFBF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BDE-11DC-482B-8984-1CD4C30A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62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B12D07-446B-4A4E-B494-EB2D7663D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9BE329-4910-4B58-B8C8-DD50747CE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96B33A-481B-412C-B999-4B73C784E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139D06-278F-4CF2-869A-2B7BC1DF1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1852-0B5A-433D-BF1E-CE50467FE277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13CE62-F9B4-46F6-B51E-3A1D135B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34B3BF-0B3E-4039-85CF-178036901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BDE-11DC-482B-8984-1CD4C30A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8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896175-C685-4F46-8EDF-37796E8AA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4090DF7-E9C5-4F70-9114-725905D094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413495-516E-4F44-A059-4D06C16C5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D0A82D-FDAA-4D54-89A0-8508D3954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1852-0B5A-433D-BF1E-CE50467FE277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755948-2E6A-44A3-BB88-AEB1EF974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EE2ABC-7277-4528-AF1B-2EE9B971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BDE-11DC-482B-8984-1CD4C30A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49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A351E64-2F53-4E41-967D-BA1DBDA6B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88D48A-098A-4411-B7A2-B21A583B2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851737-53BA-44D8-B598-AA5981D3D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1852-0B5A-433D-BF1E-CE50467FE277}" type="datetimeFigureOut">
              <a:rPr kumimoji="1" lang="ja-JP" altLang="en-US" smtClean="0"/>
              <a:t>2018/9/14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FBF17F-842F-411A-9F62-B88741255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82DA13-58C1-4545-845E-186451E9F2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CBDE-11DC-482B-8984-1CD4C30A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6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71F85B-0E72-472E-9439-B65CE81BFA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国際社会の激変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7666ECC-0211-43FB-A86E-74A6FB5E1E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トランプ登場のショック</a:t>
            </a:r>
          </a:p>
        </p:txBody>
      </p:sp>
    </p:spTree>
    <p:extLst>
      <p:ext uri="{BB962C8B-B14F-4D97-AF65-F5344CB8AC3E}">
        <p14:creationId xmlns:p14="http://schemas.microsoft.com/office/powerpoint/2010/main" val="79401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63F0E5-8C57-4F8F-9F6F-5DB3F877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シリア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FF6A5F-FB1A-4DFC-B169-21F3112EC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アラブの春の延長として、オバマ政権がシリア内乱。反政府運動を援助→アルカイダ、</a:t>
            </a:r>
            <a:r>
              <a:rPr kumimoji="1" lang="en-US" altLang="ja-JP" dirty="0"/>
              <a:t>IS</a:t>
            </a:r>
            <a:r>
              <a:rPr kumimoji="1" lang="ja-JP" altLang="en-US" dirty="0"/>
              <a:t>の台頭</a:t>
            </a:r>
          </a:p>
          <a:p>
            <a:r>
              <a:rPr kumimoji="1" lang="en-US" altLang="ja-JP" dirty="0"/>
              <a:t>IS</a:t>
            </a:r>
            <a:r>
              <a:rPr kumimoji="1" lang="ja-JP" altLang="en-US" dirty="0"/>
              <a:t>の予想外の拡大←アメリカは裏</a:t>
            </a:r>
            <a:r>
              <a:rPr kumimoji="1" lang="en-US" altLang="ja-JP" dirty="0"/>
              <a:t>(</a:t>
            </a:r>
            <a:r>
              <a:rPr kumimoji="1" lang="ja-JP" altLang="en-US" dirty="0"/>
              <a:t>援助</a:t>
            </a:r>
            <a:r>
              <a:rPr kumimoji="1" lang="en-US" altLang="ja-JP" dirty="0"/>
              <a:t>)</a:t>
            </a:r>
            <a:r>
              <a:rPr kumimoji="1" lang="ja-JP" altLang="en-US" dirty="0"/>
              <a:t>と表</a:t>
            </a:r>
            <a:r>
              <a:rPr kumimoji="1" lang="en-US" altLang="ja-JP" dirty="0"/>
              <a:t>(</a:t>
            </a:r>
            <a:r>
              <a:rPr kumimoji="1" lang="ja-JP" altLang="en-US" dirty="0"/>
              <a:t>対決</a:t>
            </a:r>
            <a:r>
              <a:rPr kumimoji="1" lang="en-US" altLang="ja-JP" dirty="0"/>
              <a:t>)</a:t>
            </a:r>
            <a:r>
              <a:rPr kumimoji="1" lang="ja-JP" altLang="en-US" dirty="0"/>
              <a:t>を使い分け</a:t>
            </a:r>
          </a:p>
          <a:p>
            <a:r>
              <a:rPr kumimoji="1" lang="ja-JP" altLang="en-US" dirty="0"/>
              <a:t>難民を</a:t>
            </a:r>
            <a:r>
              <a:rPr kumimoji="1" lang="en-US" altLang="ja-JP" dirty="0"/>
              <a:t>EU</a:t>
            </a:r>
            <a:r>
              <a:rPr kumimoji="1" lang="ja-JP" altLang="en-US" dirty="0"/>
              <a:t>に向けて流出させる→</a:t>
            </a:r>
            <a:r>
              <a:rPr kumimoji="1" lang="en-US" altLang="ja-JP" dirty="0"/>
              <a:t>EU</a:t>
            </a:r>
            <a:r>
              <a:rPr kumimoji="1" lang="ja-JP" altLang="en-US" dirty="0" err="1"/>
              <a:t>での</a:t>
            </a:r>
            <a:r>
              <a:rPr kumimoji="1" lang="ja-JP" altLang="en-US" dirty="0"/>
              <a:t>混乱と方針転換→反移民感情の増大</a:t>
            </a:r>
          </a:p>
          <a:p>
            <a:r>
              <a:rPr kumimoji="1" lang="ja-JP" altLang="en-US" dirty="0"/>
              <a:t>ロシアが介入して、アサドが勝利</a:t>
            </a:r>
          </a:p>
          <a:p>
            <a:r>
              <a:rPr kumimoji="1" lang="ja-JP" altLang="en-US" dirty="0"/>
              <a:t>トルコ</a:t>
            </a:r>
            <a:r>
              <a:rPr kumimoji="1" lang="en-US" altLang="ja-JP" dirty="0"/>
              <a:t>vs</a:t>
            </a:r>
            <a:r>
              <a:rPr kumimoji="1" lang="ja-JP" altLang="en-US" dirty="0"/>
              <a:t>アメリカ、トルコ</a:t>
            </a:r>
            <a:r>
              <a:rPr kumimoji="1" lang="en-US" altLang="ja-JP" dirty="0" err="1"/>
              <a:t>vsEU</a:t>
            </a:r>
            <a:r>
              <a:rPr kumimoji="1" lang="ja-JP" altLang="en-US" dirty="0"/>
              <a:t>等、難題</a:t>
            </a:r>
          </a:p>
        </p:txBody>
      </p:sp>
    </p:spTree>
    <p:extLst>
      <p:ext uri="{BB962C8B-B14F-4D97-AF65-F5344CB8AC3E}">
        <p14:creationId xmlns:p14="http://schemas.microsoft.com/office/powerpoint/2010/main" val="335147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681F46-C3AE-4F9C-9A36-17A5ACCE0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ポピュリズム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2D9386-DEB2-4712-9259-C71002F12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フォルタイン</a:t>
            </a:r>
            <a:r>
              <a:rPr kumimoji="1" lang="en-US" altLang="ja-JP" dirty="0"/>
              <a:t>(</a:t>
            </a:r>
            <a:r>
              <a:rPr kumimoji="1" lang="ja-JP" altLang="en-US" dirty="0"/>
              <a:t>フォルタイン党</a:t>
            </a:r>
            <a:r>
              <a:rPr kumimoji="1" lang="en-US" altLang="ja-JP" dirty="0"/>
              <a:t>)→</a:t>
            </a:r>
            <a:r>
              <a:rPr kumimoji="1" lang="ja-JP" altLang="en-US" dirty="0"/>
              <a:t>ウィルダース</a:t>
            </a:r>
            <a:r>
              <a:rPr kumimoji="1" lang="en-US" altLang="ja-JP" dirty="0"/>
              <a:t>(</a:t>
            </a:r>
            <a:r>
              <a:rPr kumimoji="1" lang="ja-JP" altLang="en-US" dirty="0"/>
              <a:t>自由党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ルペン</a:t>
            </a:r>
          </a:p>
          <a:p>
            <a:r>
              <a:rPr kumimoji="1" lang="ja-JP" altLang="en-US" dirty="0"/>
              <a:t>ハイダー</a:t>
            </a:r>
            <a:r>
              <a:rPr kumimoji="1" lang="en-US" altLang="ja-JP" dirty="0"/>
              <a:t>(</a:t>
            </a:r>
            <a:r>
              <a:rPr kumimoji="1" lang="ja-JP" altLang="en-US" dirty="0"/>
              <a:t>オーストリア自由党の元党首、ナチス礼讃者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トランプ</a:t>
            </a:r>
          </a:p>
          <a:p>
            <a:r>
              <a:rPr kumimoji="1" lang="ja-JP" altLang="en-US" dirty="0"/>
              <a:t>日本になぜ有力なポピュリストはいないのか。</a:t>
            </a:r>
          </a:p>
        </p:txBody>
      </p:sp>
    </p:spTree>
    <p:extLst>
      <p:ext uri="{BB962C8B-B14F-4D97-AF65-F5344CB8AC3E}">
        <p14:creationId xmlns:p14="http://schemas.microsoft.com/office/powerpoint/2010/main" val="2664915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8BC9C51-CBCC-4E1E-87E7-54359B9888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49" y="500795"/>
            <a:ext cx="5025035" cy="3537805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51248-78A7-4125-B59B-AC094D00AF97}"/>
              </a:ext>
            </a:extLst>
          </p:cNvPr>
          <p:cNvSpPr txBox="1"/>
          <p:nvPr/>
        </p:nvSpPr>
        <p:spPr>
          <a:xfrm>
            <a:off x="5528603" y="500795"/>
            <a:ext cx="624605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西洋諸国以外からの移民受け入れに反対</a:t>
            </a:r>
          </a:p>
          <a:p>
            <a:r>
              <a:rPr lang="en-US" altLang="ja-JP" sz="2400" dirty="0"/>
              <a:t>EU</a:t>
            </a:r>
            <a:r>
              <a:rPr lang="ja-JP" altLang="en-US" sz="2400" dirty="0"/>
              <a:t>からの離脱</a:t>
            </a:r>
          </a:p>
          <a:p>
            <a:r>
              <a:rPr lang="ja-JP" altLang="en-US" sz="2400" dirty="0"/>
              <a:t>通貨ユーロからの脱退、ギルダーの再導入。</a:t>
            </a:r>
          </a:p>
          <a:p>
            <a:r>
              <a:rPr lang="ja-JP" altLang="en-US" sz="2400" dirty="0"/>
              <a:t>トルコの</a:t>
            </a:r>
            <a:r>
              <a:rPr lang="en-US" altLang="ja-JP" sz="2400" dirty="0"/>
              <a:t>NATO</a:t>
            </a:r>
            <a:r>
              <a:rPr lang="ja-JP" altLang="en-US" sz="2400" dirty="0"/>
              <a:t>からの追放</a:t>
            </a:r>
          </a:p>
          <a:p>
            <a:r>
              <a:rPr lang="ja-JP" altLang="en-US" sz="2400" dirty="0"/>
              <a:t>反イスラーム主義</a:t>
            </a:r>
          </a:p>
          <a:p>
            <a:r>
              <a:rPr lang="ja-JP" altLang="en-US" sz="2400" dirty="0"/>
              <a:t>二重国籍に反対</a:t>
            </a:r>
          </a:p>
          <a:p>
            <a:r>
              <a:rPr lang="ja-JP" altLang="en-US" sz="2400" dirty="0"/>
              <a:t>全オランダ国民の民族出自の登録</a:t>
            </a:r>
          </a:p>
          <a:p>
            <a:r>
              <a:rPr lang="ja-JP" altLang="en-US" sz="2400" dirty="0"/>
              <a:t>犯罪者の民族出自の記録義務</a:t>
            </a:r>
          </a:p>
          <a:p>
            <a:r>
              <a:rPr lang="ja-JP" altLang="en-US" sz="2400" dirty="0"/>
              <a:t>アフリカーナーへの支援</a:t>
            </a:r>
          </a:p>
          <a:p>
            <a:r>
              <a:rPr lang="ja-JP" altLang="en-US" sz="2400" dirty="0"/>
              <a:t>同性愛（</a:t>
            </a:r>
            <a:r>
              <a:rPr lang="en-US" altLang="ja-JP" sz="2400" dirty="0"/>
              <a:t>LGBT</a:t>
            </a:r>
            <a:r>
              <a:rPr lang="ja-JP" altLang="en-US" sz="2400" dirty="0"/>
              <a:t>）への支援・保護</a:t>
            </a:r>
          </a:p>
          <a:p>
            <a:r>
              <a:rPr lang="ja-JP" altLang="en-US" sz="2400" dirty="0"/>
              <a:t>男女平等の促進</a:t>
            </a:r>
          </a:p>
          <a:p>
            <a:r>
              <a:rPr lang="ja-JP" altLang="en-US" sz="2400" dirty="0"/>
              <a:t>親イスラエル外交、反ユダヤ主義への厳罰強化</a:t>
            </a:r>
          </a:p>
          <a:p>
            <a:r>
              <a:rPr lang="ja-JP" altLang="en-US" sz="2400" dirty="0"/>
              <a:t>パレスチナ、パレスチナ人への支援の廃止</a:t>
            </a:r>
          </a:p>
          <a:p>
            <a:r>
              <a:rPr lang="ja-JP" altLang="en-US" sz="2400" dirty="0"/>
              <a:t>原発推進</a:t>
            </a:r>
            <a:endParaRPr kumimoji="1" lang="ja-JP" altLang="en-US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FC4DB8-725E-405F-87C0-6F620F98138F}"/>
              </a:ext>
            </a:extLst>
          </p:cNvPr>
          <p:cNvSpPr txBox="1"/>
          <p:nvPr/>
        </p:nvSpPr>
        <p:spPr>
          <a:xfrm>
            <a:off x="417342" y="4644124"/>
            <a:ext cx="4686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オランダのウィルダース</a:t>
            </a:r>
          </a:p>
        </p:txBody>
      </p:sp>
    </p:spTree>
    <p:extLst>
      <p:ext uri="{BB962C8B-B14F-4D97-AF65-F5344CB8AC3E}">
        <p14:creationId xmlns:p14="http://schemas.microsoft.com/office/powerpoint/2010/main" val="2666977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893BFF4-0270-4AB2-A143-7BF323EEAF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33450"/>
            <a:ext cx="5554134" cy="31242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4F05F1-8CF9-44C5-A9EE-C334BFC464D8}"/>
              </a:ext>
            </a:extLst>
          </p:cNvPr>
          <p:cNvSpPr txBox="1"/>
          <p:nvPr/>
        </p:nvSpPr>
        <p:spPr>
          <a:xfrm>
            <a:off x="5669280" y="379828"/>
            <a:ext cx="635859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移民の制限。ただし、フランスの文化を尊重、保護する移民は拒まない。</a:t>
            </a:r>
          </a:p>
          <a:p>
            <a:r>
              <a:rPr lang="ja-JP" altLang="en-US" sz="2000" dirty="0"/>
              <a:t>たとえフランス国籍を持つ移民や移民二世・三世でも、犯罪を行った場合は出身国へ強制送還させる。</a:t>
            </a:r>
          </a:p>
          <a:p>
            <a:r>
              <a:rPr lang="ja-JP" altLang="en-US" sz="2000" dirty="0"/>
              <a:t>伝統的な生活様式を保護する。特に農民を尊重する。</a:t>
            </a:r>
          </a:p>
          <a:p>
            <a:r>
              <a:rPr lang="ja-JP" altLang="en-US" sz="2000" dirty="0"/>
              <a:t>フランス国内のモスク建設の停止。</a:t>
            </a:r>
          </a:p>
          <a:p>
            <a:r>
              <a:rPr lang="ja-JP" altLang="en-US" sz="2000" dirty="0"/>
              <a:t>麻薬の密売人や、小児性愛などの性犯罪者、児童虐待した親、殺人者、テロリストを特に対象として、死刑を復活させる。</a:t>
            </a:r>
          </a:p>
          <a:p>
            <a:r>
              <a:rPr lang="ja-JP" altLang="en-US" sz="2000" dirty="0"/>
              <a:t>公務員の削減</a:t>
            </a:r>
            <a:r>
              <a:rPr lang="en-US" altLang="ja-JP" sz="2000" dirty="0"/>
              <a:t>[</a:t>
            </a:r>
            <a:r>
              <a:rPr lang="ja-JP" altLang="en-US" sz="2000" dirty="0"/>
              <a:t>要出典</a:t>
            </a:r>
            <a:r>
              <a:rPr lang="en-US" altLang="ja-JP" sz="2000" dirty="0"/>
              <a:t>]</a:t>
            </a:r>
            <a:r>
              <a:rPr lang="ja-JP" altLang="en-US" sz="2000" dirty="0" err="1"/>
              <a:t>。</a:t>
            </a:r>
            <a:endParaRPr lang="ja-JP" altLang="en-US" sz="2000" dirty="0"/>
          </a:p>
          <a:p>
            <a:r>
              <a:rPr lang="ja-JP" altLang="en-US" sz="2000" dirty="0"/>
              <a:t>減税。</a:t>
            </a:r>
          </a:p>
          <a:p>
            <a:r>
              <a:rPr lang="ja-JP" altLang="en-US" sz="2000" dirty="0"/>
              <a:t>極左に操られているような団体に対する補助金の廃止。</a:t>
            </a:r>
          </a:p>
          <a:p>
            <a:r>
              <a:rPr lang="ja-JP" altLang="en-US" sz="2000" dirty="0"/>
              <a:t>放任主義を減らし、道徳の復権をはかる。</a:t>
            </a:r>
          </a:p>
          <a:p>
            <a:r>
              <a:rPr lang="ja-JP" altLang="en-US" sz="2000" dirty="0"/>
              <a:t>犯罪者や移民には寛容ゼロ（</a:t>
            </a:r>
            <a:r>
              <a:rPr lang="en-US" altLang="ja-JP" sz="2000" dirty="0" err="1"/>
              <a:t>tolérance</a:t>
            </a:r>
            <a:r>
              <a:rPr lang="en-US" altLang="ja-JP" sz="2000" dirty="0"/>
              <a:t> </a:t>
            </a:r>
            <a:r>
              <a:rPr lang="en-US" altLang="ja-JP" sz="2000" dirty="0" err="1"/>
              <a:t>zéro</a:t>
            </a:r>
            <a:r>
              <a:rPr lang="ja-JP" altLang="en-US" sz="2000" dirty="0"/>
              <a:t>）で臨む。ただし、フランスを大切にする移民・外国人は尊重する。</a:t>
            </a:r>
          </a:p>
          <a:p>
            <a:r>
              <a:rPr lang="ja-JP" altLang="en-US" sz="2000" dirty="0"/>
              <a:t>同性カップルもパートナーシップを結べる民事連帯契約法の廃止。</a:t>
            </a:r>
          </a:p>
          <a:p>
            <a:r>
              <a:rPr lang="ja-JP" altLang="en-US" sz="2000" dirty="0"/>
              <a:t>国籍に関してはいわゆる血統主義を採用する。</a:t>
            </a:r>
            <a:endParaRPr kumimoji="1" lang="ja-JP" altLang="en-US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1B5ACD-093F-4A17-91D1-AE6E7F4DE48A}"/>
              </a:ext>
            </a:extLst>
          </p:cNvPr>
          <p:cNvSpPr txBox="1"/>
          <p:nvPr/>
        </p:nvSpPr>
        <p:spPr>
          <a:xfrm>
            <a:off x="267286" y="4403188"/>
            <a:ext cx="472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フランス国民戦線 マリーヌ・リ・ペン</a:t>
            </a:r>
          </a:p>
        </p:txBody>
      </p:sp>
    </p:spTree>
    <p:extLst>
      <p:ext uri="{BB962C8B-B14F-4D97-AF65-F5344CB8AC3E}">
        <p14:creationId xmlns:p14="http://schemas.microsoft.com/office/powerpoint/2010/main" val="78834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D312CA-D577-476B-851D-F3780020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結局どうなっていくのか</a:t>
            </a:r>
            <a:br>
              <a:rPr kumimoji="1" lang="ja-JP" altLang="en-US" dirty="0"/>
            </a:br>
            <a:r>
              <a:rPr kumimoji="1" lang="ja-JP" altLang="en-US" dirty="0"/>
              <a:t>    誰にもわからないが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E69F94-0E26-428B-81A7-E1479E4BD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戦争は起きるか 東アジア・中近東</a:t>
            </a:r>
          </a:p>
          <a:p>
            <a:r>
              <a:rPr kumimoji="1" lang="ja-JP" altLang="en-US" dirty="0"/>
              <a:t>貿易戦争の行方は</a:t>
            </a:r>
          </a:p>
          <a:p>
            <a:r>
              <a:rPr kumimoji="1" lang="ja-JP" altLang="en-US" dirty="0"/>
              <a:t>世界恐慌は</a:t>
            </a:r>
          </a:p>
          <a:p>
            <a:r>
              <a:rPr kumimoji="1" lang="ja-JP" altLang="en-US" dirty="0"/>
              <a:t>アメリカの覇権は</a:t>
            </a:r>
          </a:p>
          <a:p>
            <a:r>
              <a:rPr kumimoji="1" lang="ja-JP" altLang="en-US"/>
              <a:t>環境問題は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681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20EB6-C260-492D-957F-04BC37B1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トランプとは誰なのか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8C94A0-DF99-4691-A31A-5812909ED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アメリカ大統領は、アメリカの支配者か</a:t>
            </a:r>
            <a:r>
              <a:rPr kumimoji="1" lang="en-US" altLang="ja-JP" dirty="0"/>
              <a:t>?</a:t>
            </a:r>
            <a:endParaRPr kumimoji="1" lang="ja-JP" altLang="en-US" dirty="0"/>
          </a:p>
          <a:p>
            <a:r>
              <a:rPr kumimoji="1" lang="ja-JP" altLang="en-US" dirty="0"/>
              <a:t>世界の支配者</a:t>
            </a:r>
            <a:r>
              <a:rPr kumimoji="1" lang="en-US" altLang="ja-JP" dirty="0"/>
              <a:t>(</a:t>
            </a:r>
            <a:r>
              <a:rPr kumimoji="1" lang="ja-JP" altLang="en-US" dirty="0"/>
              <a:t>最大権力者</a:t>
            </a:r>
            <a:r>
              <a:rPr kumimoji="1" lang="en-US" altLang="ja-JP" dirty="0"/>
              <a:t>)</a:t>
            </a:r>
            <a:r>
              <a:rPr kumimoji="1" lang="ja-JP" altLang="en-US" dirty="0"/>
              <a:t>は誰か</a:t>
            </a:r>
          </a:p>
          <a:p>
            <a:pPr lvl="1"/>
            <a:r>
              <a:rPr kumimoji="1" lang="ja-JP" altLang="en-US" dirty="0"/>
              <a:t>国際金融資本</a:t>
            </a:r>
            <a:r>
              <a:rPr kumimoji="1" lang="en-US" altLang="ja-JP" dirty="0"/>
              <a:t>(</a:t>
            </a:r>
            <a:r>
              <a:rPr kumimoji="1" lang="ja-JP" altLang="en-US" dirty="0"/>
              <a:t>英</a:t>
            </a:r>
            <a:r>
              <a:rPr kumimoji="1" lang="en-US" altLang="ja-JP" dirty="0"/>
              <a:t>)</a:t>
            </a:r>
            <a:r>
              <a:rPr kumimoji="1" lang="ja-JP" altLang="en-US" dirty="0"/>
              <a:t>という説</a:t>
            </a:r>
          </a:p>
          <a:p>
            <a:pPr lvl="1"/>
            <a:r>
              <a:rPr kumimoji="1" lang="ja-JP" altLang="en-US" dirty="0"/>
              <a:t>産軍複合体</a:t>
            </a:r>
            <a:r>
              <a:rPr kumimoji="1" lang="en-US" altLang="ja-JP" dirty="0"/>
              <a:t>(</a:t>
            </a:r>
            <a:r>
              <a:rPr kumimoji="1" lang="ja-JP" altLang="en-US" dirty="0"/>
              <a:t>米</a:t>
            </a:r>
            <a:r>
              <a:rPr kumimoji="1" lang="en-US" altLang="ja-JP" dirty="0"/>
              <a:t>)</a:t>
            </a:r>
            <a:r>
              <a:rPr kumimoji="1" lang="ja-JP" altLang="en-US" dirty="0"/>
              <a:t>という説</a:t>
            </a:r>
          </a:p>
          <a:p>
            <a:r>
              <a:rPr kumimoji="1" lang="ja-JP" altLang="en-US" dirty="0"/>
              <a:t>産軍複合体に抵抗した大統領</a:t>
            </a:r>
          </a:p>
          <a:p>
            <a:pPr lvl="1"/>
            <a:r>
              <a:rPr kumimoji="1" lang="ja-JP" altLang="en-US" dirty="0"/>
              <a:t>アイゼンハワー・ケネディ・カーター・オバマ</a:t>
            </a:r>
          </a:p>
          <a:p>
            <a:r>
              <a:rPr kumimoji="1" lang="ja-JP" altLang="en-US" dirty="0"/>
              <a:t>産軍複合体の代弁者だった大統領</a:t>
            </a:r>
          </a:p>
          <a:p>
            <a:pPr lvl="1"/>
            <a:r>
              <a:rPr kumimoji="1" lang="ja-JP" altLang="en-US" dirty="0"/>
              <a:t>ジョンソン・レーガン・両ブッシュ・クリントン</a:t>
            </a:r>
          </a:p>
          <a:p>
            <a:r>
              <a:rPr kumimoji="1" lang="ja-JP" altLang="en-US" dirty="0"/>
              <a:t>トランプは</a:t>
            </a:r>
            <a:r>
              <a:rPr kumimoji="1" lang="en-US" altLang="ja-JP" dirty="0"/>
              <a:t>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309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C666C24-8A72-4405-8B50-6F4A82A76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4" y="1913205"/>
            <a:ext cx="4561803" cy="306675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8927E7C-0BD0-4F96-AFCC-EAB9508D1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378" y="1913205"/>
            <a:ext cx="7077808" cy="424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37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人為的国家アメリカ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古代や中世のない「近代」のみの先進国</a:t>
            </a:r>
          </a:p>
          <a:p>
            <a:r>
              <a:rPr kumimoji="1" lang="ja-JP" altLang="en-US" dirty="0"/>
              <a:t>宗教的・経済的</a:t>
            </a:r>
            <a:r>
              <a:rPr lang="ja-JP" altLang="en-US" dirty="0"/>
              <a:t>自由、民主主義理論</a:t>
            </a:r>
          </a:p>
          <a:p>
            <a:r>
              <a:rPr kumimoji="1" lang="ja-JP" altLang="en-US" dirty="0"/>
              <a:t>多様性と矛盾</a:t>
            </a:r>
          </a:p>
          <a:p>
            <a:pPr lvl="1"/>
            <a:r>
              <a:rPr lang="ja-JP" altLang="en-US" dirty="0"/>
              <a:t>豊かさと貧しさ（格差とますます拡大）</a:t>
            </a:r>
          </a:p>
          <a:p>
            <a:pPr lvl="1"/>
            <a:r>
              <a:rPr lang="ja-JP" altLang="en-US" dirty="0"/>
              <a:t>高度な科学水準と低い平均学力</a:t>
            </a:r>
          </a:p>
          <a:p>
            <a:pPr lvl="1"/>
            <a:r>
              <a:rPr lang="ja-JP" altLang="en-US" dirty="0"/>
              <a:t>高度な軍事・警察と犯罪大国</a:t>
            </a:r>
          </a:p>
          <a:p>
            <a:pPr lvl="1"/>
            <a:r>
              <a:rPr lang="ja-JP" altLang="en-US" dirty="0"/>
              <a:t>人権と人種差別（先住民征服による建設）</a:t>
            </a:r>
          </a:p>
          <a:p>
            <a:pPr lvl="1"/>
            <a:r>
              <a:rPr lang="ja-JP" altLang="en-US" dirty="0"/>
              <a:t>民主主義と思想抑圧</a:t>
            </a:r>
          </a:p>
          <a:p>
            <a:pPr lvl="1"/>
            <a:r>
              <a:rPr lang="ja-JP" altLang="en-US" dirty="0"/>
              <a:t>科学的思考と宗教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377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FD44FD-E7BD-47DD-B8DE-E61B0EE65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トランプ大統領の実施した政策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EFDE0D-1B0D-43F8-AB00-FD9C9F46B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国内政策</a:t>
            </a:r>
          </a:p>
          <a:p>
            <a:pPr lvl="1"/>
            <a:r>
              <a:rPr kumimoji="1" lang="ja-JP" altLang="en-US" dirty="0"/>
              <a:t>不法移民の家族を引き離す大統領令→</a:t>
            </a:r>
            <a:r>
              <a:rPr kumimoji="1" lang="en-US" altLang="ja-JP" dirty="0"/>
              <a:t>2018.6.20 </a:t>
            </a:r>
            <a:r>
              <a:rPr kumimoji="1" lang="ja-JP" altLang="en-US" dirty="0"/>
              <a:t>撤回 ただし、既に引き離されている家族の措置は不明</a:t>
            </a:r>
          </a:p>
          <a:p>
            <a:pPr lvl="1"/>
            <a:r>
              <a:rPr kumimoji="1" lang="ja-JP" altLang="en-US" dirty="0"/>
              <a:t>オバマケア廃止</a:t>
            </a:r>
            <a:r>
              <a:rPr kumimoji="1" lang="en-US" altLang="ja-JP" dirty="0"/>
              <a:t>(</a:t>
            </a:r>
            <a:r>
              <a:rPr kumimoji="1" lang="ja-JP" altLang="en-US" dirty="0"/>
              <a:t>充分には実現できず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ユネスコ脱退の意向</a:t>
            </a:r>
          </a:p>
          <a:p>
            <a:pPr lvl="1"/>
            <a:r>
              <a:rPr kumimoji="1" lang="ja-JP" altLang="en-US" dirty="0"/>
              <a:t>銃規制を緩和・撤廃の意向</a:t>
            </a:r>
            <a:r>
              <a:rPr kumimoji="1" lang="en-US" altLang="ja-JP" dirty="0"/>
              <a:t>(</a:t>
            </a:r>
            <a:r>
              <a:rPr kumimoji="1" lang="ja-JP" altLang="en-US" dirty="0"/>
              <a:t>教師も銃をもって授業</a:t>
            </a:r>
            <a:r>
              <a:rPr kumimoji="1" lang="en-US" altLang="ja-JP" dirty="0"/>
              <a:t>?)</a:t>
            </a:r>
            <a:endParaRPr kumimoji="1" lang="ja-JP" altLang="en-US" dirty="0"/>
          </a:p>
          <a:p>
            <a:r>
              <a:rPr kumimoji="1" lang="ja-JP" altLang="en-US" dirty="0"/>
              <a:t>国際的政策</a:t>
            </a:r>
          </a:p>
          <a:p>
            <a:pPr lvl="1"/>
            <a:r>
              <a:rPr kumimoji="1" lang="ja-JP" altLang="en-US" dirty="0"/>
              <a:t>東アジア</a:t>
            </a:r>
            <a:r>
              <a:rPr kumimoji="1" lang="en-US" altLang="ja-JP" dirty="0"/>
              <a:t>(</a:t>
            </a:r>
            <a:r>
              <a:rPr kumimoji="1" lang="ja-JP" altLang="en-US" dirty="0"/>
              <a:t>米朝会談</a:t>
            </a:r>
            <a:r>
              <a:rPr kumimoji="1" lang="en-US" altLang="ja-JP" dirty="0"/>
              <a:t>)</a:t>
            </a:r>
            <a:r>
              <a:rPr kumimoji="1" lang="ja-JP" altLang="en-US" dirty="0"/>
              <a:t>と中東政策</a:t>
            </a:r>
            <a:r>
              <a:rPr kumimoji="1" lang="en-US" altLang="ja-JP" dirty="0"/>
              <a:t>(</a:t>
            </a:r>
            <a:r>
              <a:rPr kumimoji="1" lang="ja-JP" altLang="en-US" dirty="0"/>
              <a:t>イラン核合意廃棄</a:t>
            </a:r>
            <a:r>
              <a:rPr kumimoji="1" lang="en-US" altLang="ja-JP" dirty="0"/>
              <a:t>)</a:t>
            </a:r>
            <a:r>
              <a:rPr kumimoji="1" lang="ja-JP" altLang="en-US" dirty="0"/>
              <a:t>の大転換</a:t>
            </a:r>
          </a:p>
          <a:p>
            <a:pPr lvl="1"/>
            <a:r>
              <a:rPr lang="en-US" altLang="ja-JP" dirty="0" err="1"/>
              <a:t>TPP</a:t>
            </a:r>
            <a:r>
              <a:rPr lang="ja-JP" altLang="en-US" dirty="0"/>
              <a:t>離脱、既定の経済協定の見直し</a:t>
            </a:r>
            <a:r>
              <a:rPr lang="en-US" altLang="ja-JP" dirty="0"/>
              <a:t>(</a:t>
            </a:r>
            <a:r>
              <a:rPr lang="ja-JP" altLang="en-US" dirty="0"/>
              <a:t>自由貿易から保護貿易へ</a:t>
            </a:r>
            <a:r>
              <a:rPr lang="en-US" altLang="ja-JP" dirty="0"/>
              <a:t>)</a:t>
            </a:r>
          </a:p>
          <a:p>
            <a:pPr lvl="1"/>
            <a:r>
              <a:rPr lang="ja-JP" altLang="en-US" dirty="0"/>
              <a:t>パリ協定離脱・イラン核合意破棄→従わない国は制裁と宣言</a:t>
            </a:r>
          </a:p>
          <a:p>
            <a:pPr lvl="1"/>
            <a:r>
              <a:rPr lang="en-US" altLang="ja-JP" dirty="0"/>
              <a:t>EU</a:t>
            </a:r>
            <a:r>
              <a:rPr lang="ja-JP" altLang="en-US" dirty="0"/>
              <a:t>・中国への貿易戦争</a:t>
            </a:r>
            <a:r>
              <a:rPr lang="en-US" altLang="ja-JP" dirty="0"/>
              <a:t>(</a:t>
            </a:r>
            <a:r>
              <a:rPr lang="ja-JP" altLang="en-US" dirty="0"/>
              <a:t>やがて日本も</a:t>
            </a:r>
            <a:r>
              <a:rPr lang="en-US" altLang="ja-JP" dirty="0"/>
              <a:t>)</a:t>
            </a:r>
            <a:endParaRPr lang="ja-JP" altLang="en-US" dirty="0"/>
          </a:p>
          <a:p>
            <a:pPr lvl="1"/>
            <a:r>
              <a:rPr lang="ja-JP" altLang="en-US" dirty="0"/>
              <a:t>イスラエル大使館をエルサレムに移転</a:t>
            </a:r>
            <a:endParaRPr lang="en-US" altLang="ja-JP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299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E356AF-CBC7-435A-809F-2C2E5FD67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北朝鮮核問題年表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FBF948-E0ED-4EA3-80A3-6E5E278D2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1950.6-1953.7 </a:t>
            </a:r>
            <a:r>
              <a:rPr kumimoji="1" lang="ja-JP" altLang="en-US" dirty="0"/>
              <a:t>朝鮮戦争</a:t>
            </a:r>
            <a:r>
              <a:rPr kumimoji="1" lang="en-US" altLang="ja-JP" dirty="0"/>
              <a:t>(</a:t>
            </a:r>
            <a:r>
              <a:rPr kumimoji="1" lang="ja-JP" altLang="en-US" dirty="0"/>
              <a:t>マッカーサーの原爆投下要請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en-US" altLang="ja-JP" dirty="0"/>
              <a:t>1955 </a:t>
            </a:r>
            <a:r>
              <a:rPr kumimoji="1" lang="ja-JP" altLang="en-US" dirty="0"/>
              <a:t>金日成が核兵器開発を密かにはじめる</a:t>
            </a:r>
          </a:p>
          <a:p>
            <a:r>
              <a:rPr kumimoji="1" lang="en-US" altLang="ja-JP" dirty="0"/>
              <a:t>1965 </a:t>
            </a:r>
            <a:r>
              <a:rPr kumimoji="1" lang="ja-JP" altLang="en-US" dirty="0"/>
              <a:t>核兵器開発を公式に言及</a:t>
            </a:r>
          </a:p>
          <a:p>
            <a:r>
              <a:rPr kumimoji="1" lang="en-US" altLang="ja-JP" dirty="0"/>
              <a:t>1994 </a:t>
            </a:r>
            <a:r>
              <a:rPr kumimoji="1" lang="ja-JP" altLang="en-US" dirty="0"/>
              <a:t>国際原子力機関</a:t>
            </a:r>
            <a:r>
              <a:rPr kumimoji="1" lang="en-US" altLang="ja-JP" dirty="0"/>
              <a:t>NPT </a:t>
            </a:r>
            <a:r>
              <a:rPr kumimoji="1" lang="ja-JP" altLang="en-US" dirty="0"/>
              <a:t>脱退→アメリカと核枠組み合意</a:t>
            </a:r>
          </a:p>
          <a:p>
            <a:r>
              <a:rPr kumimoji="1" lang="en-US" altLang="ja-JP" dirty="0"/>
              <a:t>2003 </a:t>
            </a:r>
            <a:r>
              <a:rPr kumimoji="1" lang="ja-JP" altLang="en-US" dirty="0"/>
              <a:t>再度</a:t>
            </a:r>
            <a:r>
              <a:rPr kumimoji="1" lang="en-US" altLang="ja-JP" dirty="0" err="1"/>
              <a:t>INPT</a:t>
            </a:r>
            <a:r>
              <a:rPr kumimoji="1" lang="ja-JP" altLang="en-US" dirty="0"/>
              <a:t>脱退→六カ国協議</a:t>
            </a:r>
          </a:p>
          <a:p>
            <a:r>
              <a:rPr kumimoji="1" lang="en-US" altLang="ja-JP" dirty="0"/>
              <a:t>2005 </a:t>
            </a:r>
            <a:r>
              <a:rPr kumimoji="1" lang="ja-JP" altLang="en-US" dirty="0"/>
              <a:t>核兵器の保有宣言→六カ国協議で核廃棄を宣言</a:t>
            </a:r>
          </a:p>
          <a:p>
            <a:r>
              <a:rPr kumimoji="1" lang="en-US" altLang="ja-JP" dirty="0"/>
              <a:t>2006 </a:t>
            </a:r>
            <a:r>
              <a:rPr kumimoji="1" lang="ja-JP" altLang="en-US" dirty="0"/>
              <a:t>長距離弾道ミサイル発射、最初の核実験</a:t>
            </a:r>
          </a:p>
          <a:p>
            <a:r>
              <a:rPr kumimoji="1" lang="en-US" altLang="ja-JP" dirty="0"/>
              <a:t>2012 </a:t>
            </a:r>
            <a:r>
              <a:rPr kumimoji="1" lang="ja-JP" altLang="en-US" dirty="0"/>
              <a:t>核実験中断と査察合意→</a:t>
            </a:r>
            <a:r>
              <a:rPr kumimoji="1" lang="en-US" altLang="ja-JP" dirty="0"/>
              <a:t>2</a:t>
            </a:r>
            <a:r>
              <a:rPr kumimoji="1" lang="ja-JP" altLang="en-US" dirty="0"/>
              <a:t>カ月後実験再開</a:t>
            </a:r>
          </a:p>
          <a:p>
            <a:r>
              <a:rPr kumimoji="1" lang="en-US" altLang="ja-JP" dirty="0"/>
              <a:t>2016 </a:t>
            </a:r>
            <a:r>
              <a:rPr kumimoji="1" lang="ja-JP" altLang="en-US" dirty="0"/>
              <a:t>複数の核実験</a:t>
            </a:r>
          </a:p>
          <a:p>
            <a:r>
              <a:rPr kumimoji="1" lang="en-US" altLang="ja-JP" dirty="0"/>
              <a:t>2017 ICBM</a:t>
            </a:r>
            <a:r>
              <a:rPr kumimoji="1" lang="ja-JP" altLang="en-US" dirty="0"/>
              <a:t>発射 →アメリカとの緊張が高まる</a:t>
            </a:r>
          </a:p>
        </p:txBody>
      </p:sp>
    </p:spTree>
    <p:extLst>
      <p:ext uri="{BB962C8B-B14F-4D97-AF65-F5344CB8AC3E}">
        <p14:creationId xmlns:p14="http://schemas.microsoft.com/office/powerpoint/2010/main" val="265385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FCBBF2-6024-451E-B0B3-1BDC9EDCE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米韓朝関係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0848F4-EFAA-40B4-B172-54C962AE3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2017</a:t>
            </a:r>
            <a:r>
              <a:rPr kumimoji="1" lang="ja-JP" altLang="en-US" dirty="0"/>
              <a:t>年は、北朝鮮が核実験・ミサイル発射実験を繰り返す</a:t>
            </a:r>
          </a:p>
          <a:p>
            <a:pPr lvl="1"/>
            <a:r>
              <a:rPr kumimoji="1" lang="ja-JP" altLang="en-US" dirty="0"/>
              <a:t>トランプは、戦争も辞さない姿勢を表明</a:t>
            </a:r>
          </a:p>
          <a:p>
            <a:pPr lvl="1"/>
            <a:r>
              <a:rPr kumimoji="1" lang="ja-JP" altLang="en-US" dirty="0"/>
              <a:t>金正恩とトランプ、互いに罵り合い</a:t>
            </a:r>
          </a:p>
          <a:p>
            <a:r>
              <a:rPr lang="en-US" altLang="ja-JP" dirty="0"/>
              <a:t>2</a:t>
            </a:r>
            <a:r>
              <a:rPr lang="ja-JP" altLang="en-US" dirty="0"/>
              <a:t>月オリンピックで北朝鮮が参加</a:t>
            </a:r>
          </a:p>
          <a:p>
            <a:r>
              <a:rPr lang="en-US" altLang="ja-JP" dirty="0"/>
              <a:t>4</a:t>
            </a:r>
            <a:r>
              <a:rPr lang="ja-JP" altLang="en-US" dirty="0"/>
              <a:t>月 板門店</a:t>
            </a:r>
            <a:r>
              <a:rPr lang="en-US" altLang="ja-JP" dirty="0"/>
              <a:t>(</a:t>
            </a:r>
            <a:r>
              <a:rPr lang="ja-JP" altLang="en-US" dirty="0"/>
              <a:t>パンムンジョム</a:t>
            </a:r>
            <a:r>
              <a:rPr lang="en-US" altLang="ja-JP" dirty="0"/>
              <a:t>)</a:t>
            </a:r>
            <a:r>
              <a:rPr lang="ja-JP" altLang="en-US" dirty="0"/>
              <a:t>会談→宣言</a:t>
            </a:r>
          </a:p>
          <a:p>
            <a:pPr lvl="1"/>
            <a:r>
              <a:rPr kumimoji="1" lang="ja-JP" altLang="en-US" dirty="0"/>
              <a:t>報告に渡米した韓国の使節に突然米朝会談を了承</a:t>
            </a:r>
          </a:p>
          <a:p>
            <a:r>
              <a:rPr kumimoji="1" lang="en-US" altLang="ja-JP" dirty="0"/>
              <a:t>6.12 </a:t>
            </a:r>
            <a:r>
              <a:rPr kumimoji="1" lang="ja-JP" altLang="en-US" dirty="0"/>
              <a:t>シンガポールで初の米朝首脳会談</a:t>
            </a:r>
          </a:p>
          <a:p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5</a:t>
            </a:r>
            <a:r>
              <a:rPr lang="ja-JP" altLang="en-US" dirty="0"/>
              <a:t>日韓国の特使が平壌訪問</a:t>
            </a:r>
          </a:p>
          <a:p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18-20</a:t>
            </a:r>
            <a:r>
              <a:rPr lang="ja-JP" altLang="en-US" dirty="0"/>
              <a:t>日、平壌で南北首脳会談予定</a:t>
            </a: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330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7331BA-4D42-4DD0-9B70-C1BBBE501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貿易戦争</a:t>
            </a:r>
            <a:r>
              <a:rPr kumimoji="1" lang="en-US" altLang="ja-JP" dirty="0"/>
              <a:t>(</a:t>
            </a:r>
            <a:r>
              <a:rPr kumimoji="1" lang="ja-JP" altLang="en-US" dirty="0"/>
              <a:t>国内産業の保護になるのか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8B564F-7DE0-48B6-9ECF-DB6A6E3CD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トランプによる自由貿易協定の破棄 </a:t>
            </a:r>
            <a:r>
              <a:rPr kumimoji="1" lang="en-US" altLang="ja-JP" dirty="0"/>
              <a:t>FTA, </a:t>
            </a:r>
            <a:r>
              <a:rPr kumimoji="1" lang="en-US" altLang="ja-JP" dirty="0" err="1"/>
              <a:t>TPP</a:t>
            </a:r>
            <a:endParaRPr kumimoji="1" lang="ja-JP" altLang="en-US" dirty="0"/>
          </a:p>
          <a:p>
            <a:r>
              <a:rPr kumimoji="1" lang="en-US" altLang="ja-JP" dirty="0"/>
              <a:t>EU</a:t>
            </a:r>
            <a:r>
              <a:rPr kumimoji="1" lang="ja-JP" altLang="en-US" dirty="0"/>
              <a:t>と中国に貿易不均衡を是正するための称して、高い関税→</a:t>
            </a:r>
            <a:r>
              <a:rPr kumimoji="1" lang="en-US" altLang="ja-JP" dirty="0"/>
              <a:t>EU</a:t>
            </a:r>
            <a:r>
              <a:rPr kumimoji="1" lang="ja-JP" altLang="en-US" dirty="0"/>
              <a:t>や中国は報復関税の構え</a:t>
            </a:r>
          </a:p>
          <a:p>
            <a:r>
              <a:rPr kumimoji="1" lang="ja-JP" altLang="en-US" dirty="0"/>
              <a:t>次は「日本だ。よい関係は終わりになる」とトランプ</a:t>
            </a:r>
          </a:p>
          <a:p>
            <a:r>
              <a:rPr kumimoji="1" lang="ja-JP" altLang="en-US" dirty="0"/>
              <a:t>トランプのふたつの主張</a:t>
            </a:r>
          </a:p>
          <a:p>
            <a:r>
              <a:rPr kumimoji="1" lang="ja-JP" altLang="en-US" dirty="0"/>
              <a:t>貿易不均衡 </a:t>
            </a:r>
            <a:r>
              <a:rPr kumimoji="1" lang="en-US" altLang="ja-JP" dirty="0"/>
              <a:t>: </a:t>
            </a:r>
            <a:r>
              <a:rPr kumimoji="1" lang="ja-JP" altLang="en-US" dirty="0"/>
              <a:t>不当に安い人件費による安い製品→関税</a:t>
            </a:r>
          </a:p>
          <a:p>
            <a:pPr lvl="1"/>
            <a:r>
              <a:rPr kumimoji="1" lang="ja-JP" altLang="en-US" dirty="0"/>
              <a:t>アメリカ人が高い買い物に</a:t>
            </a:r>
          </a:p>
          <a:p>
            <a:r>
              <a:rPr kumimoji="1" lang="ja-JP" altLang="en-US" dirty="0"/>
              <a:t>失業者の増大</a:t>
            </a:r>
            <a:r>
              <a:rPr kumimoji="1" lang="en-US" altLang="ja-JP" dirty="0"/>
              <a:t>: </a:t>
            </a:r>
            <a:r>
              <a:rPr kumimoji="1" lang="ja-JP" altLang="en-US" dirty="0"/>
              <a:t>米企業の海外移転</a:t>
            </a:r>
            <a:r>
              <a:rPr kumimoji="1" lang="en-US" altLang="ja-JP" dirty="0"/>
              <a:t>(</a:t>
            </a:r>
            <a:r>
              <a:rPr kumimoji="1" lang="ja-JP" altLang="en-US" dirty="0"/>
              <a:t>←人件費等の合理的判断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ロボットが職を奪っている→今後増大</a:t>
            </a:r>
            <a:r>
              <a:rPr kumimoji="1" lang="en-US" altLang="ja-JP" dirty="0"/>
              <a:t>(AI</a:t>
            </a:r>
            <a:r>
              <a:rPr kumimoji="1" lang="ja-JP" altLang="en-US" dirty="0"/>
              <a:t>効果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4012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E74A06-07F3-4DDB-9C39-5EF0A39E1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イランとの協定離脱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6D4294-CED9-4F92-BE67-494FAED67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前史 モサデクによる石油国有化→アメリカによるクーデタ、パフラビ王復活→イラン革命、ホメイニ、アメリカ大使館人質事件→イラン・イラク戦争・・・・→核疑惑によるイラン制裁→オバマが</a:t>
            </a:r>
            <a:r>
              <a:rPr kumimoji="1" lang="en-US" altLang="ja-JP" dirty="0"/>
              <a:t>EU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日本、ロシア等を含めて合意。</a:t>
            </a:r>
            <a:r>
              <a:rPr kumimoji="1" lang="en-US" altLang="ja-JP" dirty="0"/>
              <a:t>(</a:t>
            </a:r>
            <a:r>
              <a:rPr kumimoji="1" lang="ja-JP" altLang="en-US" dirty="0"/>
              <a:t>核開発せず、経済制裁を緩和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トランプがイラン合意を破棄→イランの石油輸入した国は、制裁すると宣言。</a:t>
            </a:r>
            <a:r>
              <a:rPr kumimoji="1" lang="en-US" altLang="ja-JP" dirty="0"/>
              <a:t>(</a:t>
            </a:r>
            <a:r>
              <a:rPr kumimoji="1" lang="ja-JP" altLang="en-US" dirty="0"/>
              <a:t>発動は今後</a:t>
            </a:r>
            <a:r>
              <a:rPr kumimoji="1" lang="en-US" altLang="ja-JP" dirty="0"/>
              <a:t>)</a:t>
            </a:r>
            <a:r>
              <a:rPr kumimoji="1" lang="ja-JP" altLang="en-US" dirty="0"/>
              <a:t>→日本を除く関係国は、アメリカの提起を拒否。日本は、政府は関与せずの態度をとると表明。日本の企業は取引停止する模様。→</a:t>
            </a:r>
            <a:r>
              <a:rPr kumimoji="1" lang="en-US" altLang="ja-JP" dirty="0"/>
              <a:t>(</a:t>
            </a:r>
            <a:r>
              <a:rPr kumimoji="1" lang="ja-JP" altLang="en-US" dirty="0"/>
              <a:t>日本の分は中国に</a:t>
            </a:r>
            <a:r>
              <a:rPr kumimoji="1" lang="en-US" altLang="ja-JP" dirty="0"/>
              <a:t>?)</a:t>
            </a:r>
            <a:endParaRPr kumimoji="1" lang="ja-JP" altLang="en-US" dirty="0"/>
          </a:p>
          <a:p>
            <a:r>
              <a:rPr kumimoji="1" lang="ja-JP" altLang="en-US" dirty="0"/>
              <a:t>アメリカによるこうしたイラン制裁は、過去にも。</a:t>
            </a:r>
            <a:r>
              <a:rPr kumimoji="1" lang="en-US" altLang="ja-JP" dirty="0"/>
              <a:t>(</a:t>
            </a:r>
            <a:r>
              <a:rPr kumimoji="1" lang="ja-JP" altLang="en-US" dirty="0"/>
              <a:t>当時の日本の外務大臣は安倍首相の父。取引継続したが、事業は縮小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7255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</TotalTime>
  <Words>1178</Words>
  <Application>Microsoft Office PowerPoint</Application>
  <PresentationFormat>ワイド画面</PresentationFormat>
  <Paragraphs>114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游ゴシック</vt:lpstr>
      <vt:lpstr>游ゴシック Light</vt:lpstr>
      <vt:lpstr>Arial</vt:lpstr>
      <vt:lpstr>Office テーマ</vt:lpstr>
      <vt:lpstr>国際社会の激変</vt:lpstr>
      <vt:lpstr>トランプとは誰なのか</vt:lpstr>
      <vt:lpstr>PowerPoint プレゼンテーション</vt:lpstr>
      <vt:lpstr>人為的国家アメリカ</vt:lpstr>
      <vt:lpstr>トランプ大統領の実施した政策</vt:lpstr>
      <vt:lpstr>北朝鮮核問題年表</vt:lpstr>
      <vt:lpstr>米韓朝関係</vt:lpstr>
      <vt:lpstr>貿易戦争(国内産業の保護になるのか)</vt:lpstr>
      <vt:lpstr>イランとの協定離脱</vt:lpstr>
      <vt:lpstr>シリア</vt:lpstr>
      <vt:lpstr>ポピュリズム</vt:lpstr>
      <vt:lpstr>PowerPoint プレゼンテーション</vt:lpstr>
      <vt:lpstr>PowerPoint プレゼンテーション</vt:lpstr>
      <vt:lpstr>結局どうなっていくのか     誰にもわからないが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国際社会の激変</dc:title>
  <dc:creator>ota wakei</dc:creator>
  <cp:lastModifiedBy>ota wakei</cp:lastModifiedBy>
  <cp:revision>36</cp:revision>
  <dcterms:created xsi:type="dcterms:W3CDTF">2018-08-04T07:33:40Z</dcterms:created>
  <dcterms:modified xsi:type="dcterms:W3CDTF">2018-09-14T06:43:40Z</dcterms:modified>
</cp:coreProperties>
</file>