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9" r:id="rId4"/>
    <p:sldId id="270" r:id="rId5"/>
    <p:sldId id="257" r:id="rId6"/>
    <p:sldId id="273" r:id="rId7"/>
    <p:sldId id="280" r:id="rId8"/>
    <p:sldId id="281" r:id="rId9"/>
    <p:sldId id="282" r:id="rId10"/>
    <p:sldId id="262" r:id="rId11"/>
    <p:sldId id="263" r:id="rId12"/>
    <p:sldId id="272" r:id="rId13"/>
    <p:sldId id="259" r:id="rId14"/>
    <p:sldId id="264" r:id="rId15"/>
    <p:sldId id="265" r:id="rId16"/>
    <p:sldId id="266" r:id="rId17"/>
    <p:sldId id="268" r:id="rId18"/>
    <p:sldId id="283" r:id="rId19"/>
    <p:sldId id="274" r:id="rId20"/>
    <p:sldId id="276" r:id="rId21"/>
    <p:sldId id="275" r:id="rId22"/>
    <p:sldId id="258" r:id="rId23"/>
    <p:sldId id="267" r:id="rId24"/>
    <p:sldId id="277" r:id="rId25"/>
    <p:sldId id="271" r:id="rId26"/>
    <p:sldId id="269"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8" autoAdjust="0"/>
    <p:restoredTop sz="94660"/>
  </p:normalViewPr>
  <p:slideViewPr>
    <p:cSldViewPr snapToGrid="0">
      <p:cViewPr varScale="1">
        <p:scale>
          <a:sx n="68" d="100"/>
          <a:sy n="68" d="100"/>
        </p:scale>
        <p:origin x="84" y="8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9F8852-E40F-4B12-B6B4-694EE28753F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9A95FAD-3AC7-40F7-9B0C-070A512D04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7EF6F10-0832-40C3-99F0-D201E1B64556}"/>
              </a:ext>
            </a:extLst>
          </p:cNvPr>
          <p:cNvSpPr>
            <a:spLocks noGrp="1"/>
          </p:cNvSpPr>
          <p:nvPr>
            <p:ph type="dt" sz="half" idx="10"/>
          </p:nvPr>
        </p:nvSpPr>
        <p:spPr/>
        <p:txBody>
          <a:bodyPr/>
          <a:lstStyle/>
          <a:p>
            <a:fld id="{91B4AB7C-2BC8-44A6-B1FB-9377D20859DF}" type="datetimeFigureOut">
              <a:rPr kumimoji="1" lang="ja-JP" altLang="en-US" smtClean="0"/>
              <a:t>2018/9/7</a:t>
            </a:fld>
            <a:endParaRPr kumimoji="1" lang="ja-JP" altLang="en-US"/>
          </a:p>
        </p:txBody>
      </p:sp>
      <p:sp>
        <p:nvSpPr>
          <p:cNvPr id="5" name="フッター プレースホルダー 4">
            <a:extLst>
              <a:ext uri="{FF2B5EF4-FFF2-40B4-BE49-F238E27FC236}">
                <a16:creationId xmlns:a16="http://schemas.microsoft.com/office/drawing/2014/main" id="{C8E77917-6F09-474E-BA2A-0E32A1F6C6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C77A1E-B804-438C-92EE-B246479A3BA3}"/>
              </a:ext>
            </a:extLst>
          </p:cNvPr>
          <p:cNvSpPr>
            <a:spLocks noGrp="1"/>
          </p:cNvSpPr>
          <p:nvPr>
            <p:ph type="sldNum" sz="quarter" idx="12"/>
          </p:nvPr>
        </p:nvSpPr>
        <p:spPr/>
        <p:txBody>
          <a:bodyPr/>
          <a:lstStyle/>
          <a:p>
            <a:fld id="{B6E5EA8D-2782-4631-9F7C-368E74DC8779}" type="slidenum">
              <a:rPr kumimoji="1" lang="ja-JP" altLang="en-US" smtClean="0"/>
              <a:t>‹#›</a:t>
            </a:fld>
            <a:endParaRPr kumimoji="1" lang="ja-JP" altLang="en-US"/>
          </a:p>
        </p:txBody>
      </p:sp>
    </p:spTree>
    <p:extLst>
      <p:ext uri="{BB962C8B-B14F-4D97-AF65-F5344CB8AC3E}">
        <p14:creationId xmlns:p14="http://schemas.microsoft.com/office/powerpoint/2010/main" val="265867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5E086-B51B-4DF9-B7A1-7388F02839C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627398-C40A-4A52-8AB5-5B2B8F61E17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EB91C8-83A7-47BA-8FA0-1F1D6F6B62B7}"/>
              </a:ext>
            </a:extLst>
          </p:cNvPr>
          <p:cNvSpPr>
            <a:spLocks noGrp="1"/>
          </p:cNvSpPr>
          <p:nvPr>
            <p:ph type="dt" sz="half" idx="10"/>
          </p:nvPr>
        </p:nvSpPr>
        <p:spPr/>
        <p:txBody>
          <a:bodyPr/>
          <a:lstStyle/>
          <a:p>
            <a:fld id="{91B4AB7C-2BC8-44A6-B1FB-9377D20859DF}" type="datetimeFigureOut">
              <a:rPr kumimoji="1" lang="ja-JP" altLang="en-US" smtClean="0"/>
              <a:t>2018/9/7</a:t>
            </a:fld>
            <a:endParaRPr kumimoji="1" lang="ja-JP" altLang="en-US"/>
          </a:p>
        </p:txBody>
      </p:sp>
      <p:sp>
        <p:nvSpPr>
          <p:cNvPr id="5" name="フッター プレースホルダー 4">
            <a:extLst>
              <a:ext uri="{FF2B5EF4-FFF2-40B4-BE49-F238E27FC236}">
                <a16:creationId xmlns:a16="http://schemas.microsoft.com/office/drawing/2014/main" id="{E1283BA3-5A74-436F-9565-7FF4C45774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84D818-DBD9-4837-9853-903BC05D3A6E}"/>
              </a:ext>
            </a:extLst>
          </p:cNvPr>
          <p:cNvSpPr>
            <a:spLocks noGrp="1"/>
          </p:cNvSpPr>
          <p:nvPr>
            <p:ph type="sldNum" sz="quarter" idx="12"/>
          </p:nvPr>
        </p:nvSpPr>
        <p:spPr/>
        <p:txBody>
          <a:bodyPr/>
          <a:lstStyle/>
          <a:p>
            <a:fld id="{B6E5EA8D-2782-4631-9F7C-368E74DC8779}" type="slidenum">
              <a:rPr kumimoji="1" lang="ja-JP" altLang="en-US" smtClean="0"/>
              <a:t>‹#›</a:t>
            </a:fld>
            <a:endParaRPr kumimoji="1" lang="ja-JP" altLang="en-US"/>
          </a:p>
        </p:txBody>
      </p:sp>
    </p:spTree>
    <p:extLst>
      <p:ext uri="{BB962C8B-B14F-4D97-AF65-F5344CB8AC3E}">
        <p14:creationId xmlns:p14="http://schemas.microsoft.com/office/powerpoint/2010/main" val="7502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C546B4F-F7B9-4BDD-915D-A8400591D97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23C5DBF-CB9B-4F05-AD28-4ED4A21D398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AA3104-BB40-4D2C-B946-918E00AEDE43}"/>
              </a:ext>
            </a:extLst>
          </p:cNvPr>
          <p:cNvSpPr>
            <a:spLocks noGrp="1"/>
          </p:cNvSpPr>
          <p:nvPr>
            <p:ph type="dt" sz="half" idx="10"/>
          </p:nvPr>
        </p:nvSpPr>
        <p:spPr/>
        <p:txBody>
          <a:bodyPr/>
          <a:lstStyle/>
          <a:p>
            <a:fld id="{91B4AB7C-2BC8-44A6-B1FB-9377D20859DF}" type="datetimeFigureOut">
              <a:rPr kumimoji="1" lang="ja-JP" altLang="en-US" smtClean="0"/>
              <a:t>2018/9/7</a:t>
            </a:fld>
            <a:endParaRPr kumimoji="1" lang="ja-JP" altLang="en-US"/>
          </a:p>
        </p:txBody>
      </p:sp>
      <p:sp>
        <p:nvSpPr>
          <p:cNvPr id="5" name="フッター プレースホルダー 4">
            <a:extLst>
              <a:ext uri="{FF2B5EF4-FFF2-40B4-BE49-F238E27FC236}">
                <a16:creationId xmlns:a16="http://schemas.microsoft.com/office/drawing/2014/main" id="{6AE5A76A-1BA8-4F0F-A844-86DD686958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B92E61-6E4B-4A55-96A5-6F7574BE4412}"/>
              </a:ext>
            </a:extLst>
          </p:cNvPr>
          <p:cNvSpPr>
            <a:spLocks noGrp="1"/>
          </p:cNvSpPr>
          <p:nvPr>
            <p:ph type="sldNum" sz="quarter" idx="12"/>
          </p:nvPr>
        </p:nvSpPr>
        <p:spPr/>
        <p:txBody>
          <a:bodyPr/>
          <a:lstStyle/>
          <a:p>
            <a:fld id="{B6E5EA8D-2782-4631-9F7C-368E74DC8779}" type="slidenum">
              <a:rPr kumimoji="1" lang="ja-JP" altLang="en-US" smtClean="0"/>
              <a:t>‹#›</a:t>
            </a:fld>
            <a:endParaRPr kumimoji="1" lang="ja-JP" altLang="en-US"/>
          </a:p>
        </p:txBody>
      </p:sp>
    </p:spTree>
    <p:extLst>
      <p:ext uri="{BB962C8B-B14F-4D97-AF65-F5344CB8AC3E}">
        <p14:creationId xmlns:p14="http://schemas.microsoft.com/office/powerpoint/2010/main" val="37751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8728C0-F0E3-4740-9F86-5F9DE09B4B9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1F670D-945B-48AE-9353-0A29757AA60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CE1871-6D29-4DCA-AA05-A17E6851807D}"/>
              </a:ext>
            </a:extLst>
          </p:cNvPr>
          <p:cNvSpPr>
            <a:spLocks noGrp="1"/>
          </p:cNvSpPr>
          <p:nvPr>
            <p:ph type="dt" sz="half" idx="10"/>
          </p:nvPr>
        </p:nvSpPr>
        <p:spPr/>
        <p:txBody>
          <a:bodyPr/>
          <a:lstStyle/>
          <a:p>
            <a:fld id="{91B4AB7C-2BC8-44A6-B1FB-9377D20859DF}" type="datetimeFigureOut">
              <a:rPr kumimoji="1" lang="ja-JP" altLang="en-US" smtClean="0"/>
              <a:t>2018/9/7</a:t>
            </a:fld>
            <a:endParaRPr kumimoji="1" lang="ja-JP" altLang="en-US"/>
          </a:p>
        </p:txBody>
      </p:sp>
      <p:sp>
        <p:nvSpPr>
          <p:cNvPr id="5" name="フッター プレースホルダー 4">
            <a:extLst>
              <a:ext uri="{FF2B5EF4-FFF2-40B4-BE49-F238E27FC236}">
                <a16:creationId xmlns:a16="http://schemas.microsoft.com/office/drawing/2014/main" id="{BE264F04-F1E3-4C7F-BCB3-9FC27C7F6A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E37B722-0AC5-4649-905B-8A7D949ED7C7}"/>
              </a:ext>
            </a:extLst>
          </p:cNvPr>
          <p:cNvSpPr>
            <a:spLocks noGrp="1"/>
          </p:cNvSpPr>
          <p:nvPr>
            <p:ph type="sldNum" sz="quarter" idx="12"/>
          </p:nvPr>
        </p:nvSpPr>
        <p:spPr/>
        <p:txBody>
          <a:bodyPr/>
          <a:lstStyle/>
          <a:p>
            <a:fld id="{B6E5EA8D-2782-4631-9F7C-368E74DC8779}" type="slidenum">
              <a:rPr kumimoji="1" lang="ja-JP" altLang="en-US" smtClean="0"/>
              <a:t>‹#›</a:t>
            </a:fld>
            <a:endParaRPr kumimoji="1" lang="ja-JP" altLang="en-US"/>
          </a:p>
        </p:txBody>
      </p:sp>
    </p:spTree>
    <p:extLst>
      <p:ext uri="{BB962C8B-B14F-4D97-AF65-F5344CB8AC3E}">
        <p14:creationId xmlns:p14="http://schemas.microsoft.com/office/powerpoint/2010/main" val="384981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A533BC-EA4D-4CC8-942C-37A8B0914B9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8B4801C-9047-4897-9C44-50CAFF88F9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D1BD395-7E50-4714-B3A8-5F39209DCAA4}"/>
              </a:ext>
            </a:extLst>
          </p:cNvPr>
          <p:cNvSpPr>
            <a:spLocks noGrp="1"/>
          </p:cNvSpPr>
          <p:nvPr>
            <p:ph type="dt" sz="half" idx="10"/>
          </p:nvPr>
        </p:nvSpPr>
        <p:spPr/>
        <p:txBody>
          <a:bodyPr/>
          <a:lstStyle/>
          <a:p>
            <a:fld id="{91B4AB7C-2BC8-44A6-B1FB-9377D20859DF}" type="datetimeFigureOut">
              <a:rPr kumimoji="1" lang="ja-JP" altLang="en-US" smtClean="0"/>
              <a:t>2018/9/7</a:t>
            </a:fld>
            <a:endParaRPr kumimoji="1" lang="ja-JP" altLang="en-US"/>
          </a:p>
        </p:txBody>
      </p:sp>
      <p:sp>
        <p:nvSpPr>
          <p:cNvPr id="5" name="フッター プレースホルダー 4">
            <a:extLst>
              <a:ext uri="{FF2B5EF4-FFF2-40B4-BE49-F238E27FC236}">
                <a16:creationId xmlns:a16="http://schemas.microsoft.com/office/drawing/2014/main" id="{B7CF3E77-7E72-4D0E-9779-7825962AC1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CCB8101-EFC6-42FC-9D61-2BF4694F56B8}"/>
              </a:ext>
            </a:extLst>
          </p:cNvPr>
          <p:cNvSpPr>
            <a:spLocks noGrp="1"/>
          </p:cNvSpPr>
          <p:nvPr>
            <p:ph type="sldNum" sz="quarter" idx="12"/>
          </p:nvPr>
        </p:nvSpPr>
        <p:spPr/>
        <p:txBody>
          <a:bodyPr/>
          <a:lstStyle/>
          <a:p>
            <a:fld id="{B6E5EA8D-2782-4631-9F7C-368E74DC8779}" type="slidenum">
              <a:rPr kumimoji="1" lang="ja-JP" altLang="en-US" smtClean="0"/>
              <a:t>‹#›</a:t>
            </a:fld>
            <a:endParaRPr kumimoji="1" lang="ja-JP" altLang="en-US"/>
          </a:p>
        </p:txBody>
      </p:sp>
    </p:spTree>
    <p:extLst>
      <p:ext uri="{BB962C8B-B14F-4D97-AF65-F5344CB8AC3E}">
        <p14:creationId xmlns:p14="http://schemas.microsoft.com/office/powerpoint/2010/main" val="35940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32CEA1-26A7-4440-A866-F86B6375919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EF7D2E-2A59-4825-81F6-BF30CD04C6B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62CB5C0-A576-4B87-A367-FE7BFE53410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8EBB2B8-E3AE-45EF-BF82-DAC44E260BA7}"/>
              </a:ext>
            </a:extLst>
          </p:cNvPr>
          <p:cNvSpPr>
            <a:spLocks noGrp="1"/>
          </p:cNvSpPr>
          <p:nvPr>
            <p:ph type="dt" sz="half" idx="10"/>
          </p:nvPr>
        </p:nvSpPr>
        <p:spPr/>
        <p:txBody>
          <a:bodyPr/>
          <a:lstStyle/>
          <a:p>
            <a:fld id="{91B4AB7C-2BC8-44A6-B1FB-9377D20859DF}" type="datetimeFigureOut">
              <a:rPr kumimoji="1" lang="ja-JP" altLang="en-US" smtClean="0"/>
              <a:t>2018/9/7</a:t>
            </a:fld>
            <a:endParaRPr kumimoji="1" lang="ja-JP" altLang="en-US"/>
          </a:p>
        </p:txBody>
      </p:sp>
      <p:sp>
        <p:nvSpPr>
          <p:cNvPr id="6" name="フッター プレースホルダー 5">
            <a:extLst>
              <a:ext uri="{FF2B5EF4-FFF2-40B4-BE49-F238E27FC236}">
                <a16:creationId xmlns:a16="http://schemas.microsoft.com/office/drawing/2014/main" id="{82183856-3273-45AD-B476-2BCF5E1432D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A61C7B-797E-42FC-A318-8BAE8E653414}"/>
              </a:ext>
            </a:extLst>
          </p:cNvPr>
          <p:cNvSpPr>
            <a:spLocks noGrp="1"/>
          </p:cNvSpPr>
          <p:nvPr>
            <p:ph type="sldNum" sz="quarter" idx="12"/>
          </p:nvPr>
        </p:nvSpPr>
        <p:spPr/>
        <p:txBody>
          <a:bodyPr/>
          <a:lstStyle/>
          <a:p>
            <a:fld id="{B6E5EA8D-2782-4631-9F7C-368E74DC8779}" type="slidenum">
              <a:rPr kumimoji="1" lang="ja-JP" altLang="en-US" smtClean="0"/>
              <a:t>‹#›</a:t>
            </a:fld>
            <a:endParaRPr kumimoji="1" lang="ja-JP" altLang="en-US"/>
          </a:p>
        </p:txBody>
      </p:sp>
    </p:spTree>
    <p:extLst>
      <p:ext uri="{BB962C8B-B14F-4D97-AF65-F5344CB8AC3E}">
        <p14:creationId xmlns:p14="http://schemas.microsoft.com/office/powerpoint/2010/main" val="375456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976107-90DE-49E0-A598-519A3103034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F460333-A4B4-4C6D-BC74-CB1B6D169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E15992F-84F1-4909-9F0F-A70E9919B6F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9ABE7E0-9FBB-41DB-A163-D77B71658B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F3DA9BA-3B2C-4C10-9B89-6FEE4EEBB67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D530353-F757-42CB-848A-B75A4D84A96C}"/>
              </a:ext>
            </a:extLst>
          </p:cNvPr>
          <p:cNvSpPr>
            <a:spLocks noGrp="1"/>
          </p:cNvSpPr>
          <p:nvPr>
            <p:ph type="dt" sz="half" idx="10"/>
          </p:nvPr>
        </p:nvSpPr>
        <p:spPr/>
        <p:txBody>
          <a:bodyPr/>
          <a:lstStyle/>
          <a:p>
            <a:fld id="{91B4AB7C-2BC8-44A6-B1FB-9377D20859DF}" type="datetimeFigureOut">
              <a:rPr kumimoji="1" lang="ja-JP" altLang="en-US" smtClean="0"/>
              <a:t>2018/9/7</a:t>
            </a:fld>
            <a:endParaRPr kumimoji="1" lang="ja-JP" altLang="en-US"/>
          </a:p>
        </p:txBody>
      </p:sp>
      <p:sp>
        <p:nvSpPr>
          <p:cNvPr id="8" name="フッター プレースホルダー 7">
            <a:extLst>
              <a:ext uri="{FF2B5EF4-FFF2-40B4-BE49-F238E27FC236}">
                <a16:creationId xmlns:a16="http://schemas.microsoft.com/office/drawing/2014/main" id="{04134250-B827-4CE1-A291-1798A29C976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A563BB7-D96E-4C33-83D0-4B95B05DF158}"/>
              </a:ext>
            </a:extLst>
          </p:cNvPr>
          <p:cNvSpPr>
            <a:spLocks noGrp="1"/>
          </p:cNvSpPr>
          <p:nvPr>
            <p:ph type="sldNum" sz="quarter" idx="12"/>
          </p:nvPr>
        </p:nvSpPr>
        <p:spPr/>
        <p:txBody>
          <a:bodyPr/>
          <a:lstStyle/>
          <a:p>
            <a:fld id="{B6E5EA8D-2782-4631-9F7C-368E74DC8779}" type="slidenum">
              <a:rPr kumimoji="1" lang="ja-JP" altLang="en-US" smtClean="0"/>
              <a:t>‹#›</a:t>
            </a:fld>
            <a:endParaRPr kumimoji="1" lang="ja-JP" altLang="en-US"/>
          </a:p>
        </p:txBody>
      </p:sp>
    </p:spTree>
    <p:extLst>
      <p:ext uri="{BB962C8B-B14F-4D97-AF65-F5344CB8AC3E}">
        <p14:creationId xmlns:p14="http://schemas.microsoft.com/office/powerpoint/2010/main" val="198762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548AE4-BB7D-4135-986D-36BD149F41B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51EB4A4-3756-40CB-B3E8-D6B428C3BCB8}"/>
              </a:ext>
            </a:extLst>
          </p:cNvPr>
          <p:cNvSpPr>
            <a:spLocks noGrp="1"/>
          </p:cNvSpPr>
          <p:nvPr>
            <p:ph type="dt" sz="half" idx="10"/>
          </p:nvPr>
        </p:nvSpPr>
        <p:spPr/>
        <p:txBody>
          <a:bodyPr/>
          <a:lstStyle/>
          <a:p>
            <a:fld id="{91B4AB7C-2BC8-44A6-B1FB-9377D20859DF}" type="datetimeFigureOut">
              <a:rPr kumimoji="1" lang="ja-JP" altLang="en-US" smtClean="0"/>
              <a:t>2018/9/7</a:t>
            </a:fld>
            <a:endParaRPr kumimoji="1" lang="ja-JP" altLang="en-US"/>
          </a:p>
        </p:txBody>
      </p:sp>
      <p:sp>
        <p:nvSpPr>
          <p:cNvPr id="4" name="フッター プレースホルダー 3">
            <a:extLst>
              <a:ext uri="{FF2B5EF4-FFF2-40B4-BE49-F238E27FC236}">
                <a16:creationId xmlns:a16="http://schemas.microsoft.com/office/drawing/2014/main" id="{B8D163C2-2689-4460-B153-2064AA27C2B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012544E-A806-4766-8DCC-13A27C38A845}"/>
              </a:ext>
            </a:extLst>
          </p:cNvPr>
          <p:cNvSpPr>
            <a:spLocks noGrp="1"/>
          </p:cNvSpPr>
          <p:nvPr>
            <p:ph type="sldNum" sz="quarter" idx="12"/>
          </p:nvPr>
        </p:nvSpPr>
        <p:spPr/>
        <p:txBody>
          <a:bodyPr/>
          <a:lstStyle/>
          <a:p>
            <a:fld id="{B6E5EA8D-2782-4631-9F7C-368E74DC8779}" type="slidenum">
              <a:rPr kumimoji="1" lang="ja-JP" altLang="en-US" smtClean="0"/>
              <a:t>‹#›</a:t>
            </a:fld>
            <a:endParaRPr kumimoji="1" lang="ja-JP" altLang="en-US"/>
          </a:p>
        </p:txBody>
      </p:sp>
    </p:spTree>
    <p:extLst>
      <p:ext uri="{BB962C8B-B14F-4D97-AF65-F5344CB8AC3E}">
        <p14:creationId xmlns:p14="http://schemas.microsoft.com/office/powerpoint/2010/main" val="190776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C3FB48F-4C37-4864-9B0F-61C912D0FEF5}"/>
              </a:ext>
            </a:extLst>
          </p:cNvPr>
          <p:cNvSpPr>
            <a:spLocks noGrp="1"/>
          </p:cNvSpPr>
          <p:nvPr>
            <p:ph type="dt" sz="half" idx="10"/>
          </p:nvPr>
        </p:nvSpPr>
        <p:spPr/>
        <p:txBody>
          <a:bodyPr/>
          <a:lstStyle/>
          <a:p>
            <a:fld id="{91B4AB7C-2BC8-44A6-B1FB-9377D20859DF}" type="datetimeFigureOut">
              <a:rPr kumimoji="1" lang="ja-JP" altLang="en-US" smtClean="0"/>
              <a:t>2018/9/7</a:t>
            </a:fld>
            <a:endParaRPr kumimoji="1" lang="ja-JP" altLang="en-US"/>
          </a:p>
        </p:txBody>
      </p:sp>
      <p:sp>
        <p:nvSpPr>
          <p:cNvPr id="3" name="フッター プレースホルダー 2">
            <a:extLst>
              <a:ext uri="{FF2B5EF4-FFF2-40B4-BE49-F238E27FC236}">
                <a16:creationId xmlns:a16="http://schemas.microsoft.com/office/drawing/2014/main" id="{A916510F-76E2-432D-B0A6-63F87EBDDB4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26D9578-6E77-41D8-8F1A-13904E3C6C5B}"/>
              </a:ext>
            </a:extLst>
          </p:cNvPr>
          <p:cNvSpPr>
            <a:spLocks noGrp="1"/>
          </p:cNvSpPr>
          <p:nvPr>
            <p:ph type="sldNum" sz="quarter" idx="12"/>
          </p:nvPr>
        </p:nvSpPr>
        <p:spPr/>
        <p:txBody>
          <a:bodyPr/>
          <a:lstStyle/>
          <a:p>
            <a:fld id="{B6E5EA8D-2782-4631-9F7C-368E74DC8779}" type="slidenum">
              <a:rPr kumimoji="1" lang="ja-JP" altLang="en-US" smtClean="0"/>
              <a:t>‹#›</a:t>
            </a:fld>
            <a:endParaRPr kumimoji="1" lang="ja-JP" altLang="en-US"/>
          </a:p>
        </p:txBody>
      </p:sp>
    </p:spTree>
    <p:extLst>
      <p:ext uri="{BB962C8B-B14F-4D97-AF65-F5344CB8AC3E}">
        <p14:creationId xmlns:p14="http://schemas.microsoft.com/office/powerpoint/2010/main" val="252994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B0E2DA-4B5B-4E25-A7C6-96045A0506B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DA90A7-3EAE-41D7-8F79-035BD8E87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EBB2693-6125-4C2A-A6B8-740620EE4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0408008-537C-487C-8524-077C2C8A7E97}"/>
              </a:ext>
            </a:extLst>
          </p:cNvPr>
          <p:cNvSpPr>
            <a:spLocks noGrp="1"/>
          </p:cNvSpPr>
          <p:nvPr>
            <p:ph type="dt" sz="half" idx="10"/>
          </p:nvPr>
        </p:nvSpPr>
        <p:spPr/>
        <p:txBody>
          <a:bodyPr/>
          <a:lstStyle/>
          <a:p>
            <a:fld id="{91B4AB7C-2BC8-44A6-B1FB-9377D20859DF}" type="datetimeFigureOut">
              <a:rPr kumimoji="1" lang="ja-JP" altLang="en-US" smtClean="0"/>
              <a:t>2018/9/7</a:t>
            </a:fld>
            <a:endParaRPr kumimoji="1" lang="ja-JP" altLang="en-US"/>
          </a:p>
        </p:txBody>
      </p:sp>
      <p:sp>
        <p:nvSpPr>
          <p:cNvPr id="6" name="フッター プレースホルダー 5">
            <a:extLst>
              <a:ext uri="{FF2B5EF4-FFF2-40B4-BE49-F238E27FC236}">
                <a16:creationId xmlns:a16="http://schemas.microsoft.com/office/drawing/2014/main" id="{B6B59B07-9637-40CF-B73D-270C6799C02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2C3512D-863D-4BF8-811E-4E484A3796E0}"/>
              </a:ext>
            </a:extLst>
          </p:cNvPr>
          <p:cNvSpPr>
            <a:spLocks noGrp="1"/>
          </p:cNvSpPr>
          <p:nvPr>
            <p:ph type="sldNum" sz="quarter" idx="12"/>
          </p:nvPr>
        </p:nvSpPr>
        <p:spPr/>
        <p:txBody>
          <a:bodyPr/>
          <a:lstStyle/>
          <a:p>
            <a:fld id="{B6E5EA8D-2782-4631-9F7C-368E74DC8779}" type="slidenum">
              <a:rPr kumimoji="1" lang="ja-JP" altLang="en-US" smtClean="0"/>
              <a:t>‹#›</a:t>
            </a:fld>
            <a:endParaRPr kumimoji="1" lang="ja-JP" altLang="en-US"/>
          </a:p>
        </p:txBody>
      </p:sp>
    </p:spTree>
    <p:extLst>
      <p:ext uri="{BB962C8B-B14F-4D97-AF65-F5344CB8AC3E}">
        <p14:creationId xmlns:p14="http://schemas.microsoft.com/office/powerpoint/2010/main" val="217340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1E36F3-A72F-4858-B4E5-D2C700981FB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33ED49C-BBAE-49A1-A114-6BE30D203A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FD84062-C04B-4E1D-8F84-80CBECBE2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03762C-105C-4DF3-BF26-D6FC2E2CEC29}"/>
              </a:ext>
            </a:extLst>
          </p:cNvPr>
          <p:cNvSpPr>
            <a:spLocks noGrp="1"/>
          </p:cNvSpPr>
          <p:nvPr>
            <p:ph type="dt" sz="half" idx="10"/>
          </p:nvPr>
        </p:nvSpPr>
        <p:spPr/>
        <p:txBody>
          <a:bodyPr/>
          <a:lstStyle/>
          <a:p>
            <a:fld id="{91B4AB7C-2BC8-44A6-B1FB-9377D20859DF}" type="datetimeFigureOut">
              <a:rPr kumimoji="1" lang="ja-JP" altLang="en-US" smtClean="0"/>
              <a:t>2018/9/7</a:t>
            </a:fld>
            <a:endParaRPr kumimoji="1" lang="ja-JP" altLang="en-US"/>
          </a:p>
        </p:txBody>
      </p:sp>
      <p:sp>
        <p:nvSpPr>
          <p:cNvPr id="6" name="フッター プレースホルダー 5">
            <a:extLst>
              <a:ext uri="{FF2B5EF4-FFF2-40B4-BE49-F238E27FC236}">
                <a16:creationId xmlns:a16="http://schemas.microsoft.com/office/drawing/2014/main" id="{64A68818-FEC0-4F9E-9D7A-80923A48F46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21FEC1B-AF72-4991-9DEC-42B0FE3DF839}"/>
              </a:ext>
            </a:extLst>
          </p:cNvPr>
          <p:cNvSpPr>
            <a:spLocks noGrp="1"/>
          </p:cNvSpPr>
          <p:nvPr>
            <p:ph type="sldNum" sz="quarter" idx="12"/>
          </p:nvPr>
        </p:nvSpPr>
        <p:spPr/>
        <p:txBody>
          <a:bodyPr/>
          <a:lstStyle/>
          <a:p>
            <a:fld id="{B6E5EA8D-2782-4631-9F7C-368E74DC8779}" type="slidenum">
              <a:rPr kumimoji="1" lang="ja-JP" altLang="en-US" smtClean="0"/>
              <a:t>‹#›</a:t>
            </a:fld>
            <a:endParaRPr kumimoji="1" lang="ja-JP" altLang="en-US"/>
          </a:p>
        </p:txBody>
      </p:sp>
    </p:spTree>
    <p:extLst>
      <p:ext uri="{BB962C8B-B14F-4D97-AF65-F5344CB8AC3E}">
        <p14:creationId xmlns:p14="http://schemas.microsoft.com/office/powerpoint/2010/main" val="294221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5500FA3-7079-44B2-8C04-D6A99B84A2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6C445F2-5E4A-4F97-B31F-B216D2BFB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2155AC-2EDC-4376-B416-E1DE2B7D05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4AB7C-2BC8-44A6-B1FB-9377D20859DF}" type="datetimeFigureOut">
              <a:rPr kumimoji="1" lang="ja-JP" altLang="en-US" smtClean="0"/>
              <a:t>2018/9/7</a:t>
            </a:fld>
            <a:endParaRPr kumimoji="1" lang="ja-JP" altLang="en-US"/>
          </a:p>
        </p:txBody>
      </p:sp>
      <p:sp>
        <p:nvSpPr>
          <p:cNvPr id="5" name="フッター プレースホルダー 4">
            <a:extLst>
              <a:ext uri="{FF2B5EF4-FFF2-40B4-BE49-F238E27FC236}">
                <a16:creationId xmlns:a16="http://schemas.microsoft.com/office/drawing/2014/main" id="{779AD970-6FC6-4E5D-BC4F-BB7E0A4B10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373C0AB-00E2-4298-ACBD-682A290EF6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5EA8D-2782-4631-9F7C-368E74DC8779}" type="slidenum">
              <a:rPr kumimoji="1" lang="ja-JP" altLang="en-US" smtClean="0"/>
              <a:t>‹#›</a:t>
            </a:fld>
            <a:endParaRPr kumimoji="1" lang="ja-JP" altLang="en-US"/>
          </a:p>
        </p:txBody>
      </p:sp>
    </p:spTree>
    <p:extLst>
      <p:ext uri="{BB962C8B-B14F-4D97-AF65-F5344CB8AC3E}">
        <p14:creationId xmlns:p14="http://schemas.microsoft.com/office/powerpoint/2010/main" val="3935291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asah/"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9A55EC-6B2A-4815-95D4-DFBE4C6A1D03}"/>
              </a:ext>
            </a:extLst>
          </p:cNvPr>
          <p:cNvSpPr>
            <a:spLocks noGrp="1"/>
          </p:cNvSpPr>
          <p:nvPr>
            <p:ph type="ctrTitle"/>
          </p:nvPr>
        </p:nvSpPr>
        <p:spPr/>
        <p:txBody>
          <a:bodyPr/>
          <a:lstStyle/>
          <a:p>
            <a:r>
              <a:rPr kumimoji="1" lang="ja-JP" altLang="en-US" dirty="0"/>
              <a:t>社会の変化と</a:t>
            </a:r>
            <a:br>
              <a:rPr kumimoji="1" lang="ja-JP" altLang="en-US" dirty="0"/>
            </a:br>
            <a:r>
              <a:rPr kumimoji="1" lang="ja-JP" altLang="en-US" dirty="0"/>
              <a:t>事件の様変わり</a:t>
            </a:r>
          </a:p>
        </p:txBody>
      </p:sp>
      <p:sp>
        <p:nvSpPr>
          <p:cNvPr id="3" name="字幕 2">
            <a:extLst>
              <a:ext uri="{FF2B5EF4-FFF2-40B4-BE49-F238E27FC236}">
                <a16:creationId xmlns:a16="http://schemas.microsoft.com/office/drawing/2014/main" id="{EE099883-537C-4169-96BC-7E978913AA0A}"/>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57516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BD8EF6-D1A2-4AEA-80EF-B83539E0CC02}"/>
              </a:ext>
            </a:extLst>
          </p:cNvPr>
          <p:cNvSpPr>
            <a:spLocks noGrp="1"/>
          </p:cNvSpPr>
          <p:nvPr>
            <p:ph type="title"/>
          </p:nvPr>
        </p:nvSpPr>
        <p:spPr/>
        <p:txBody>
          <a:bodyPr/>
          <a:lstStyle/>
          <a:p>
            <a:r>
              <a:rPr kumimoji="1" lang="ja-JP" altLang="en-US" dirty="0"/>
              <a:t>フォルクス・ワーゲンの事例</a:t>
            </a:r>
          </a:p>
        </p:txBody>
      </p:sp>
      <p:sp>
        <p:nvSpPr>
          <p:cNvPr id="3" name="コンテンツ プレースホルダー 2">
            <a:extLst>
              <a:ext uri="{FF2B5EF4-FFF2-40B4-BE49-F238E27FC236}">
                <a16:creationId xmlns:a16="http://schemas.microsoft.com/office/drawing/2014/main" id="{5112E45E-8F4D-482E-9032-DA9090F2D72A}"/>
              </a:ext>
            </a:extLst>
          </p:cNvPr>
          <p:cNvSpPr>
            <a:spLocks noGrp="1"/>
          </p:cNvSpPr>
          <p:nvPr>
            <p:ph idx="1"/>
          </p:nvPr>
        </p:nvSpPr>
        <p:spPr/>
        <p:txBody>
          <a:bodyPr>
            <a:normAutofit lnSpcReduction="10000"/>
          </a:bodyPr>
          <a:lstStyle/>
          <a:p>
            <a:r>
              <a:rPr kumimoji="1" lang="ja-JP" altLang="en-US" dirty="0"/>
              <a:t>アメリカの排ガス基準を満たすために、ディフィートデバイスとソフトウェアを使用して、データを操作していた。アメリカで約</a:t>
            </a:r>
            <a:r>
              <a:rPr kumimoji="1" lang="en-US" altLang="ja-JP" dirty="0"/>
              <a:t>50</a:t>
            </a:r>
            <a:r>
              <a:rPr kumimoji="1" lang="ja-JP" altLang="en-US" dirty="0"/>
              <a:t>万代、世界で</a:t>
            </a:r>
            <a:r>
              <a:rPr kumimoji="1" lang="en-US" altLang="ja-JP" dirty="0"/>
              <a:t>1100</a:t>
            </a:r>
            <a:r>
              <a:rPr kumimoji="1" lang="ja-JP" altLang="en-US" dirty="0"/>
              <a:t>万台が対象。</a:t>
            </a:r>
            <a:r>
              <a:rPr kumimoji="1" lang="en-US" altLang="ja-JP" dirty="0"/>
              <a:t>2015</a:t>
            </a:r>
            <a:r>
              <a:rPr kumimoji="1" lang="ja-JP" altLang="en-US" dirty="0"/>
              <a:t>年にアメリカで発覚。</a:t>
            </a:r>
          </a:p>
          <a:p>
            <a:r>
              <a:rPr kumimoji="1" lang="ja-JP" altLang="en-US" dirty="0"/>
              <a:t>背景としてのディーゼル車主力戦略</a:t>
            </a:r>
          </a:p>
          <a:p>
            <a:pPr lvl="1"/>
            <a:r>
              <a:rPr kumimoji="1" lang="ja-JP" altLang="en-US" dirty="0"/>
              <a:t>石油ショック ディーゼル車の推奨→温暖化対策 ディーゼル車推奨</a:t>
            </a:r>
            <a:r>
              <a:rPr kumimoji="1" lang="en-US" altLang="ja-JP" dirty="0"/>
              <a:t>(</a:t>
            </a:r>
            <a:r>
              <a:rPr kumimoji="1" lang="en-US" altLang="ja-JP" dirty="0" err="1"/>
              <a:t>co2</a:t>
            </a:r>
            <a:r>
              <a:rPr kumimoji="1" lang="ja-JP" altLang="en-US" dirty="0"/>
              <a:t>が少ない</a:t>
            </a:r>
            <a:r>
              <a:rPr kumimoji="1" lang="en-US" altLang="ja-JP" dirty="0"/>
              <a:t>)</a:t>
            </a:r>
            <a:r>
              <a:rPr kumimoji="1" lang="ja-JP" altLang="en-US" dirty="0"/>
              <a:t>→トヨタハイブリッドの登場→クリーンディーゼル政策で対抗</a:t>
            </a:r>
          </a:p>
          <a:p>
            <a:pPr lvl="1"/>
            <a:r>
              <a:rPr kumimoji="1" lang="ja-JP" altLang="en-US" dirty="0"/>
              <a:t>日米では、音や煤煙で避けられる傾向。排気ガス規制で、ディーゼル乗用車は、ほぼ全滅。</a:t>
            </a:r>
          </a:p>
          <a:p>
            <a:r>
              <a:rPr kumimoji="1" lang="en-US" altLang="ja-JP" dirty="0"/>
              <a:t>EV</a:t>
            </a:r>
            <a:r>
              <a:rPr kumimoji="1" lang="ja-JP" altLang="en-US" dirty="0"/>
              <a:t>オンリー政策の登場   実現は</a:t>
            </a:r>
            <a:r>
              <a:rPr kumimoji="1" lang="en-US" altLang="ja-JP" dirty="0"/>
              <a:t>?</a:t>
            </a:r>
            <a:endParaRPr kumimoji="1" lang="ja-JP" altLang="en-US" dirty="0"/>
          </a:p>
        </p:txBody>
      </p:sp>
    </p:spTree>
    <p:extLst>
      <p:ext uri="{BB962C8B-B14F-4D97-AF65-F5344CB8AC3E}">
        <p14:creationId xmlns:p14="http://schemas.microsoft.com/office/powerpoint/2010/main" val="240065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F654440-4D52-4639-AE94-4BBF34435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850" y="65266"/>
            <a:ext cx="7809334" cy="6792734"/>
          </a:xfrm>
          <a:prstGeom prst="rect">
            <a:avLst/>
          </a:prstGeom>
        </p:spPr>
      </p:pic>
      <p:sp>
        <p:nvSpPr>
          <p:cNvPr id="4" name="テキスト ボックス 3">
            <a:extLst>
              <a:ext uri="{FF2B5EF4-FFF2-40B4-BE49-F238E27FC236}">
                <a16:creationId xmlns:a16="http://schemas.microsoft.com/office/drawing/2014/main" id="{08D49267-4861-42F2-9402-50818CADD0F8}"/>
              </a:ext>
            </a:extLst>
          </p:cNvPr>
          <p:cNvSpPr txBox="1"/>
          <p:nvPr/>
        </p:nvSpPr>
        <p:spPr>
          <a:xfrm>
            <a:off x="10401300" y="762000"/>
            <a:ext cx="400050" cy="3693319"/>
          </a:xfrm>
          <a:prstGeom prst="rect">
            <a:avLst/>
          </a:prstGeom>
          <a:noFill/>
        </p:spPr>
        <p:txBody>
          <a:bodyPr wrap="square" rtlCol="0">
            <a:spAutoFit/>
          </a:bodyPr>
          <a:lstStyle/>
          <a:p>
            <a:r>
              <a:rPr kumimoji="1" lang="ja-JP" altLang="en-US" dirty="0"/>
              <a:t>東洋経済オンライン</a:t>
            </a:r>
            <a:r>
              <a:rPr kumimoji="1" lang="en-US" altLang="ja-JP" dirty="0"/>
              <a:t>17.8.7</a:t>
            </a:r>
            <a:endParaRPr kumimoji="1" lang="ja-JP" altLang="en-US" dirty="0"/>
          </a:p>
        </p:txBody>
      </p:sp>
    </p:spTree>
    <p:extLst>
      <p:ext uri="{BB962C8B-B14F-4D97-AF65-F5344CB8AC3E}">
        <p14:creationId xmlns:p14="http://schemas.microsoft.com/office/powerpoint/2010/main" val="197533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0574ED-6285-450E-9ECD-DE0A7E9A3867}"/>
              </a:ext>
            </a:extLst>
          </p:cNvPr>
          <p:cNvSpPr>
            <a:spLocks noGrp="1"/>
          </p:cNvSpPr>
          <p:nvPr>
            <p:ph type="title"/>
          </p:nvPr>
        </p:nvSpPr>
        <p:spPr/>
        <p:txBody>
          <a:bodyPr/>
          <a:lstStyle/>
          <a:p>
            <a:r>
              <a:rPr kumimoji="1" lang="en-US" altLang="ja-JP" dirty="0"/>
              <a:t>GM</a:t>
            </a:r>
            <a:r>
              <a:rPr kumimoji="1" lang="ja-JP" altLang="en-US" dirty="0"/>
              <a:t>リコール隠し問題</a:t>
            </a:r>
          </a:p>
        </p:txBody>
      </p:sp>
      <p:sp>
        <p:nvSpPr>
          <p:cNvPr id="3" name="コンテンツ プレースホルダー 2">
            <a:extLst>
              <a:ext uri="{FF2B5EF4-FFF2-40B4-BE49-F238E27FC236}">
                <a16:creationId xmlns:a16="http://schemas.microsoft.com/office/drawing/2014/main" id="{9DB786D5-EC5A-4127-B64C-7D51C4E4708B}"/>
              </a:ext>
            </a:extLst>
          </p:cNvPr>
          <p:cNvSpPr>
            <a:spLocks noGrp="1"/>
          </p:cNvSpPr>
          <p:nvPr>
            <p:ph idx="1"/>
          </p:nvPr>
        </p:nvSpPr>
        <p:spPr/>
        <p:txBody>
          <a:bodyPr/>
          <a:lstStyle/>
          <a:p>
            <a:r>
              <a:rPr kumimoji="1" lang="ja-JP" altLang="en-US" dirty="0"/>
              <a:t>エンジン部分の欠陥で、エンジン停止、アエバック作動せず等々の不具合で、</a:t>
            </a:r>
            <a:r>
              <a:rPr kumimoji="1" lang="en-US" altLang="ja-JP" dirty="0"/>
              <a:t>650</a:t>
            </a:r>
            <a:r>
              <a:rPr kumimoji="1" lang="ja-JP" altLang="en-US" dirty="0"/>
              <a:t>万台リコール。</a:t>
            </a:r>
          </a:p>
          <a:p>
            <a:r>
              <a:rPr kumimoji="1" lang="en-US" altLang="ja-JP" dirty="0"/>
              <a:t>10</a:t>
            </a:r>
            <a:r>
              <a:rPr kumimoji="1" lang="ja-JP" altLang="en-US" dirty="0"/>
              <a:t>年前から、不具合があり、死者</a:t>
            </a:r>
            <a:r>
              <a:rPr kumimoji="1" lang="en-US" altLang="ja-JP" dirty="0"/>
              <a:t>13</a:t>
            </a:r>
            <a:r>
              <a:rPr kumimoji="1" lang="ja-JP" altLang="en-US" dirty="0"/>
              <a:t>人</a:t>
            </a:r>
            <a:r>
              <a:rPr kumimoji="1" lang="en-US" altLang="ja-JP" dirty="0"/>
              <a:t>(</a:t>
            </a:r>
            <a:r>
              <a:rPr kumimoji="1" lang="ja-JP" altLang="en-US" dirty="0"/>
              <a:t>消費者団体は</a:t>
            </a:r>
            <a:r>
              <a:rPr kumimoji="1" lang="en-US" altLang="ja-JP" dirty="0"/>
              <a:t>303</a:t>
            </a:r>
            <a:r>
              <a:rPr kumimoji="1" lang="ja-JP" altLang="en-US" dirty="0"/>
              <a:t>人と調査結果</a:t>
            </a:r>
            <a:r>
              <a:rPr kumimoji="1" lang="en-US" altLang="ja-JP" dirty="0"/>
              <a:t>)</a:t>
            </a:r>
            <a:r>
              <a:rPr kumimoji="1" lang="ja-JP" altLang="en-US" dirty="0"/>
              <a:t>出ていたにもかかわらず、</a:t>
            </a:r>
            <a:r>
              <a:rPr kumimoji="1" lang="en-US" altLang="ja-JP" dirty="0"/>
              <a:t>10</a:t>
            </a:r>
            <a:r>
              <a:rPr kumimoji="1" lang="ja-JP" altLang="en-US" dirty="0"/>
              <a:t>年間隠していた。</a:t>
            </a:r>
            <a:r>
              <a:rPr kumimoji="1" lang="en-US" altLang="ja-JP" dirty="0"/>
              <a:t>2004</a:t>
            </a:r>
            <a:r>
              <a:rPr kumimoji="1" lang="ja-JP" altLang="en-US" dirty="0"/>
              <a:t>年に把握していたが、公表は</a:t>
            </a:r>
            <a:r>
              <a:rPr kumimoji="1" lang="en-US" altLang="ja-JP" dirty="0"/>
              <a:t>2014</a:t>
            </a:r>
            <a:r>
              <a:rPr kumimoji="1" lang="ja-JP" altLang="en-US" dirty="0"/>
              <a:t>年。</a:t>
            </a:r>
          </a:p>
          <a:p>
            <a:r>
              <a:rPr kumimoji="1" lang="ja-JP" altLang="en-US" dirty="0"/>
              <a:t>制裁金</a:t>
            </a:r>
            <a:r>
              <a:rPr kumimoji="1" lang="en-US" altLang="ja-JP" dirty="0"/>
              <a:t>9</a:t>
            </a:r>
            <a:r>
              <a:rPr kumimoji="1" lang="ja-JP" altLang="en-US" dirty="0"/>
              <a:t>億ドル、訴訟和解金</a:t>
            </a:r>
            <a:r>
              <a:rPr kumimoji="1" lang="en-US" altLang="ja-JP" dirty="0"/>
              <a:t>5.75</a:t>
            </a:r>
            <a:r>
              <a:rPr kumimoji="1" lang="ja-JP" altLang="en-US" dirty="0"/>
              <a:t>億ドル、合計</a:t>
            </a:r>
            <a:r>
              <a:rPr kumimoji="1" lang="en-US" altLang="ja-JP" dirty="0"/>
              <a:t>1770</a:t>
            </a:r>
            <a:r>
              <a:rPr kumimoji="1" lang="ja-JP" altLang="en-US" dirty="0"/>
              <a:t>億円を</a:t>
            </a:r>
            <a:r>
              <a:rPr kumimoji="1" lang="en-US" altLang="ja-JP" dirty="0"/>
              <a:t>GM</a:t>
            </a:r>
            <a:r>
              <a:rPr kumimoji="1" lang="ja-JP" altLang="en-US" dirty="0"/>
              <a:t>は支払うことで和解</a:t>
            </a:r>
          </a:p>
          <a:p>
            <a:r>
              <a:rPr kumimoji="1" lang="ja-JP" altLang="en-US" dirty="0"/>
              <a:t>原因となる欠陥部品は</a:t>
            </a:r>
            <a:r>
              <a:rPr kumimoji="1" lang="en-US" altLang="ja-JP" dirty="0"/>
              <a:t>57</a:t>
            </a:r>
            <a:r>
              <a:rPr kumimoji="1" lang="ja-JP" altLang="en-US" dirty="0"/>
              <a:t>セントで取り替え可能だった。エンジニア向けプログラムで、</a:t>
            </a:r>
            <a:r>
              <a:rPr kumimoji="1" lang="en-US" altLang="ja-JP" dirty="0"/>
              <a:t>69</a:t>
            </a:r>
            <a:r>
              <a:rPr kumimoji="1" lang="ja-JP" altLang="en-US" dirty="0"/>
              <a:t>語の禁止語が徹底された。「欠陥」「不安定」など。メディアに追求されないため。</a:t>
            </a:r>
          </a:p>
        </p:txBody>
      </p:sp>
    </p:spTree>
    <p:extLst>
      <p:ext uri="{BB962C8B-B14F-4D97-AF65-F5344CB8AC3E}">
        <p14:creationId xmlns:p14="http://schemas.microsoft.com/office/powerpoint/2010/main" val="196499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80BA7-FCD9-4D43-9D0C-CECB66004EAE}"/>
              </a:ext>
            </a:extLst>
          </p:cNvPr>
          <p:cNvSpPr>
            <a:spLocks noGrp="1"/>
          </p:cNvSpPr>
          <p:nvPr>
            <p:ph type="title"/>
          </p:nvPr>
        </p:nvSpPr>
        <p:spPr/>
        <p:txBody>
          <a:bodyPr/>
          <a:lstStyle/>
          <a:p>
            <a:r>
              <a:rPr kumimoji="1" lang="ja-JP" altLang="en-US" dirty="0"/>
              <a:t>ごみの行く末</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8BC17AD8-F767-46F4-8895-0E65B28C70FA}"/>
              </a:ext>
            </a:extLst>
          </p:cNvPr>
          <p:cNvSpPr>
            <a:spLocks noGrp="1"/>
          </p:cNvSpPr>
          <p:nvPr>
            <p:ph idx="1"/>
          </p:nvPr>
        </p:nvSpPr>
        <p:spPr/>
        <p:txBody>
          <a:bodyPr/>
          <a:lstStyle/>
          <a:p>
            <a:r>
              <a:rPr kumimoji="1" lang="ja-JP" altLang="en-US" dirty="0"/>
              <a:t>ごみの扱い    買い取り→無料引き取り→有料引き取り</a:t>
            </a:r>
          </a:p>
          <a:p>
            <a:r>
              <a:rPr kumimoji="1" lang="ja-JP" altLang="en-US" dirty="0"/>
              <a:t>その結果生じる事態</a:t>
            </a:r>
          </a:p>
          <a:p>
            <a:pPr lvl="1"/>
            <a:r>
              <a:rPr kumimoji="1" lang="ja-JP" altLang="en-US" dirty="0"/>
              <a:t>廃棄 プラスチックゴミ問題</a:t>
            </a:r>
          </a:p>
          <a:p>
            <a:pPr lvl="1"/>
            <a:r>
              <a:rPr kumimoji="1" lang="ja-JP" altLang="en-US" dirty="0"/>
              <a:t>中国資源ごみ輸入停止</a:t>
            </a:r>
          </a:p>
        </p:txBody>
      </p:sp>
    </p:spTree>
    <p:extLst>
      <p:ext uri="{BB962C8B-B14F-4D97-AF65-F5344CB8AC3E}">
        <p14:creationId xmlns:p14="http://schemas.microsoft.com/office/powerpoint/2010/main" val="200975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ear plastic sheeting being spread out to dry in Bangladesh">
            <a:extLst>
              <a:ext uri="{FF2B5EF4-FFF2-40B4-BE49-F238E27FC236}">
                <a16:creationId xmlns:a16="http://schemas.microsoft.com/office/drawing/2014/main" id="{63282288-20C7-49E7-B3DF-991369871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763" y="285750"/>
            <a:ext cx="9538402" cy="6343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3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urtle">
            <a:extLst>
              <a:ext uri="{FF2B5EF4-FFF2-40B4-BE49-F238E27FC236}">
                <a16:creationId xmlns:a16="http://schemas.microsoft.com/office/drawing/2014/main" id="{7645EFEC-1AF6-4BE8-8518-404B50425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407" y="304800"/>
            <a:ext cx="9309251" cy="619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052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yenas">
            <a:extLst>
              <a:ext uri="{FF2B5EF4-FFF2-40B4-BE49-F238E27FC236}">
                <a16:creationId xmlns:a16="http://schemas.microsoft.com/office/drawing/2014/main" id="{B0EE710D-DAC7-4184-BEF7-1CCCFA70F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42" y="178473"/>
            <a:ext cx="8718658" cy="579846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2DABB34B-A168-4C98-92ED-6D63E1E18166}"/>
              </a:ext>
            </a:extLst>
          </p:cNvPr>
          <p:cNvSpPr txBox="1"/>
          <p:nvPr/>
        </p:nvSpPr>
        <p:spPr>
          <a:xfrm>
            <a:off x="457200" y="6211848"/>
            <a:ext cx="11353800" cy="369332"/>
          </a:xfrm>
          <a:prstGeom prst="rect">
            <a:avLst/>
          </a:prstGeom>
          <a:noFill/>
        </p:spPr>
        <p:txBody>
          <a:bodyPr wrap="square" rtlCol="0">
            <a:spAutoFit/>
          </a:bodyPr>
          <a:lstStyle/>
          <a:p>
            <a:r>
              <a:rPr lang="nl-NL" altLang="ja-JP"/>
              <a:t>https://www.bbc.com/japanese/features-and-analysis-44249670</a:t>
            </a:r>
            <a:endParaRPr kumimoji="1" lang="ja-JP" altLang="en-US" dirty="0"/>
          </a:p>
        </p:txBody>
      </p:sp>
    </p:spTree>
    <p:extLst>
      <p:ext uri="{BB962C8B-B14F-4D97-AF65-F5344CB8AC3E}">
        <p14:creationId xmlns:p14="http://schemas.microsoft.com/office/powerpoint/2010/main" val="3064019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4AEE99A-174A-4BE0-A5BA-AE4BA3CB7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310069"/>
            <a:ext cx="8877300" cy="5699693"/>
          </a:xfrm>
          <a:prstGeom prst="rect">
            <a:avLst/>
          </a:prstGeom>
        </p:spPr>
      </p:pic>
      <p:sp>
        <p:nvSpPr>
          <p:cNvPr id="5" name="テキスト ボックス 4">
            <a:extLst>
              <a:ext uri="{FF2B5EF4-FFF2-40B4-BE49-F238E27FC236}">
                <a16:creationId xmlns:a16="http://schemas.microsoft.com/office/drawing/2014/main" id="{2EB73146-34EE-4E58-AAC4-BDC8DFC0AED2}"/>
              </a:ext>
            </a:extLst>
          </p:cNvPr>
          <p:cNvSpPr txBox="1"/>
          <p:nvPr/>
        </p:nvSpPr>
        <p:spPr>
          <a:xfrm>
            <a:off x="233582" y="6281231"/>
            <a:ext cx="11696700" cy="369332"/>
          </a:xfrm>
          <a:prstGeom prst="rect">
            <a:avLst/>
          </a:prstGeom>
          <a:noFill/>
        </p:spPr>
        <p:txBody>
          <a:bodyPr wrap="square" rtlCol="0">
            <a:spAutoFit/>
          </a:bodyPr>
          <a:lstStyle/>
          <a:p>
            <a:r>
              <a:rPr lang="ja-JP" altLang="en-US" dirty="0"/>
              <a:t> 毎日新聞 大量のプラスチックごみが流れ着いた佐田岬半島の浜辺＝愛媛県伊方町で、小松雄介撮影 </a:t>
            </a:r>
            <a:r>
              <a:rPr lang="en-US" altLang="ja-JP" dirty="0"/>
              <a:t>2018.8.25</a:t>
            </a:r>
            <a:endParaRPr kumimoji="1" lang="ja-JP" altLang="en-US" dirty="0"/>
          </a:p>
        </p:txBody>
      </p:sp>
    </p:spTree>
    <p:extLst>
      <p:ext uri="{BB962C8B-B14F-4D97-AF65-F5344CB8AC3E}">
        <p14:creationId xmlns:p14="http://schemas.microsoft.com/office/powerpoint/2010/main" val="1163664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191ED6-C034-46A2-A09F-C226D73B0019}"/>
              </a:ext>
            </a:extLst>
          </p:cNvPr>
          <p:cNvSpPr>
            <a:spLocks noGrp="1"/>
          </p:cNvSpPr>
          <p:nvPr>
            <p:ph type="title"/>
          </p:nvPr>
        </p:nvSpPr>
        <p:spPr/>
        <p:txBody>
          <a:bodyPr/>
          <a:lstStyle/>
          <a:p>
            <a:r>
              <a:rPr lang="ja-JP" altLang="en-US" dirty="0"/>
              <a:t>有害廃棄物の国境を越える移動及びその処分の規制に関するバーゼル条約</a:t>
            </a:r>
            <a:endParaRPr kumimoji="1" lang="ja-JP" altLang="en-US" dirty="0"/>
          </a:p>
        </p:txBody>
      </p:sp>
      <p:sp>
        <p:nvSpPr>
          <p:cNvPr id="3" name="コンテンツ プレースホルダー 2">
            <a:extLst>
              <a:ext uri="{FF2B5EF4-FFF2-40B4-BE49-F238E27FC236}">
                <a16:creationId xmlns:a16="http://schemas.microsoft.com/office/drawing/2014/main" id="{5CC7EEB3-E0A0-44A0-8407-9B1E5DE0BFFB}"/>
              </a:ext>
            </a:extLst>
          </p:cNvPr>
          <p:cNvSpPr>
            <a:spLocks noGrp="1"/>
          </p:cNvSpPr>
          <p:nvPr>
            <p:ph idx="1"/>
          </p:nvPr>
        </p:nvSpPr>
        <p:spPr/>
        <p:txBody>
          <a:bodyPr>
            <a:normAutofit/>
          </a:bodyPr>
          <a:lstStyle/>
          <a:p>
            <a:r>
              <a:rPr kumimoji="1" lang="en-US" altLang="ja-JP" dirty="0"/>
              <a:t>1992</a:t>
            </a:r>
            <a:r>
              <a:rPr kumimoji="1" lang="ja-JP" altLang="en-US" dirty="0"/>
              <a:t>年発効、</a:t>
            </a:r>
            <a:r>
              <a:rPr kumimoji="1" lang="en-US" altLang="ja-JP" dirty="0"/>
              <a:t>2012</a:t>
            </a:r>
            <a:r>
              <a:rPr kumimoji="1" lang="ja-JP" altLang="en-US" dirty="0"/>
              <a:t>年</a:t>
            </a:r>
            <a:r>
              <a:rPr kumimoji="1" lang="en-US" altLang="ja-JP" dirty="0"/>
              <a:t>178</a:t>
            </a:r>
            <a:r>
              <a:rPr kumimoji="1" lang="ja-JP" altLang="en-US" dirty="0"/>
              <a:t>カ国。</a:t>
            </a:r>
          </a:p>
          <a:p>
            <a:r>
              <a:rPr kumimoji="1" lang="en-US" altLang="ja-JP" dirty="0"/>
              <a:t>1980</a:t>
            </a:r>
            <a:r>
              <a:rPr kumimoji="1" lang="ja-JP" altLang="en-US" dirty="0"/>
              <a:t>年代ヨーロッパが廃棄物のアフリカ投棄が制定のきっかけ</a:t>
            </a:r>
          </a:p>
          <a:p>
            <a:pPr lvl="1"/>
            <a:r>
              <a:rPr kumimoji="1" lang="ja-JP" altLang="en-US" dirty="0"/>
              <a:t>廃棄物の輸出は、書面により、許可された者</a:t>
            </a:r>
            <a:r>
              <a:rPr lang="ja-JP" altLang="en-US" dirty="0"/>
              <a:t>のみが、輸入国の書面の同意により可能。</a:t>
            </a:r>
          </a:p>
          <a:p>
            <a:pPr lvl="1"/>
            <a:r>
              <a:rPr kumimoji="1" lang="ja-JP" altLang="en-US" dirty="0"/>
              <a:t>廃棄物を最小限に抑える義務</a:t>
            </a:r>
          </a:p>
          <a:p>
            <a:r>
              <a:rPr kumimoji="1" lang="ja-JP" altLang="en-US" dirty="0"/>
              <a:t>イギリス環境庁、国家環境犯罪チーム創設</a:t>
            </a:r>
            <a:r>
              <a:rPr kumimoji="1" lang="en-US" altLang="ja-JP" dirty="0"/>
              <a:t>2008</a:t>
            </a:r>
            <a:r>
              <a:rPr kumimoji="1" lang="ja-JP" altLang="en-US" dirty="0"/>
              <a:t>年</a:t>
            </a:r>
          </a:p>
          <a:p>
            <a:pPr lvl="1"/>
            <a:r>
              <a:rPr kumimoji="1" lang="en-US" altLang="ja-JP" dirty="0"/>
              <a:t>2009</a:t>
            </a:r>
            <a:r>
              <a:rPr kumimoji="1" lang="ja-JP" altLang="en-US" dirty="0"/>
              <a:t>年 ブラジルから</a:t>
            </a:r>
            <a:r>
              <a:rPr kumimoji="1" lang="en-US" altLang="ja-JP" dirty="0"/>
              <a:t>90</a:t>
            </a:r>
            <a:r>
              <a:rPr kumimoji="1" lang="ja-JP" altLang="en-US" dirty="0"/>
              <a:t>のコンテナを戻す。</a:t>
            </a:r>
          </a:p>
          <a:p>
            <a:pPr lvl="1"/>
            <a:r>
              <a:rPr kumimoji="1" lang="en-US" altLang="ja-JP" dirty="0"/>
              <a:t>2011</a:t>
            </a:r>
            <a:r>
              <a:rPr kumimoji="1" lang="ja-JP" altLang="en-US" dirty="0"/>
              <a:t>年 アフガニスタンに古い</a:t>
            </a:r>
            <a:r>
              <a:rPr kumimoji="1" lang="en-US" altLang="ja-JP" dirty="0"/>
              <a:t>PC</a:t>
            </a:r>
            <a:r>
              <a:rPr kumimoji="1" lang="ja-JP" altLang="en-US" dirty="0"/>
              <a:t>輸出摘発</a:t>
            </a:r>
          </a:p>
          <a:p>
            <a:pPr lvl="1"/>
            <a:r>
              <a:rPr kumimoji="1" lang="en-US" altLang="ja-JP" dirty="0"/>
              <a:t>2012</a:t>
            </a:r>
            <a:r>
              <a:rPr kumimoji="1" lang="ja-JP" altLang="en-US" dirty="0"/>
              <a:t>年、中国に違法にごみを輸出しようとしたイギリスの会社が罰金</a:t>
            </a:r>
          </a:p>
        </p:txBody>
      </p:sp>
    </p:spTree>
    <p:extLst>
      <p:ext uri="{BB962C8B-B14F-4D97-AF65-F5344CB8AC3E}">
        <p14:creationId xmlns:p14="http://schemas.microsoft.com/office/powerpoint/2010/main" val="1018726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B86AA6-E106-4D93-8277-E72F2FF8464F}"/>
              </a:ext>
            </a:extLst>
          </p:cNvPr>
          <p:cNvSpPr>
            <a:spLocks noGrp="1"/>
          </p:cNvSpPr>
          <p:nvPr>
            <p:ph type="title"/>
          </p:nvPr>
        </p:nvSpPr>
        <p:spPr/>
        <p:txBody>
          <a:bodyPr/>
          <a:lstStyle/>
          <a:p>
            <a:r>
              <a:rPr kumimoji="1" lang="ja-JP" altLang="en-US" dirty="0"/>
              <a:t>一人の少年が変えた </a:t>
            </a:r>
            <a:r>
              <a:rPr kumimoji="1" lang="en-US" altLang="ja-JP" dirty="0" err="1"/>
              <a:t>Boyat</a:t>
            </a:r>
            <a:r>
              <a:rPr kumimoji="1" lang="en-US" altLang="ja-JP" dirty="0"/>
              <a:t> Slat</a:t>
            </a:r>
            <a:endParaRPr kumimoji="1" lang="ja-JP" altLang="en-US" dirty="0"/>
          </a:p>
        </p:txBody>
      </p:sp>
      <p:sp>
        <p:nvSpPr>
          <p:cNvPr id="3" name="コンテンツ プレースホルダー 2">
            <a:extLst>
              <a:ext uri="{FF2B5EF4-FFF2-40B4-BE49-F238E27FC236}">
                <a16:creationId xmlns:a16="http://schemas.microsoft.com/office/drawing/2014/main" id="{5B4FA1E7-E489-4114-A09F-778388AF7A9F}"/>
              </a:ext>
            </a:extLst>
          </p:cNvPr>
          <p:cNvSpPr>
            <a:spLocks noGrp="1"/>
          </p:cNvSpPr>
          <p:nvPr>
            <p:ph idx="1"/>
          </p:nvPr>
        </p:nvSpPr>
        <p:spPr/>
        <p:txBody>
          <a:bodyPr/>
          <a:lstStyle/>
          <a:p>
            <a:r>
              <a:rPr kumimoji="1" lang="ja-JP" altLang="en-US" dirty="0"/>
              <a:t>デルフト出身のオランダ人 </a:t>
            </a:r>
            <a:r>
              <a:rPr kumimoji="1" lang="en-US" altLang="ja-JP" dirty="0"/>
              <a:t>1994</a:t>
            </a:r>
            <a:r>
              <a:rPr kumimoji="1" lang="ja-JP" altLang="en-US" dirty="0"/>
              <a:t>年生まれ</a:t>
            </a:r>
          </a:p>
          <a:p>
            <a:r>
              <a:rPr kumimoji="1" lang="en-US" altLang="ja-JP" dirty="0"/>
              <a:t>16</a:t>
            </a:r>
            <a:r>
              <a:rPr kumimoji="1" lang="ja-JP" altLang="en-US" dirty="0"/>
              <a:t>歳のとき、ギリシャ沖を泳いでいたときに、魚よりプラスチックゴミが多いことに気づき、高校で除去の研究、</a:t>
            </a:r>
            <a:r>
              <a:rPr kumimoji="1" lang="en-US" altLang="ja-JP" dirty="0"/>
              <a:t>17</a:t>
            </a:r>
            <a:r>
              <a:rPr kumimoji="1" lang="ja-JP" altLang="en-US" dirty="0"/>
              <a:t>歳で、</a:t>
            </a:r>
            <a:r>
              <a:rPr kumimoji="1" lang="en-US" altLang="ja-JP" dirty="0"/>
              <a:t>The Ocean Cleanup </a:t>
            </a:r>
            <a:r>
              <a:rPr kumimoji="1" lang="ja-JP" altLang="en-US" dirty="0"/>
              <a:t>という</a:t>
            </a:r>
            <a:r>
              <a:rPr kumimoji="1" lang="en-US" altLang="ja-JP" dirty="0" err="1"/>
              <a:t>NPO</a:t>
            </a:r>
            <a:r>
              <a:rPr kumimoji="1" lang="ja-JP" altLang="en-US" dirty="0"/>
              <a:t>を立ち上げ、世界中から、基金を集め、</a:t>
            </a:r>
            <a:r>
              <a:rPr kumimoji="1" lang="en-US" altLang="ja-JP" dirty="0"/>
              <a:t>100</a:t>
            </a:r>
            <a:r>
              <a:rPr kumimoji="1" lang="ja-JP" altLang="en-US" dirty="0"/>
              <a:t>名の研究者の協力で、研究成果を発表。</a:t>
            </a:r>
          </a:p>
          <a:p>
            <a:r>
              <a:rPr kumimoji="1" lang="ja-JP" altLang="en-US" dirty="0"/>
              <a:t>わずかな資金で、海洋のプラスチックゴミを回収する方法を提案、</a:t>
            </a:r>
            <a:r>
              <a:rPr kumimoji="1" lang="en-US" altLang="ja-JP" dirty="0"/>
              <a:t>2016</a:t>
            </a:r>
            <a:r>
              <a:rPr kumimoji="1" lang="ja-JP" altLang="en-US" dirty="0"/>
              <a:t>年対馬沖で実験。</a:t>
            </a:r>
          </a:p>
        </p:txBody>
      </p:sp>
    </p:spTree>
    <p:extLst>
      <p:ext uri="{BB962C8B-B14F-4D97-AF65-F5344CB8AC3E}">
        <p14:creationId xmlns:p14="http://schemas.microsoft.com/office/powerpoint/2010/main" val="214472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B56043-494F-4FEB-B895-703F60460BEE}"/>
              </a:ext>
            </a:extLst>
          </p:cNvPr>
          <p:cNvSpPr>
            <a:spLocks noGrp="1"/>
          </p:cNvSpPr>
          <p:nvPr>
            <p:ph type="title"/>
          </p:nvPr>
        </p:nvSpPr>
        <p:spPr/>
        <p:txBody>
          <a:bodyPr/>
          <a:lstStyle/>
          <a:p>
            <a:r>
              <a:rPr kumimoji="1" lang="ja-JP" altLang="en-US" dirty="0"/>
              <a:t>成績認定の方法</a:t>
            </a:r>
          </a:p>
        </p:txBody>
      </p:sp>
      <p:sp>
        <p:nvSpPr>
          <p:cNvPr id="3" name="コンテンツ プレースホルダー 2">
            <a:extLst>
              <a:ext uri="{FF2B5EF4-FFF2-40B4-BE49-F238E27FC236}">
                <a16:creationId xmlns:a16="http://schemas.microsoft.com/office/drawing/2014/main" id="{A9836D9C-2EB2-4E3B-B179-A37FAB4864A3}"/>
              </a:ext>
            </a:extLst>
          </p:cNvPr>
          <p:cNvSpPr>
            <a:spLocks noGrp="1"/>
          </p:cNvSpPr>
          <p:nvPr>
            <p:ph idx="1"/>
          </p:nvPr>
        </p:nvSpPr>
        <p:spPr/>
        <p:txBody>
          <a:bodyPr/>
          <a:lstStyle/>
          <a:p>
            <a:r>
              <a:rPr kumimoji="1" lang="ja-JP" altLang="en-US" dirty="0"/>
              <a:t>人間科学大事典に５項目記述</a:t>
            </a:r>
          </a:p>
          <a:p>
            <a:pPr lvl="1"/>
            <a:r>
              <a:rPr kumimoji="1" lang="ja-JP" altLang="en-US" dirty="0"/>
              <a:t>正確かつ包括的な説明記述の訓練</a:t>
            </a:r>
          </a:p>
          <a:p>
            <a:pPr lvl="1"/>
            <a:r>
              <a:rPr kumimoji="1" lang="ja-JP" altLang="en-US" dirty="0"/>
              <a:t>これを読めば、この項目についてほぼ全て理解できるという文章</a:t>
            </a:r>
          </a:p>
          <a:p>
            <a:pPr lvl="1"/>
            <a:r>
              <a:rPr kumimoji="1" lang="ja-JP" altLang="en-US" dirty="0"/>
              <a:t>書いたら</a:t>
            </a:r>
            <a:r>
              <a:rPr kumimoji="1" lang="en-US" altLang="ja-JP" dirty="0"/>
              <a:t>URL</a:t>
            </a:r>
            <a:r>
              <a:rPr kumimoji="1" lang="ja-JP" altLang="en-US" dirty="0"/>
              <a:t>をメールで送付する。</a:t>
            </a:r>
            <a:r>
              <a:rPr kumimoji="1" lang="en-US" altLang="ja-JP" dirty="0"/>
              <a:t>(</a:t>
            </a:r>
            <a:r>
              <a:rPr kumimoji="1" lang="ja-JP" altLang="en-US" dirty="0"/>
              <a:t>自分宛にも同報メールを送り、自宅でクリックして、正しく表示されるか確認すること。</a:t>
            </a:r>
            <a:r>
              <a:rPr kumimoji="1" lang="en-US" altLang="ja-JP" dirty="0"/>
              <a:t>)</a:t>
            </a:r>
            <a:endParaRPr kumimoji="1" lang="ja-JP" altLang="en-US" dirty="0"/>
          </a:p>
          <a:p>
            <a:r>
              <a:rPr kumimoji="1" lang="en-US" altLang="ja-JP" dirty="0">
                <a:hlinkClick r:id="rId2">
                  <a:extLst>
                    <a:ext uri="{A12FA001-AC4F-418D-AE19-62706E023703}">
                      <ahyp:hlinkClr xmlns:ahyp="http://schemas.microsoft.com/office/drawing/2018/hyperlinkcolor" val="tx"/>
                    </a:ext>
                  </a:extLst>
                </a:hlinkClick>
              </a:rPr>
              <a:t>http://</a:t>
            </a:r>
            <a:r>
              <a:rPr kumimoji="1" lang="en-US" altLang="ja-JP" dirty="0" err="1">
                <a:hlinkClick r:id="rId2">
                  <a:extLst>
                    <a:ext uri="{A12FA001-AC4F-418D-AE19-62706E023703}">
                      <ahyp:hlinkClr xmlns:ahyp="http://schemas.microsoft.com/office/drawing/2018/hyperlinkcolor" val="tx"/>
                    </a:ext>
                  </a:extLst>
                </a:hlinkClick>
              </a:rPr>
              <a:t>www.asah</a:t>
            </a:r>
            <a:r>
              <a:rPr kumimoji="1" lang="ja-JP" altLang="en-US" dirty="0"/>
              <a:t> </a:t>
            </a:r>
            <a:r>
              <a:rPr kumimoji="1" lang="en-US" altLang="ja-JP" dirty="0" err="1"/>
              <a:t>i-net.or.jp</a:t>
            </a:r>
            <a:r>
              <a:rPr kumimoji="1" lang="en-US" altLang="ja-JP" dirty="0"/>
              <a:t>/~</a:t>
            </a:r>
            <a:r>
              <a:rPr kumimoji="1" lang="en-US" altLang="ja-JP" dirty="0" err="1"/>
              <a:t>fl5k-oot</a:t>
            </a:r>
            <a:r>
              <a:rPr kumimoji="1" lang="ja-JP" altLang="en-US" dirty="0"/>
              <a:t>  にテキスト、人間科学大事典へのリンクがある。</a:t>
            </a:r>
            <a:endParaRPr kumimoji="1" lang="en-US" altLang="ja-JP" dirty="0"/>
          </a:p>
          <a:p>
            <a:pPr lvl="1"/>
            <a:endParaRPr kumimoji="1" lang="ja-JP" altLang="en-US" dirty="0"/>
          </a:p>
        </p:txBody>
      </p:sp>
    </p:spTree>
    <p:extLst>
      <p:ext uri="{BB962C8B-B14F-4D97-AF65-F5344CB8AC3E}">
        <p14:creationId xmlns:p14="http://schemas.microsoft.com/office/powerpoint/2010/main" val="1409048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AFC59D8-902B-4959-93E4-C53D3F5EF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714500"/>
            <a:ext cx="6096000" cy="3429000"/>
          </a:xfrm>
          <a:prstGeom prst="rect">
            <a:avLst/>
          </a:prstGeom>
        </p:spPr>
      </p:pic>
    </p:spTree>
    <p:extLst>
      <p:ext uri="{BB962C8B-B14F-4D97-AF65-F5344CB8AC3E}">
        <p14:creationId xmlns:p14="http://schemas.microsoft.com/office/powerpoint/2010/main" val="2063479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43CC2B6-669E-4352-B5FD-934E4AB63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125" y="1419225"/>
            <a:ext cx="7143750" cy="4019550"/>
          </a:xfrm>
          <a:prstGeom prst="rect">
            <a:avLst/>
          </a:prstGeom>
        </p:spPr>
      </p:pic>
    </p:spTree>
    <p:extLst>
      <p:ext uri="{BB962C8B-B14F-4D97-AF65-F5344CB8AC3E}">
        <p14:creationId xmlns:p14="http://schemas.microsoft.com/office/powerpoint/2010/main" val="800075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83EF9-E2F4-406F-A6E4-B3DA67E0ADCA}"/>
              </a:ext>
            </a:extLst>
          </p:cNvPr>
          <p:cNvSpPr>
            <a:spLocks noGrp="1"/>
          </p:cNvSpPr>
          <p:nvPr>
            <p:ph type="title"/>
          </p:nvPr>
        </p:nvSpPr>
        <p:spPr/>
        <p:txBody>
          <a:bodyPr/>
          <a:lstStyle/>
          <a:p>
            <a:r>
              <a:rPr kumimoji="1" lang="ja-JP" altLang="en-US" dirty="0"/>
              <a:t>セクハラ事件</a:t>
            </a:r>
          </a:p>
        </p:txBody>
      </p:sp>
      <p:sp>
        <p:nvSpPr>
          <p:cNvPr id="3" name="コンテンツ プレースホルダー 2">
            <a:extLst>
              <a:ext uri="{FF2B5EF4-FFF2-40B4-BE49-F238E27FC236}">
                <a16:creationId xmlns:a16="http://schemas.microsoft.com/office/drawing/2014/main" id="{E5AD87B8-F5FD-4215-82E5-81913D0A1F1B}"/>
              </a:ext>
            </a:extLst>
          </p:cNvPr>
          <p:cNvSpPr>
            <a:spLocks noGrp="1"/>
          </p:cNvSpPr>
          <p:nvPr>
            <p:ph idx="1"/>
          </p:nvPr>
        </p:nvSpPr>
        <p:spPr/>
        <p:txBody>
          <a:bodyPr/>
          <a:lstStyle/>
          <a:p>
            <a:r>
              <a:rPr kumimoji="1" lang="ja-JP" altLang="en-US" dirty="0"/>
              <a:t>カトリック神父の性的虐待事件</a:t>
            </a:r>
          </a:p>
          <a:p>
            <a:r>
              <a:rPr kumimoji="1" lang="ja-JP" altLang="en-US" dirty="0"/>
              <a:t>ハリウッド実力者のセクハラ</a:t>
            </a:r>
          </a:p>
          <a:p>
            <a:r>
              <a:rPr kumimoji="1" lang="ja-JP" altLang="en-US" dirty="0"/>
              <a:t>日本のセクハラ被害者へのバッシング</a:t>
            </a:r>
          </a:p>
        </p:txBody>
      </p:sp>
    </p:spTree>
    <p:extLst>
      <p:ext uri="{BB962C8B-B14F-4D97-AF65-F5344CB8AC3E}">
        <p14:creationId xmlns:p14="http://schemas.microsoft.com/office/powerpoint/2010/main" val="3106498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44A4F3-AE0F-4554-89DD-8A041A298DCA}"/>
              </a:ext>
            </a:extLst>
          </p:cNvPr>
          <p:cNvSpPr>
            <a:spLocks noGrp="1"/>
          </p:cNvSpPr>
          <p:nvPr>
            <p:ph type="title"/>
          </p:nvPr>
        </p:nvSpPr>
        <p:spPr/>
        <p:txBody>
          <a:bodyPr/>
          <a:lstStyle/>
          <a:p>
            <a:r>
              <a:rPr kumimoji="1" lang="ja-JP" altLang="en-US" dirty="0"/>
              <a:t>ハリウッド事件</a:t>
            </a:r>
          </a:p>
        </p:txBody>
      </p:sp>
      <p:sp>
        <p:nvSpPr>
          <p:cNvPr id="3" name="コンテンツ プレースホルダー 2">
            <a:extLst>
              <a:ext uri="{FF2B5EF4-FFF2-40B4-BE49-F238E27FC236}">
                <a16:creationId xmlns:a16="http://schemas.microsoft.com/office/drawing/2014/main" id="{7C8292B0-9E7C-4758-944D-30F454FD3B0C}"/>
              </a:ext>
            </a:extLst>
          </p:cNvPr>
          <p:cNvSpPr>
            <a:spLocks noGrp="1"/>
          </p:cNvSpPr>
          <p:nvPr>
            <p:ph idx="1"/>
          </p:nvPr>
        </p:nvSpPr>
        <p:spPr/>
        <p:txBody>
          <a:bodyPr/>
          <a:lstStyle/>
          <a:p>
            <a:r>
              <a:rPr kumimoji="1" lang="ja-JP" altLang="en-US" dirty="0"/>
              <a:t>被害女優</a:t>
            </a:r>
            <a:r>
              <a:rPr kumimoji="1" lang="en-US" altLang="ja-JP" dirty="0"/>
              <a:t>32</a:t>
            </a:r>
            <a:r>
              <a:rPr kumimoji="1" lang="ja-JP" altLang="en-US" dirty="0"/>
              <a:t>名</a:t>
            </a:r>
          </a:p>
          <a:p>
            <a:r>
              <a:rPr kumimoji="1" lang="ja-JP" altLang="en-US" dirty="0"/>
              <a:t>大物プロデューサーの ハーベイ・ワインスタインが</a:t>
            </a:r>
            <a:r>
              <a:rPr kumimoji="1" lang="en-US" altLang="ja-JP" dirty="0"/>
              <a:t>20</a:t>
            </a:r>
            <a:r>
              <a:rPr kumimoji="1" lang="ja-JP" altLang="en-US" dirty="0"/>
              <a:t>年以上、多数の女優にセクハラをしていたと、告発された。 →ワインスタインは、自らが代表を勤める会社を退職。</a:t>
            </a:r>
            <a:r>
              <a:rPr kumimoji="1" lang="en-US" altLang="ja-JP" dirty="0"/>
              <a:t>2013</a:t>
            </a:r>
            <a:r>
              <a:rPr kumimoji="1" lang="ja-JP" altLang="en-US" dirty="0"/>
              <a:t>年のレイプ容疑で逮捕。妻は離婚。</a:t>
            </a:r>
          </a:p>
          <a:p>
            <a:r>
              <a:rPr kumimoji="1" lang="en-US" altLang="ja-JP" dirty="0"/>
              <a:t>Me Too (</a:t>
            </a:r>
            <a:r>
              <a:rPr kumimoji="1" lang="ja-JP" altLang="en-US" dirty="0"/>
              <a:t>被害を告発しよう</a:t>
            </a:r>
            <a:r>
              <a:rPr kumimoji="1" lang="en-US" altLang="ja-JP" dirty="0"/>
              <a:t>)</a:t>
            </a:r>
            <a:r>
              <a:rPr kumimoji="1" lang="ja-JP" altLang="en-US" dirty="0" err="1"/>
              <a:t>、</a:t>
            </a:r>
            <a:r>
              <a:rPr kumimoji="1" lang="en-US" altLang="ja-JP" dirty="0" err="1"/>
              <a:t>TimesUp</a:t>
            </a:r>
            <a:r>
              <a:rPr kumimoji="1" lang="en-US" altLang="ja-JP" dirty="0"/>
              <a:t> (</a:t>
            </a:r>
            <a:r>
              <a:rPr kumimoji="1" lang="ja-JP" altLang="en-US" dirty="0"/>
              <a:t>被害を撲滅しよう</a:t>
            </a:r>
            <a:r>
              <a:rPr kumimoji="1" lang="en-US" altLang="ja-JP" dirty="0"/>
              <a:t>)</a:t>
            </a:r>
            <a:r>
              <a:rPr kumimoji="1" lang="ja-JP" altLang="en-US" dirty="0"/>
              <a:t>その他様々な告発メッセージの運動を拡大するきっかけとなった。</a:t>
            </a:r>
          </a:p>
        </p:txBody>
      </p:sp>
    </p:spTree>
    <p:extLst>
      <p:ext uri="{BB962C8B-B14F-4D97-AF65-F5344CB8AC3E}">
        <p14:creationId xmlns:p14="http://schemas.microsoft.com/office/powerpoint/2010/main" val="810784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FCDF99-D65F-4A80-889C-0E6E6FDB8079}"/>
              </a:ext>
            </a:extLst>
          </p:cNvPr>
          <p:cNvSpPr>
            <a:spLocks noGrp="1"/>
          </p:cNvSpPr>
          <p:nvPr>
            <p:ph type="title"/>
          </p:nvPr>
        </p:nvSpPr>
        <p:spPr/>
        <p:txBody>
          <a:bodyPr/>
          <a:lstStyle/>
          <a:p>
            <a:r>
              <a:rPr kumimoji="1" lang="ja-JP" altLang="en-US" dirty="0"/>
              <a:t>日本の後進性</a:t>
            </a:r>
          </a:p>
        </p:txBody>
      </p:sp>
      <p:sp>
        <p:nvSpPr>
          <p:cNvPr id="3" name="コンテンツ プレースホルダー 2">
            <a:extLst>
              <a:ext uri="{FF2B5EF4-FFF2-40B4-BE49-F238E27FC236}">
                <a16:creationId xmlns:a16="http://schemas.microsoft.com/office/drawing/2014/main" id="{A00BDD80-9C72-4248-9EF7-90069B64087E}"/>
              </a:ext>
            </a:extLst>
          </p:cNvPr>
          <p:cNvSpPr>
            <a:spLocks noGrp="1"/>
          </p:cNvSpPr>
          <p:nvPr>
            <p:ph idx="1"/>
          </p:nvPr>
        </p:nvSpPr>
        <p:spPr/>
        <p:txBody>
          <a:bodyPr/>
          <a:lstStyle/>
          <a:p>
            <a:r>
              <a:rPr kumimoji="1" lang="en-US" altLang="ja-JP" dirty="0"/>
              <a:t>2017</a:t>
            </a:r>
            <a:r>
              <a:rPr kumimoji="1" lang="ja-JP" altLang="en-US" dirty="0"/>
              <a:t>年</a:t>
            </a:r>
            <a:r>
              <a:rPr kumimoji="1" lang="en-US" altLang="ja-JP" dirty="0"/>
              <a:t>5</a:t>
            </a:r>
            <a:r>
              <a:rPr kumimoji="1" lang="ja-JP" altLang="en-US" dirty="0"/>
              <a:t>月、伊藤詩織が、山口高之による準強姦被害を告発。警察による逮捕の直前、政治的介入によって逮捕されず。</a:t>
            </a:r>
          </a:p>
          <a:p>
            <a:r>
              <a:rPr kumimoji="1" lang="ja-JP" altLang="en-US" dirty="0"/>
              <a:t>逆に、伊藤へのバッシングが増大。</a:t>
            </a:r>
          </a:p>
          <a:p>
            <a:r>
              <a:rPr kumimoji="1" lang="en-US" altLang="ja-JP" dirty="0"/>
              <a:t>2018</a:t>
            </a:r>
            <a:r>
              <a:rPr kumimoji="1" lang="ja-JP" altLang="en-US" dirty="0"/>
              <a:t>年</a:t>
            </a:r>
            <a:r>
              <a:rPr kumimoji="1" lang="en-US" altLang="ja-JP" dirty="0"/>
              <a:t>4</a:t>
            </a:r>
            <a:r>
              <a:rPr kumimoji="1" lang="ja-JP" altLang="en-US" dirty="0"/>
              <a:t>月、福田財務事務次官のセクラハ疑惑。「迷惑をかけた」ことを理由に辞職。「セクハラは犯罪ではない」との閣議決定。</a:t>
            </a:r>
          </a:p>
          <a:p>
            <a:r>
              <a:rPr lang="en-US" altLang="ja-JP" dirty="0"/>
              <a:t>2018</a:t>
            </a:r>
            <a:r>
              <a:rPr lang="ja-JP" altLang="en-US" dirty="0"/>
              <a:t>年</a:t>
            </a:r>
            <a:r>
              <a:rPr lang="en-US" altLang="ja-JP" dirty="0"/>
              <a:t>7</a:t>
            </a:r>
            <a:r>
              <a:rPr lang="ja-JP" altLang="en-US" dirty="0"/>
              <a:t>月、杉田水脈議員の「</a:t>
            </a:r>
            <a:r>
              <a:rPr lang="en-US" altLang="ja-JP" dirty="0"/>
              <a:t>LGBT</a:t>
            </a:r>
            <a:r>
              <a:rPr lang="ja-JP" altLang="en-US" dirty="0"/>
              <a:t>は生産性がない」発言</a:t>
            </a:r>
            <a:endParaRPr kumimoji="1" lang="ja-JP" altLang="en-US" dirty="0"/>
          </a:p>
        </p:txBody>
      </p:sp>
    </p:spTree>
    <p:extLst>
      <p:ext uri="{BB962C8B-B14F-4D97-AF65-F5344CB8AC3E}">
        <p14:creationId xmlns:p14="http://schemas.microsoft.com/office/powerpoint/2010/main" val="2884946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C2EFC5-CA5F-41BF-AE5D-13B566C24CD1}"/>
              </a:ext>
            </a:extLst>
          </p:cNvPr>
          <p:cNvSpPr>
            <a:spLocks noGrp="1"/>
          </p:cNvSpPr>
          <p:nvPr>
            <p:ph type="title"/>
          </p:nvPr>
        </p:nvSpPr>
        <p:spPr/>
        <p:txBody>
          <a:bodyPr/>
          <a:lstStyle/>
          <a:p>
            <a:r>
              <a:rPr kumimoji="1" lang="ja-JP" altLang="en-US" dirty="0"/>
              <a:t>日本スポーツ界のハラスメント告発</a:t>
            </a:r>
          </a:p>
        </p:txBody>
      </p:sp>
      <p:sp>
        <p:nvSpPr>
          <p:cNvPr id="3" name="コンテンツ プレースホルダー 2">
            <a:extLst>
              <a:ext uri="{FF2B5EF4-FFF2-40B4-BE49-F238E27FC236}">
                <a16:creationId xmlns:a16="http://schemas.microsoft.com/office/drawing/2014/main" id="{E8A5D791-76BD-43D5-A05A-56E02E22CBBC}"/>
              </a:ext>
            </a:extLst>
          </p:cNvPr>
          <p:cNvSpPr>
            <a:spLocks noGrp="1"/>
          </p:cNvSpPr>
          <p:nvPr>
            <p:ph idx="1"/>
          </p:nvPr>
        </p:nvSpPr>
        <p:spPr/>
        <p:txBody>
          <a:bodyPr>
            <a:normAutofit lnSpcReduction="10000"/>
          </a:bodyPr>
          <a:lstStyle/>
          <a:p>
            <a:r>
              <a:rPr kumimoji="1" lang="ja-JP" altLang="en-US" dirty="0"/>
              <a:t>女子レスリング</a:t>
            </a:r>
          </a:p>
          <a:p>
            <a:pPr lvl="1"/>
            <a:r>
              <a:rPr kumimoji="1" lang="ja-JP" altLang="en-US" dirty="0"/>
              <a:t>伊調選手へのパワハラ</a:t>
            </a:r>
            <a:r>
              <a:rPr kumimoji="1" lang="en-US" altLang="ja-JP" dirty="0"/>
              <a:t>(</a:t>
            </a:r>
            <a:r>
              <a:rPr kumimoji="1" lang="ja-JP" altLang="en-US" dirty="0"/>
              <a:t>練習場</a:t>
            </a:r>
            <a:r>
              <a:rPr kumimoji="1" lang="en-US" altLang="ja-JP" dirty="0"/>
              <a:t>)</a:t>
            </a:r>
            <a:r>
              <a:rPr kumimoji="1" lang="ja-JP" altLang="en-US" dirty="0"/>
              <a:t>を有志が告発。→栄強化本部長辞任</a:t>
            </a:r>
          </a:p>
          <a:p>
            <a:r>
              <a:rPr kumimoji="1" lang="ja-JP" altLang="en-US" dirty="0"/>
              <a:t>日大問題</a:t>
            </a:r>
          </a:p>
          <a:p>
            <a:pPr lvl="1"/>
            <a:r>
              <a:rPr kumimoji="1" lang="ja-JP" altLang="en-US" dirty="0"/>
              <a:t>悪質タックル→監督・コーチの指示の有無→辞任・公式試合参加不可に。大学の体質も</a:t>
            </a:r>
            <a:r>
              <a:rPr kumimoji="1" lang="en-US" altLang="ja-JP" dirty="0"/>
              <a:t>?</a:t>
            </a:r>
            <a:endParaRPr kumimoji="1" lang="ja-JP" altLang="en-US" dirty="0"/>
          </a:p>
          <a:p>
            <a:r>
              <a:rPr kumimoji="1" lang="ja-JP" altLang="en-US" dirty="0"/>
              <a:t>ボクシング協会</a:t>
            </a:r>
          </a:p>
          <a:p>
            <a:r>
              <a:rPr kumimoji="1" lang="ja-JP" altLang="en-US" dirty="0"/>
              <a:t>女子体操</a:t>
            </a:r>
          </a:p>
          <a:p>
            <a:pPr lvl="1"/>
            <a:r>
              <a:rPr lang="ja-JP" altLang="en-US" dirty="0"/>
              <a:t>宮川選手のコーチの暴力処分・それに反発する宮川選手の塚原夫妻のパワハラ告発</a:t>
            </a:r>
          </a:p>
          <a:p>
            <a:r>
              <a:rPr kumimoji="1" lang="ja-JP" altLang="en-US" dirty="0"/>
              <a:t>千葉すずの告発 </a:t>
            </a:r>
            <a:r>
              <a:rPr kumimoji="1" lang="en-US" altLang="ja-JP" dirty="0"/>
              <a:t>1995</a:t>
            </a:r>
            <a:r>
              <a:rPr kumimoji="1" lang="ja-JP" altLang="en-US" dirty="0"/>
              <a:t>年、翌年のアトランタオリンピック選考</a:t>
            </a:r>
          </a:p>
        </p:txBody>
      </p:sp>
    </p:spTree>
    <p:extLst>
      <p:ext uri="{BB962C8B-B14F-4D97-AF65-F5344CB8AC3E}">
        <p14:creationId xmlns:p14="http://schemas.microsoft.com/office/powerpoint/2010/main" val="1658790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373F75-8AB7-430D-BF59-07E8EA7EA225}"/>
              </a:ext>
            </a:extLst>
          </p:cNvPr>
          <p:cNvSpPr>
            <a:spLocks noGrp="1"/>
          </p:cNvSpPr>
          <p:nvPr>
            <p:ph type="title"/>
          </p:nvPr>
        </p:nvSpPr>
        <p:spPr/>
        <p:txBody>
          <a:bodyPr/>
          <a:lstStyle/>
          <a:p>
            <a:r>
              <a:rPr kumimoji="1" lang="ja-JP" altLang="en-US" dirty="0"/>
              <a:t>変化の背景を考えてみよう</a:t>
            </a:r>
          </a:p>
        </p:txBody>
      </p:sp>
      <p:sp>
        <p:nvSpPr>
          <p:cNvPr id="3" name="コンテンツ プレースホルダー 2">
            <a:extLst>
              <a:ext uri="{FF2B5EF4-FFF2-40B4-BE49-F238E27FC236}">
                <a16:creationId xmlns:a16="http://schemas.microsoft.com/office/drawing/2014/main" id="{4986DDA7-9721-4AC4-9001-49210296A8B8}"/>
              </a:ext>
            </a:extLst>
          </p:cNvPr>
          <p:cNvSpPr>
            <a:spLocks noGrp="1"/>
          </p:cNvSpPr>
          <p:nvPr>
            <p:ph idx="1"/>
          </p:nvPr>
        </p:nvSpPr>
        <p:spPr/>
        <p:txBody>
          <a:bodyPr>
            <a:normAutofit lnSpcReduction="10000"/>
          </a:bodyPr>
          <a:lstStyle/>
          <a:p>
            <a:r>
              <a:rPr kumimoji="1" lang="ja-JP" altLang="en-US" dirty="0"/>
              <a:t>人権意識の高まり</a:t>
            </a:r>
          </a:p>
          <a:p>
            <a:pPr lvl="1"/>
            <a:r>
              <a:rPr kumimoji="1" lang="ja-JP" altLang="en-US" dirty="0"/>
              <a:t>精神主義→科学的指導と練習の重視</a:t>
            </a:r>
          </a:p>
          <a:p>
            <a:pPr lvl="1"/>
            <a:r>
              <a:rPr lang="ja-JP" altLang="en-US" dirty="0"/>
              <a:t>スポーツ界 不満はあってもいわない→告発へと変化</a:t>
            </a:r>
          </a:p>
          <a:p>
            <a:pPr lvl="1"/>
            <a:r>
              <a:rPr kumimoji="1" lang="ja-JP" altLang="en-US" dirty="0"/>
              <a:t>セクハラ・パワハラは許されないという意識</a:t>
            </a:r>
            <a:endParaRPr lang="ja-JP" altLang="en-US" dirty="0"/>
          </a:p>
          <a:p>
            <a:r>
              <a:rPr kumimoji="1" lang="ja-JP" altLang="en-US" dirty="0"/>
              <a:t>環境意識</a:t>
            </a:r>
          </a:p>
          <a:p>
            <a:pPr lvl="1"/>
            <a:r>
              <a:rPr kumimoji="1" lang="ja-JP" altLang="en-US" dirty="0"/>
              <a:t>フォルクスワーゲンは企業論理と環境意識の対立</a:t>
            </a:r>
            <a:r>
              <a:rPr kumimoji="1" lang="en-US" altLang="ja-JP" dirty="0"/>
              <a:t>?</a:t>
            </a:r>
            <a:endParaRPr kumimoji="1" lang="ja-JP" altLang="en-US" dirty="0"/>
          </a:p>
          <a:p>
            <a:pPr lvl="1"/>
            <a:r>
              <a:rPr kumimoji="1" lang="ja-JP" altLang="en-US" dirty="0"/>
              <a:t>ごみ問題 途上国のみならず先進国も「地球共同体」意識</a:t>
            </a:r>
            <a:r>
              <a:rPr kumimoji="1" lang="en-US" altLang="ja-JP" dirty="0"/>
              <a:t>?</a:t>
            </a:r>
            <a:endParaRPr kumimoji="1" lang="ja-JP" altLang="en-US" dirty="0"/>
          </a:p>
          <a:p>
            <a:r>
              <a:rPr kumimoji="1" lang="ja-JP" altLang="en-US" dirty="0"/>
              <a:t>企業活動の変化と未成熟</a:t>
            </a:r>
            <a:r>
              <a:rPr kumimoji="1" lang="en-US" altLang="ja-JP" dirty="0"/>
              <a:t>?</a:t>
            </a:r>
            <a:endParaRPr kumimoji="1" lang="ja-JP" altLang="en-US" dirty="0"/>
          </a:p>
          <a:p>
            <a:pPr lvl="1"/>
            <a:r>
              <a:rPr kumimoji="1" lang="ja-JP" altLang="en-US" dirty="0"/>
              <a:t>企業の公的性格→利益追求</a:t>
            </a:r>
          </a:p>
          <a:p>
            <a:pPr lvl="1"/>
            <a:r>
              <a:rPr kumimoji="1" lang="ja-JP" altLang="en-US" dirty="0"/>
              <a:t>株主優先</a:t>
            </a:r>
          </a:p>
          <a:p>
            <a:r>
              <a:rPr kumimoji="1" lang="ja-JP" altLang="en-US"/>
              <a:t>個人・国家・国際社会・地球への意識・態度の変化</a:t>
            </a:r>
            <a:endParaRPr kumimoji="1" lang="ja-JP" altLang="en-US" dirty="0"/>
          </a:p>
        </p:txBody>
      </p:sp>
    </p:spTree>
    <p:extLst>
      <p:ext uri="{BB962C8B-B14F-4D97-AF65-F5344CB8AC3E}">
        <p14:creationId xmlns:p14="http://schemas.microsoft.com/office/powerpoint/2010/main" val="1553224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67EE91-E17C-42F3-8C0B-6464C5ACCB26}"/>
              </a:ext>
            </a:extLst>
          </p:cNvPr>
          <p:cNvSpPr>
            <a:spLocks noGrp="1"/>
          </p:cNvSpPr>
          <p:nvPr>
            <p:ph type="title"/>
          </p:nvPr>
        </p:nvSpPr>
        <p:spPr/>
        <p:txBody>
          <a:bodyPr/>
          <a:lstStyle/>
          <a:p>
            <a:r>
              <a:rPr kumimoji="1" lang="ja-JP" altLang="en-US" dirty="0"/>
              <a:t>学習に必要なこと</a:t>
            </a:r>
          </a:p>
        </p:txBody>
      </p:sp>
      <p:sp>
        <p:nvSpPr>
          <p:cNvPr id="3" name="コンテンツ プレースホルダー 2">
            <a:extLst>
              <a:ext uri="{FF2B5EF4-FFF2-40B4-BE49-F238E27FC236}">
                <a16:creationId xmlns:a16="http://schemas.microsoft.com/office/drawing/2014/main" id="{20DDD4DD-BEE7-4F49-A4DA-D4406FB27947}"/>
              </a:ext>
            </a:extLst>
          </p:cNvPr>
          <p:cNvSpPr>
            <a:spLocks noGrp="1"/>
          </p:cNvSpPr>
          <p:nvPr>
            <p:ph idx="1"/>
          </p:nvPr>
        </p:nvSpPr>
        <p:spPr/>
        <p:txBody>
          <a:bodyPr/>
          <a:lstStyle/>
          <a:p>
            <a:r>
              <a:rPr kumimoji="1" lang="ja-JP" altLang="en-US" dirty="0"/>
              <a:t>国際的なニュースに普段から触れること</a:t>
            </a:r>
          </a:p>
          <a:p>
            <a:r>
              <a:rPr kumimoji="1" lang="ja-JP" altLang="en-US" dirty="0"/>
              <a:t>様々な見解や立場があることを注意すること。ニュースやその解説は、ある立場からなされているので、別の立場や見解を可能な限りチェックすること。国際的なニュースでは、特にフェイクニュースが少なくない。</a:t>
            </a:r>
          </a:p>
          <a:p>
            <a:r>
              <a:rPr kumimoji="1" lang="ja-JP" altLang="en-US" dirty="0"/>
              <a:t>今起きていることが、過去とどのようにつながり、どのように展開してきたのかにも、注目すること。</a:t>
            </a:r>
          </a:p>
          <a:p>
            <a:r>
              <a:rPr kumimoji="1" lang="ja-JP" altLang="en-US" dirty="0"/>
              <a:t>授業資料は、すべてホームページにあるので、ダウンロードして、みながら授業を聴くこと。</a:t>
            </a:r>
            <a:r>
              <a:rPr kumimoji="1" lang="en-US" altLang="ja-JP" dirty="0"/>
              <a:t>(</a:t>
            </a:r>
            <a:r>
              <a:rPr kumimoji="1" lang="ja-JP" altLang="en-US" dirty="0"/>
              <a:t>パワーポンイト資料は、スマホが見やすい。</a:t>
            </a:r>
            <a:r>
              <a:rPr kumimoji="1" lang="en-US" altLang="ja-JP" dirty="0"/>
              <a:t>)</a:t>
            </a:r>
            <a:endParaRPr kumimoji="1" lang="ja-JP" altLang="en-US" dirty="0"/>
          </a:p>
        </p:txBody>
      </p:sp>
    </p:spTree>
    <p:extLst>
      <p:ext uri="{BB962C8B-B14F-4D97-AF65-F5344CB8AC3E}">
        <p14:creationId xmlns:p14="http://schemas.microsoft.com/office/powerpoint/2010/main" val="1964038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4707A4-9294-4872-9E33-CFCC2AC83650}"/>
              </a:ext>
            </a:extLst>
          </p:cNvPr>
          <p:cNvSpPr>
            <a:spLocks noGrp="1"/>
          </p:cNvSpPr>
          <p:nvPr>
            <p:ph type="title"/>
          </p:nvPr>
        </p:nvSpPr>
        <p:spPr/>
        <p:txBody>
          <a:bodyPr/>
          <a:lstStyle/>
          <a:p>
            <a:r>
              <a:rPr kumimoji="1" lang="ja-JP" altLang="en-US" dirty="0"/>
              <a:t>授業計画の変更</a:t>
            </a:r>
          </a:p>
        </p:txBody>
      </p:sp>
      <p:sp>
        <p:nvSpPr>
          <p:cNvPr id="3" name="コンテンツ プレースホルダー 2">
            <a:extLst>
              <a:ext uri="{FF2B5EF4-FFF2-40B4-BE49-F238E27FC236}">
                <a16:creationId xmlns:a16="http://schemas.microsoft.com/office/drawing/2014/main" id="{9A64607D-99C0-44C7-819C-023C080D9E4C}"/>
              </a:ext>
            </a:extLst>
          </p:cNvPr>
          <p:cNvSpPr>
            <a:spLocks noGrp="1"/>
          </p:cNvSpPr>
          <p:nvPr>
            <p:ph idx="1"/>
          </p:nvPr>
        </p:nvSpPr>
        <p:spPr/>
        <p:txBody>
          <a:bodyPr/>
          <a:lstStyle/>
          <a:p>
            <a:r>
              <a:rPr kumimoji="1" lang="ja-JP" altLang="en-US" dirty="0"/>
              <a:t>この数年間、国際社会には大きく重大な変化が生じている</a:t>
            </a:r>
          </a:p>
          <a:p>
            <a:pPr lvl="1"/>
            <a:r>
              <a:rPr kumimoji="1" lang="ja-JP" altLang="en-US" dirty="0"/>
              <a:t>気候</a:t>
            </a:r>
            <a:r>
              <a:rPr kumimoji="1" lang="en-US" altLang="ja-JP" dirty="0"/>
              <a:t>(</a:t>
            </a:r>
            <a:r>
              <a:rPr kumimoji="1" lang="ja-JP" altLang="en-US" dirty="0"/>
              <a:t>異常気象の現象</a:t>
            </a:r>
            <a:r>
              <a:rPr kumimoji="1" lang="en-US" altLang="ja-JP" dirty="0"/>
              <a:t>)</a:t>
            </a:r>
            <a:r>
              <a:rPr kumimoji="1" lang="ja-JP" altLang="en-US" dirty="0"/>
              <a:t>・政治</a:t>
            </a:r>
            <a:r>
              <a:rPr kumimoji="1" lang="en-US" altLang="ja-JP" dirty="0"/>
              <a:t>(</a:t>
            </a:r>
            <a:r>
              <a:rPr kumimoji="1" lang="ja-JP" altLang="en-US" dirty="0"/>
              <a:t>集合体の構成変化</a:t>
            </a:r>
            <a:r>
              <a:rPr kumimoji="1" lang="en-US" altLang="ja-JP" dirty="0"/>
              <a:t>)</a:t>
            </a:r>
            <a:r>
              <a:rPr kumimoji="1" lang="ja-JP" altLang="en-US" dirty="0"/>
              <a:t>・社会</a:t>
            </a:r>
          </a:p>
          <a:p>
            <a:pPr lvl="1"/>
            <a:r>
              <a:rPr kumimoji="1" lang="ja-JP" altLang="en-US" dirty="0"/>
              <a:t>変化を重視して、今起きていることを中心に扱う</a:t>
            </a:r>
          </a:p>
          <a:p>
            <a:r>
              <a:rPr kumimoji="1" lang="ja-JP" altLang="en-US" dirty="0"/>
              <a:t>変化の例</a:t>
            </a:r>
          </a:p>
          <a:p>
            <a:pPr lvl="1"/>
            <a:r>
              <a:rPr kumimoji="1" lang="ja-JP" altLang="en-US" dirty="0"/>
              <a:t>企業や官庁の不祥事と隠蔽</a:t>
            </a:r>
          </a:p>
          <a:p>
            <a:pPr lvl="1"/>
            <a:r>
              <a:rPr kumimoji="1" lang="ja-JP" altLang="en-US" dirty="0"/>
              <a:t>国を超えて流浪するごみ</a:t>
            </a:r>
          </a:p>
          <a:p>
            <a:pPr lvl="1"/>
            <a:r>
              <a:rPr kumimoji="1" lang="ja-JP" altLang="en-US" dirty="0"/>
              <a:t>告発されるセクハラ・パワハラ</a:t>
            </a:r>
          </a:p>
          <a:p>
            <a:pPr lvl="1"/>
            <a:r>
              <a:rPr kumimoji="1" lang="ja-JP" altLang="en-US" dirty="0"/>
              <a:t>トランプ登場による国際政治の激変</a:t>
            </a:r>
            <a:r>
              <a:rPr kumimoji="1" lang="en-US" altLang="ja-JP" dirty="0"/>
              <a:t>(</a:t>
            </a:r>
            <a:r>
              <a:rPr kumimoji="1" lang="ja-JP" altLang="en-US" dirty="0"/>
              <a:t>次回</a:t>
            </a:r>
            <a:r>
              <a:rPr kumimoji="1" lang="en-US" altLang="ja-JP" dirty="0"/>
              <a:t>)</a:t>
            </a:r>
            <a:endParaRPr kumimoji="1" lang="ja-JP" altLang="en-US" dirty="0"/>
          </a:p>
          <a:p>
            <a:pPr lvl="1"/>
            <a:r>
              <a:rPr kumimoji="1" lang="ja-JP" altLang="en-US" dirty="0"/>
              <a:t>他  自分で考えてみよう</a:t>
            </a:r>
          </a:p>
          <a:p>
            <a:pPr marL="457200" lvl="1" indent="0">
              <a:buNone/>
            </a:pPr>
            <a:endParaRPr kumimoji="1" lang="ja-JP" altLang="en-US" dirty="0"/>
          </a:p>
          <a:p>
            <a:endParaRPr kumimoji="1" lang="ja-JP" altLang="en-US" dirty="0"/>
          </a:p>
          <a:p>
            <a:endParaRPr kumimoji="1" lang="ja-JP" altLang="en-US" dirty="0"/>
          </a:p>
          <a:p>
            <a:endParaRPr kumimoji="1" lang="ja-JP" altLang="en-US" dirty="0"/>
          </a:p>
          <a:p>
            <a:pPr marL="0" indent="0">
              <a:buNone/>
            </a:pPr>
            <a:endParaRPr kumimoji="1" lang="ja-JP" altLang="en-US" dirty="0"/>
          </a:p>
        </p:txBody>
      </p:sp>
    </p:spTree>
    <p:extLst>
      <p:ext uri="{BB962C8B-B14F-4D97-AF65-F5344CB8AC3E}">
        <p14:creationId xmlns:p14="http://schemas.microsoft.com/office/powerpoint/2010/main" val="229494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1AABDB-4711-431A-B967-7203B1DB4B77}"/>
              </a:ext>
            </a:extLst>
          </p:cNvPr>
          <p:cNvSpPr>
            <a:spLocks noGrp="1"/>
          </p:cNvSpPr>
          <p:nvPr>
            <p:ph type="title"/>
          </p:nvPr>
        </p:nvSpPr>
        <p:spPr/>
        <p:txBody>
          <a:bodyPr/>
          <a:lstStyle/>
          <a:p>
            <a:r>
              <a:rPr kumimoji="1" lang="ja-JP" altLang="en-US" dirty="0"/>
              <a:t>頻発する不祥事と隠蔽</a:t>
            </a:r>
          </a:p>
        </p:txBody>
      </p:sp>
      <p:sp>
        <p:nvSpPr>
          <p:cNvPr id="3" name="コンテンツ プレースホルダー 2">
            <a:extLst>
              <a:ext uri="{FF2B5EF4-FFF2-40B4-BE49-F238E27FC236}">
                <a16:creationId xmlns:a16="http://schemas.microsoft.com/office/drawing/2014/main" id="{F554FAFD-13D7-4F56-89B8-FFF584465844}"/>
              </a:ext>
            </a:extLst>
          </p:cNvPr>
          <p:cNvSpPr>
            <a:spLocks noGrp="1"/>
          </p:cNvSpPr>
          <p:nvPr>
            <p:ph idx="1"/>
          </p:nvPr>
        </p:nvSpPr>
        <p:spPr/>
        <p:txBody>
          <a:bodyPr>
            <a:normAutofit/>
          </a:bodyPr>
          <a:lstStyle/>
          <a:p>
            <a:r>
              <a:rPr kumimoji="1" lang="ja-JP" altLang="en-US" dirty="0"/>
              <a:t>企業</a:t>
            </a:r>
          </a:p>
          <a:p>
            <a:pPr lvl="1"/>
            <a:r>
              <a:rPr kumimoji="1" lang="ja-JP" altLang="en-US" dirty="0"/>
              <a:t>フォルクス・ワーゲンのデータ改竄</a:t>
            </a:r>
            <a:r>
              <a:rPr kumimoji="1" lang="en-US" altLang="ja-JP" dirty="0"/>
              <a:t>2015</a:t>
            </a:r>
            <a:endParaRPr kumimoji="1" lang="ja-JP" altLang="en-US" dirty="0"/>
          </a:p>
          <a:p>
            <a:pPr lvl="1"/>
            <a:r>
              <a:rPr kumimoji="1" lang="ja-JP" altLang="en-US" dirty="0"/>
              <a:t>神戸製鋼のデータ改竄</a:t>
            </a:r>
          </a:p>
          <a:p>
            <a:pPr lvl="1"/>
            <a:r>
              <a:rPr kumimoji="1" lang="en-US" altLang="ja-JP" dirty="0"/>
              <a:t>GM(</a:t>
            </a:r>
            <a:r>
              <a:rPr kumimoji="1" lang="ja-JP" altLang="en-US" dirty="0"/>
              <a:t>ゼネラル・モーター</a:t>
            </a:r>
            <a:r>
              <a:rPr kumimoji="1" lang="en-US" altLang="ja-JP" dirty="0"/>
              <a:t>)</a:t>
            </a:r>
            <a:r>
              <a:rPr kumimoji="1" lang="ja-JP" altLang="en-US" dirty="0"/>
              <a:t>のリコール隠し</a:t>
            </a:r>
            <a:r>
              <a:rPr kumimoji="1" lang="en-US" altLang="ja-JP" dirty="0"/>
              <a:t>2014</a:t>
            </a:r>
            <a:endParaRPr kumimoji="1" lang="ja-JP" altLang="en-US" dirty="0"/>
          </a:p>
          <a:p>
            <a:pPr lvl="1"/>
            <a:r>
              <a:rPr kumimoji="1" lang="ja-JP" altLang="en-US" dirty="0"/>
              <a:t>東芝不正会計処理</a:t>
            </a:r>
          </a:p>
          <a:p>
            <a:pPr lvl="1"/>
            <a:r>
              <a:rPr kumimoji="1" lang="ja-JP" altLang="en-US" dirty="0"/>
              <a:t>三菱自動車</a:t>
            </a:r>
          </a:p>
          <a:p>
            <a:r>
              <a:rPr kumimoji="1" lang="ja-JP" altLang="en-US" dirty="0"/>
              <a:t>官庁</a:t>
            </a:r>
          </a:p>
          <a:p>
            <a:pPr lvl="1"/>
            <a:r>
              <a:rPr kumimoji="1" lang="ja-JP" altLang="en-US" dirty="0"/>
              <a:t>財務省書き換え</a:t>
            </a:r>
          </a:p>
          <a:p>
            <a:pPr lvl="1"/>
            <a:r>
              <a:rPr kumimoji="1" lang="ja-JP" altLang="en-US" dirty="0"/>
              <a:t>障害者雇用数の水増し</a:t>
            </a:r>
          </a:p>
        </p:txBody>
      </p:sp>
    </p:spTree>
    <p:extLst>
      <p:ext uri="{BB962C8B-B14F-4D97-AF65-F5344CB8AC3E}">
        <p14:creationId xmlns:p14="http://schemas.microsoft.com/office/powerpoint/2010/main" val="272819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C6C470-C9A0-46FF-884C-D6D2FB42A790}"/>
              </a:ext>
            </a:extLst>
          </p:cNvPr>
          <p:cNvSpPr>
            <a:spLocks noGrp="1"/>
          </p:cNvSpPr>
          <p:nvPr>
            <p:ph type="title"/>
          </p:nvPr>
        </p:nvSpPr>
        <p:spPr/>
        <p:txBody>
          <a:bodyPr/>
          <a:lstStyle/>
          <a:p>
            <a:r>
              <a:rPr kumimoji="1" lang="ja-JP" altLang="en-US" dirty="0"/>
              <a:t>東芝不正会計問題</a:t>
            </a:r>
          </a:p>
        </p:txBody>
      </p:sp>
      <p:sp>
        <p:nvSpPr>
          <p:cNvPr id="3" name="コンテンツ プレースホルダー 2">
            <a:extLst>
              <a:ext uri="{FF2B5EF4-FFF2-40B4-BE49-F238E27FC236}">
                <a16:creationId xmlns:a16="http://schemas.microsoft.com/office/drawing/2014/main" id="{23CB4904-BD1F-44AF-86FC-3F9A3087C8FD}"/>
              </a:ext>
            </a:extLst>
          </p:cNvPr>
          <p:cNvSpPr>
            <a:spLocks noGrp="1"/>
          </p:cNvSpPr>
          <p:nvPr>
            <p:ph idx="1"/>
          </p:nvPr>
        </p:nvSpPr>
        <p:spPr/>
        <p:txBody>
          <a:bodyPr>
            <a:normAutofit/>
          </a:bodyPr>
          <a:lstStyle/>
          <a:p>
            <a:r>
              <a:rPr kumimoji="1" lang="en-US" altLang="ja-JP" dirty="0"/>
              <a:t>2009</a:t>
            </a:r>
            <a:r>
              <a:rPr kumimoji="1" lang="ja-JP" altLang="en-US" dirty="0"/>
              <a:t>年以後、</a:t>
            </a:r>
            <a:r>
              <a:rPr kumimoji="1" lang="en-US" altLang="ja-JP" dirty="0"/>
              <a:t>3</a:t>
            </a:r>
            <a:r>
              <a:rPr kumimoji="1" lang="ja-JP" altLang="en-US" dirty="0"/>
              <a:t>代の社長が関わって、営業利益の虚偽のかさ上げをしたことが</a:t>
            </a:r>
            <a:r>
              <a:rPr kumimoji="1" lang="en-US" altLang="ja-JP" dirty="0"/>
              <a:t>2015</a:t>
            </a:r>
            <a:r>
              <a:rPr kumimoji="1" lang="ja-JP" altLang="en-US" dirty="0"/>
              <a:t>年に発覚。</a:t>
            </a:r>
          </a:p>
          <a:p>
            <a:r>
              <a:rPr kumimoji="1" lang="ja-JP" altLang="en-US" dirty="0"/>
              <a:t>その後、</a:t>
            </a:r>
            <a:r>
              <a:rPr kumimoji="1" lang="en-US" altLang="ja-JP" dirty="0"/>
              <a:t>2006</a:t>
            </a:r>
            <a:r>
              <a:rPr kumimoji="1" lang="ja-JP" altLang="en-US" dirty="0"/>
              <a:t>年に買収したアメリカの原発企業「ウェスチング社」が、巨額損失</a:t>
            </a:r>
            <a:r>
              <a:rPr kumimoji="1" lang="en-US" altLang="ja-JP" dirty="0"/>
              <a:t>(</a:t>
            </a:r>
            <a:r>
              <a:rPr kumimoji="1" lang="ja-JP" altLang="en-US" dirty="0"/>
              <a:t>福島事故の影響といわれる</a:t>
            </a:r>
            <a:r>
              <a:rPr kumimoji="1" lang="en-US" altLang="ja-JP" dirty="0"/>
              <a:t>)</a:t>
            </a:r>
            <a:r>
              <a:rPr kumimoji="1" lang="ja-JP" altLang="en-US" dirty="0"/>
              <a:t>をだし、自己資本が大幅に減少した。</a:t>
            </a:r>
          </a:p>
          <a:p>
            <a:r>
              <a:rPr kumimoji="1" lang="en-US" altLang="ja-JP" dirty="0"/>
              <a:t>2016</a:t>
            </a:r>
            <a:r>
              <a:rPr kumimoji="1" lang="ja-JP" altLang="en-US" dirty="0"/>
              <a:t>年 白物家電事業を中国企業、医療機器をキャノンに、売却。</a:t>
            </a:r>
            <a:r>
              <a:rPr kumimoji="1" lang="en-US" altLang="ja-JP" dirty="0"/>
              <a:t>18</a:t>
            </a:r>
            <a:r>
              <a:rPr kumimoji="1" lang="ja-JP" altLang="en-US" dirty="0"/>
              <a:t>年、半導体事業を「日米韓連合」に売却。パソコン事業をシャープに売却。</a:t>
            </a:r>
          </a:p>
          <a:p>
            <a:r>
              <a:rPr kumimoji="1" lang="en-US" altLang="ja-JP" dirty="0"/>
              <a:t>2017</a:t>
            </a:r>
            <a:r>
              <a:rPr kumimoji="1" lang="ja-JP" altLang="en-US" dirty="0"/>
              <a:t>年、決算報告ができない事態に。</a:t>
            </a:r>
            <a:r>
              <a:rPr kumimoji="1" lang="en-US" altLang="ja-JP" dirty="0"/>
              <a:t>(</a:t>
            </a:r>
            <a:r>
              <a:rPr kumimoji="1" lang="ja-JP" altLang="en-US" dirty="0"/>
              <a:t>監査承認のないまま報告</a:t>
            </a:r>
            <a:r>
              <a:rPr kumimoji="1" lang="en-US" altLang="ja-JP" dirty="0"/>
              <a:t>)</a:t>
            </a:r>
            <a:endParaRPr kumimoji="1" lang="ja-JP" altLang="en-US" dirty="0"/>
          </a:p>
        </p:txBody>
      </p:sp>
    </p:spTree>
    <p:extLst>
      <p:ext uri="{BB962C8B-B14F-4D97-AF65-F5344CB8AC3E}">
        <p14:creationId xmlns:p14="http://schemas.microsoft.com/office/powerpoint/2010/main" val="163506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F68873B-0CCD-4AB9-9083-556F48FE7613}"/>
              </a:ext>
            </a:extLst>
          </p:cNvPr>
          <p:cNvSpPr txBox="1"/>
          <p:nvPr/>
        </p:nvSpPr>
        <p:spPr>
          <a:xfrm>
            <a:off x="98474" y="295422"/>
            <a:ext cx="11929403" cy="4801314"/>
          </a:xfrm>
          <a:prstGeom prst="rect">
            <a:avLst/>
          </a:prstGeom>
          <a:noFill/>
        </p:spPr>
        <p:txBody>
          <a:bodyPr wrap="square" rtlCol="0">
            <a:spAutoFit/>
          </a:bodyPr>
          <a:lstStyle/>
          <a:p>
            <a:r>
              <a:rPr lang="ja-JP" altLang="en-US"/>
              <a:t>東芝：粉飾疑う声も　営業益さらに減る恐れ</a:t>
            </a:r>
          </a:p>
          <a:p>
            <a:r>
              <a:rPr lang="en-US" altLang="ja-JP"/>
              <a:t>2015.05.15</a:t>
            </a:r>
            <a:r>
              <a:rPr lang="ja-JP" altLang="en-US"/>
              <a:t>　毎日新聞東京朝刊　</a:t>
            </a:r>
            <a:r>
              <a:rPr lang="en-US" altLang="ja-JP"/>
              <a:t>7</a:t>
            </a:r>
            <a:r>
              <a:rPr lang="ja-JP" altLang="en-US"/>
              <a:t>頁　経済面　</a:t>
            </a:r>
            <a:r>
              <a:rPr lang="en-US" altLang="ja-JP"/>
              <a:t>(</a:t>
            </a:r>
            <a:r>
              <a:rPr lang="ja-JP" altLang="en-US"/>
              <a:t>全</a:t>
            </a:r>
            <a:r>
              <a:rPr lang="en-US" altLang="ja-JP"/>
              <a:t>1,180</a:t>
            </a:r>
            <a:r>
              <a:rPr lang="ja-JP" altLang="en-US"/>
              <a:t>字</a:t>
            </a:r>
            <a:r>
              <a:rPr lang="en-US" altLang="ja-JP"/>
              <a:t>)</a:t>
            </a:r>
            <a:r>
              <a:rPr lang="ja-JP" altLang="en-US"/>
              <a:t>　 </a:t>
            </a:r>
          </a:p>
          <a:p>
            <a:r>
              <a:rPr lang="ja-JP" altLang="en-US"/>
              <a:t>　インフラ工事を巡って東芝で過去に不適切な会計処理が行われていた問題で、同社は１３日夜、２０１２年３月期～１４年３月期の営業利益が累計で５００億円強減少する見通しであると発表した。海外も含めた複数のインフラ工事で、将来の売り上げを前倒しして計上したり、コストダウン効果を過剰に見積もって一時的に利益を増やしたりするなど、専門家からは「意図的であれば粉飾決算だ」と批判の声があがっている。</a:t>
            </a:r>
            <a:r>
              <a:rPr lang="en-US" altLang="ja-JP"/>
              <a:t>【</a:t>
            </a:r>
            <a:r>
              <a:rPr lang="ja-JP" altLang="en-US"/>
              <a:t>片平知宏</a:t>
            </a:r>
            <a:r>
              <a:rPr lang="en-US" altLang="ja-JP"/>
              <a:t>】</a:t>
            </a:r>
          </a:p>
          <a:p>
            <a:r>
              <a:rPr lang="ja-JP" altLang="en-US"/>
              <a:t>　社内の特別調査委員会の調査で、原子力・水力などの電力システム事業、送配電設備などの社会インフラシステム事業、エレベーターやビル管理などコミュニティ・ソリューション事業の３分野で不適切な会計処理が行われていたことが判明している。</a:t>
            </a:r>
          </a:p>
          <a:p>
            <a:r>
              <a:rPr lang="ja-JP" altLang="en-US"/>
              <a:t>　問題になっているのは、数年にまたがるインフラ工事の進捗（しんちょく）に応じて、売り上げを毎年度ごとに計上する「工事進行基準」の計上の仕方で、工事が実際よりも進んでいるように見せて、将来の売り上げを前倒しして計上していたケースもあった。</a:t>
            </a:r>
          </a:p>
          <a:p>
            <a:r>
              <a:rPr lang="ja-JP" altLang="en-US"/>
              <a:t>　また、同社は将来的に可能と判断したコストダウン分をもとに、工事や資材などの費用を見積もっていたことが社内調査で判明。同社幹部は「我が社ならばここまでのコストダウンができると見込んだもの。故意ではなく会計技術の問題」と弁明した。</a:t>
            </a:r>
          </a:p>
          <a:p>
            <a:r>
              <a:rPr lang="ja-JP" altLang="en-US"/>
              <a:t>　だが、会計の不正処理に詳しい公認会計士は「事業部が本社に報告する業績を良くみせるため、不適切な会計処理をしていた可能性も否定できない」と話す。</a:t>
            </a:r>
            <a:endParaRPr kumimoji="1" lang="ja-JP" altLang="en-US" dirty="0"/>
          </a:p>
        </p:txBody>
      </p:sp>
    </p:spTree>
    <p:extLst>
      <p:ext uri="{BB962C8B-B14F-4D97-AF65-F5344CB8AC3E}">
        <p14:creationId xmlns:p14="http://schemas.microsoft.com/office/powerpoint/2010/main" val="305337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CEFE157-36E5-4044-927B-4C33E479EFDD}"/>
              </a:ext>
            </a:extLst>
          </p:cNvPr>
          <p:cNvSpPr txBox="1"/>
          <p:nvPr/>
        </p:nvSpPr>
        <p:spPr>
          <a:xfrm>
            <a:off x="154745" y="281354"/>
            <a:ext cx="11859064" cy="5355312"/>
          </a:xfrm>
          <a:prstGeom prst="rect">
            <a:avLst/>
          </a:prstGeom>
          <a:noFill/>
        </p:spPr>
        <p:txBody>
          <a:bodyPr wrap="square" rtlCol="0">
            <a:spAutoFit/>
          </a:bodyPr>
          <a:lstStyle/>
          <a:p>
            <a:r>
              <a:rPr lang="ja-JP" altLang="en-US"/>
              <a:t>東芝：最高益１兆円　大半「メモリ」売却益　営業益は９割減　４～６月期</a:t>
            </a:r>
          </a:p>
          <a:p>
            <a:r>
              <a:rPr lang="en-US" altLang="ja-JP"/>
              <a:t>2018.08.09</a:t>
            </a:r>
            <a:r>
              <a:rPr lang="ja-JP" altLang="en-US"/>
              <a:t>　東京朝刊　</a:t>
            </a:r>
            <a:r>
              <a:rPr lang="en-US" altLang="ja-JP"/>
              <a:t>7</a:t>
            </a:r>
            <a:r>
              <a:rPr lang="ja-JP" altLang="en-US"/>
              <a:t>頁　経済面　</a:t>
            </a:r>
            <a:r>
              <a:rPr lang="en-US" altLang="ja-JP"/>
              <a:t>(</a:t>
            </a:r>
            <a:r>
              <a:rPr lang="ja-JP" altLang="en-US"/>
              <a:t>全</a:t>
            </a:r>
            <a:r>
              <a:rPr lang="en-US" altLang="ja-JP"/>
              <a:t>1,272</a:t>
            </a:r>
            <a:r>
              <a:rPr lang="ja-JP" altLang="en-US"/>
              <a:t>字</a:t>
            </a:r>
            <a:r>
              <a:rPr lang="en-US" altLang="ja-JP"/>
              <a:t>)</a:t>
            </a:r>
            <a:r>
              <a:rPr lang="ja-JP" altLang="en-US"/>
              <a:t>　 </a:t>
            </a:r>
          </a:p>
          <a:p>
            <a:r>
              <a:rPr lang="ja-JP" altLang="en-US"/>
              <a:t>　東芝が８日発表した２０１８年４～６月期連結決算は、半導体子会社の売却益などで、最終（当期）利益が１兆１６７億円となり、四半期として過去最高を更新した。一方、本業のもうけを示す営業利益は７億円と前年から約９割減で、新たな収益源を見いだせない状況が浮き彫りになった。</a:t>
            </a:r>
            <a:r>
              <a:rPr lang="en-US" altLang="ja-JP"/>
              <a:t>【</a:t>
            </a:r>
            <a:r>
              <a:rPr lang="ja-JP" altLang="en-US"/>
              <a:t>柳沢亮</a:t>
            </a:r>
            <a:r>
              <a:rPr lang="en-US" altLang="ja-JP"/>
              <a:t>】</a:t>
            </a:r>
          </a:p>
          <a:p>
            <a:r>
              <a:rPr lang="ja-JP" altLang="en-US"/>
              <a:t>　最終利益は、６月１日に売却を完了した半導体子会社「東芝メモリ」の売却益、９６５５億円を計上したことなどで大幅に改善。前年同期の５０３億円の約２０倍に膨らんだ。株主資本比率も、３月末の１７・６％から３７・９％に改善した。</a:t>
            </a:r>
          </a:p>
          <a:p>
            <a:r>
              <a:rPr lang="ja-JP" altLang="en-US"/>
              <a:t>　だが営業利益は前年同期比９４・５％の大幅減となった。温室効果ガス削減の世界的な潮流で火力発電タービンなどの売り上げが落ちるなど、エネルギー事業が低迷したほか、従業員の賞与削減などを終えた影響が出た。</a:t>
            </a:r>
          </a:p>
          <a:p>
            <a:r>
              <a:rPr lang="ja-JP" altLang="en-US"/>
              <a:t>　東京都内で８日開いた決算発表で、平田政善・最高財務責任者（ＣＦＯ）は「固定費の改善ですべての事業で収益性を高める。相対的に収益性が低い事業が残っていれば、構造改革の対象とする」と述べ、不採算事業の売却や、人員削減の可能性もあると説明した。火力発電などの事業が候補になるとみられる。さらに、米テキサス州での液化天然ガス（ＬＮＧ）事業について、撤退を含めた対応策を検討していることも示唆した。</a:t>
            </a:r>
          </a:p>
          <a:p>
            <a:r>
              <a:rPr lang="ja-JP" altLang="en-US"/>
              <a:t>　一方、稼ぎ頭だった東芝メモリに代わる新たな収益の柱は、明示しなかった。車谷暢昭会長は５月、エレベーターなどのインフラ（社会基盤）事業や人工知能（ＡＩ）、モノのインターネット（ＩｏＴ）などのＩＴサービスの強化に経営資源を投入し、収益拡大を図る構想を示したが、具体策は不透明だ。１１月中に公表予定の、今後５年間の具体的な収益目標などを盛り込む経営計画「東芝Ｎｅｘｔプラン」で抜本的な収益改善策が示されるかも見通せない。</a:t>
            </a:r>
            <a:endParaRPr kumimoji="1" lang="ja-JP" altLang="en-US" dirty="0"/>
          </a:p>
        </p:txBody>
      </p:sp>
    </p:spTree>
    <p:extLst>
      <p:ext uri="{BB962C8B-B14F-4D97-AF65-F5344CB8AC3E}">
        <p14:creationId xmlns:p14="http://schemas.microsoft.com/office/powerpoint/2010/main" val="15724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2BAEEB5-6FED-4F2C-B968-C0E9A61E7408}"/>
              </a:ext>
            </a:extLst>
          </p:cNvPr>
          <p:cNvSpPr txBox="1"/>
          <p:nvPr/>
        </p:nvSpPr>
        <p:spPr>
          <a:xfrm>
            <a:off x="267286" y="407963"/>
            <a:ext cx="11169748" cy="4801314"/>
          </a:xfrm>
          <a:prstGeom prst="rect">
            <a:avLst/>
          </a:prstGeom>
          <a:noFill/>
        </p:spPr>
        <p:txBody>
          <a:bodyPr wrap="square" rtlCol="0">
            <a:spAutoFit/>
          </a:bodyPr>
          <a:lstStyle/>
          <a:p>
            <a:r>
              <a:rPr lang="ja-JP" altLang="en-US" dirty="0"/>
              <a:t>「東芝不正会計事件はなぜ起こったのか」</a:t>
            </a:r>
          </a:p>
          <a:p>
            <a:r>
              <a:rPr lang="ja-JP" altLang="en-US" dirty="0"/>
              <a:t>松村勝弘</a:t>
            </a:r>
          </a:p>
          <a:p>
            <a:r>
              <a:rPr lang="zh-CN" altLang="en-US" dirty="0"/>
              <a:t>立命館大学名誉教授</a:t>
            </a:r>
            <a:endParaRPr lang="ja-JP" altLang="en-US" dirty="0"/>
          </a:p>
          <a:p>
            <a:endParaRPr lang="ja-JP" altLang="en-US" dirty="0"/>
          </a:p>
          <a:p>
            <a:r>
              <a:rPr lang="ja-JP" altLang="en-US" dirty="0"/>
              <a:t>結論的にいえば，東芝不正会計はただ一つの原因から</a:t>
            </a:r>
          </a:p>
          <a:p>
            <a:r>
              <a:rPr lang="ja-JP" altLang="en-US" dirty="0"/>
              <a:t>もたらされたものではない，いわば複合脱線だったので</a:t>
            </a:r>
          </a:p>
          <a:p>
            <a:r>
              <a:rPr lang="ja-JP" altLang="en-US" dirty="0"/>
              <a:t>はなかろうか。その要因は以下のようなものであっただ</a:t>
            </a:r>
          </a:p>
          <a:p>
            <a:r>
              <a:rPr lang="ja-JP" altLang="en-US" dirty="0"/>
              <a:t>ろう。</a:t>
            </a:r>
          </a:p>
          <a:p>
            <a:r>
              <a:rPr lang="ja-JP" altLang="en-US" dirty="0"/>
              <a:t>① 東芝の業界内地位と業績との乖離。</a:t>
            </a:r>
          </a:p>
          <a:p>
            <a:r>
              <a:rPr lang="ja-JP" altLang="en-US" dirty="0"/>
              <a:t>② 金融機関との間に締結した財務制限条項</a:t>
            </a:r>
          </a:p>
          <a:p>
            <a:r>
              <a:rPr lang="ja-JP" altLang="en-US" dirty="0"/>
              <a:t>③ ウエスチングハウス買収の誤算。</a:t>
            </a:r>
          </a:p>
          <a:p>
            <a:r>
              <a:rPr lang="ja-JP" altLang="en-US" dirty="0"/>
              <a:t>④ 「新奇な」経営手法と企業体質との間に齟齬があっ</a:t>
            </a:r>
          </a:p>
          <a:p>
            <a:r>
              <a:rPr lang="ja-JP" altLang="en-US" dirty="0" err="1"/>
              <a:t>たの</a:t>
            </a:r>
            <a:r>
              <a:rPr lang="ja-JP" altLang="en-US" dirty="0"/>
              <a:t>ではないか。すなわち，カンパニー制や</a:t>
            </a:r>
            <a:r>
              <a:rPr lang="en-US" altLang="ja-JP" dirty="0"/>
              <a:t>EVA </a:t>
            </a:r>
            <a:r>
              <a:rPr lang="ja-JP" altLang="en-US" dirty="0"/>
              <a:t>と成果</a:t>
            </a:r>
          </a:p>
          <a:p>
            <a:r>
              <a:rPr lang="ja-JP" altLang="en-US" dirty="0"/>
              <a:t>主義の結びつき。</a:t>
            </a:r>
          </a:p>
          <a:p>
            <a:r>
              <a:rPr lang="ja-JP" altLang="en-US" dirty="0"/>
              <a:t>とりわけ</a:t>
            </a:r>
            <a:r>
              <a:rPr lang="en-US" altLang="ja-JP" dirty="0"/>
              <a:t>4 </a:t>
            </a:r>
            <a:r>
              <a:rPr lang="ja-JP" altLang="en-US" dirty="0"/>
              <a:t>番目の原因</a:t>
            </a:r>
          </a:p>
          <a:p>
            <a:endParaRPr kumimoji="1" lang="ja-JP" altLang="en-US" dirty="0"/>
          </a:p>
          <a:p>
            <a:r>
              <a:rPr lang="en-US" altLang="zh-TW" dirty="0"/>
              <a:t>『</a:t>
            </a:r>
            <a:r>
              <a:rPr lang="zh-TW" altLang="en-US" dirty="0"/>
              <a:t>証券経済学会年報</a:t>
            </a:r>
            <a:r>
              <a:rPr lang="en-US" altLang="zh-TW" dirty="0"/>
              <a:t>』</a:t>
            </a:r>
            <a:r>
              <a:rPr lang="zh-TW" altLang="en-US" dirty="0"/>
              <a:t>第</a:t>
            </a:r>
            <a:r>
              <a:rPr lang="en-US" altLang="zh-TW" dirty="0"/>
              <a:t>51 </a:t>
            </a:r>
            <a:r>
              <a:rPr lang="zh-TW" altLang="en-US" dirty="0"/>
              <a:t>号別冊</a:t>
            </a:r>
            <a:endParaRPr kumimoji="1" lang="ja-JP" altLang="en-US" dirty="0"/>
          </a:p>
        </p:txBody>
      </p:sp>
    </p:spTree>
    <p:extLst>
      <p:ext uri="{BB962C8B-B14F-4D97-AF65-F5344CB8AC3E}">
        <p14:creationId xmlns:p14="http://schemas.microsoft.com/office/powerpoint/2010/main" val="387634523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1192</TotalTime>
  <Words>1513</Words>
  <Application>Microsoft Office PowerPoint</Application>
  <PresentationFormat>ワイド画面</PresentationFormat>
  <Paragraphs>137</Paragraphs>
  <Slides>26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等线</vt:lpstr>
      <vt:lpstr>新細明體</vt:lpstr>
      <vt:lpstr>游ゴシック</vt:lpstr>
      <vt:lpstr>游ゴシック Light</vt:lpstr>
      <vt:lpstr>Arial</vt:lpstr>
      <vt:lpstr>Office テーマ</vt:lpstr>
      <vt:lpstr>社会の変化と 事件の様変わり</vt:lpstr>
      <vt:lpstr>成績認定の方法</vt:lpstr>
      <vt:lpstr>学習に必要なこと</vt:lpstr>
      <vt:lpstr>授業計画の変更</vt:lpstr>
      <vt:lpstr>頻発する不祥事と隠蔽</vt:lpstr>
      <vt:lpstr>東芝不正会計問題</vt:lpstr>
      <vt:lpstr>PowerPoint プレゼンテーション</vt:lpstr>
      <vt:lpstr>PowerPoint プレゼンテーション</vt:lpstr>
      <vt:lpstr>PowerPoint プレゼンテーション</vt:lpstr>
      <vt:lpstr>フォルクス・ワーゲンの事例</vt:lpstr>
      <vt:lpstr>PowerPoint プレゼンテーション</vt:lpstr>
      <vt:lpstr>GMリコール隠し問題</vt:lpstr>
      <vt:lpstr>ごみの行く末?</vt:lpstr>
      <vt:lpstr>PowerPoint プレゼンテーション</vt:lpstr>
      <vt:lpstr>PowerPoint プレゼンテーション</vt:lpstr>
      <vt:lpstr>PowerPoint プレゼンテーション</vt:lpstr>
      <vt:lpstr>PowerPoint プレゼンテーション</vt:lpstr>
      <vt:lpstr>有害廃棄物の国境を越える移動及びその処分の規制に関するバーゼル条約</vt:lpstr>
      <vt:lpstr>一人の少年が変えた Boyat Slat</vt:lpstr>
      <vt:lpstr>PowerPoint プレゼンテーション</vt:lpstr>
      <vt:lpstr>PowerPoint プレゼンテーション</vt:lpstr>
      <vt:lpstr>セクハラ事件</vt:lpstr>
      <vt:lpstr>ハリウッド事件</vt:lpstr>
      <vt:lpstr>日本の後進性</vt:lpstr>
      <vt:lpstr>日本スポーツ界のハラスメント告発</vt:lpstr>
      <vt:lpstr>変化の背景を考えてみよう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社会の変化と 事件の様変わり</dc:title>
  <dc:creator>ota wakei</dc:creator>
  <cp:lastModifiedBy>ota wakei</cp:lastModifiedBy>
  <cp:revision>48</cp:revision>
  <dcterms:created xsi:type="dcterms:W3CDTF">2018-08-15T08:42:15Z</dcterms:created>
  <dcterms:modified xsi:type="dcterms:W3CDTF">2018-09-07T07:54:39Z</dcterms:modified>
</cp:coreProperties>
</file>