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09" r:id="rId3"/>
    <p:sldId id="310" r:id="rId4"/>
    <p:sldId id="311" r:id="rId5"/>
    <p:sldId id="314" r:id="rId6"/>
    <p:sldId id="312" r:id="rId7"/>
    <p:sldId id="315" r:id="rId8"/>
    <p:sldId id="299" r:id="rId9"/>
    <p:sldId id="294" r:id="rId10"/>
    <p:sldId id="295" r:id="rId11"/>
    <p:sldId id="300" r:id="rId12"/>
    <p:sldId id="301" r:id="rId13"/>
    <p:sldId id="302" r:id="rId14"/>
    <p:sldId id="303" r:id="rId15"/>
    <p:sldId id="286" r:id="rId16"/>
    <p:sldId id="291" r:id="rId17"/>
    <p:sldId id="308" r:id="rId18"/>
    <p:sldId id="257" r:id="rId19"/>
    <p:sldId id="305" r:id="rId20"/>
    <p:sldId id="306" r:id="rId21"/>
    <p:sldId id="307" r:id="rId22"/>
    <p:sldId id="292" r:id="rId23"/>
    <p:sldId id="313" r:id="rId24"/>
    <p:sldId id="274" r:id="rId25"/>
    <p:sldId id="275" r:id="rId2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0AEA402-89C6-4F61-8E8B-3A74FF82BA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71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07468-158C-4B6B-A239-B1465C2AC1B4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623063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951599-468C-4AF8-8045-4B4EFD126CC7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34132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555C2-AFEF-4B9E-98DF-3B93D552D0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60F60-23B3-4333-ABED-E40D701789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DCA08-4271-4064-93DB-CFFD671CC2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1C7D4-BD6B-4803-B292-75114A43A9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11C8F-56B0-436C-937E-5504528597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2166C-C29D-4A35-A22B-E90AC5F35C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9A68D-CB32-4167-8029-B6ECBC780C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F1D4D-64FF-464C-A317-873EFFF70E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5F127-6806-4DB8-819F-10565671BE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5C3F8-2D10-4EDC-B7CD-470C4CBF6F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9D0A4-4A27-4B17-8F2C-DF4A39E848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B11EEE5-FA11-44B9-A93A-10950966C7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leaks.org/" TargetMode="External"/><Relationship Id="rId2" Type="http://schemas.openxmlformats.org/officeDocument/2006/relationships/hyperlink" Target="http://www.asahi.com/special/wikileak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6/67/Julian_Assange_(Norway,_March_2010)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インターネットと国際社会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インターネットは社会をどう変えるか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77" y="548680"/>
            <a:ext cx="8566410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84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ウィキリークスを考える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日本でのウィキリークス状況</a:t>
            </a:r>
            <a:r>
              <a:rPr lang="en-US" altLang="ja-JP" dirty="0" smtClean="0">
                <a:hlinkClick r:id="rId2"/>
              </a:rPr>
              <a:t>http://www.asahi.com/special/wikileaks/</a:t>
            </a:r>
            <a:endParaRPr lang="ja-JP" altLang="en-US" dirty="0" smtClean="0"/>
          </a:p>
          <a:p>
            <a:r>
              <a:rPr kumimoji="1" lang="ja-JP" altLang="en-US" dirty="0" smtClean="0"/>
              <a:t>ウィキリークスのホームページ</a:t>
            </a:r>
            <a:r>
              <a:rPr lang="en-US" altLang="ja-JP" dirty="0" smtClean="0">
                <a:hlinkClick r:id="rId3"/>
              </a:rPr>
              <a:t>http://wikileaks.org/</a:t>
            </a:r>
            <a:endParaRPr lang="ja-JP" altLang="en-US" dirty="0" smtClean="0"/>
          </a:p>
          <a:p>
            <a:r>
              <a:rPr kumimoji="1" lang="ja-JP" altLang="en-US" dirty="0" smtClean="0"/>
              <a:t>ウィキリークスはテロか正義の情報開示か、あるいは</a:t>
            </a:r>
          </a:p>
          <a:p>
            <a:pPr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0377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ファイル:Julian Assange (Norway, March 2010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86650" cy="5705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0587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スノーデン事件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ＮＳＡで諜報活動をしていたスノーデンが、香港でその内容を一部暴露</a:t>
            </a:r>
          </a:p>
          <a:p>
            <a:r>
              <a:rPr lang="ja-JP" altLang="en-US" dirty="0" smtClean="0"/>
              <a:t>その後亡命問題が長引いている。</a:t>
            </a:r>
          </a:p>
          <a:p>
            <a:r>
              <a:rPr kumimoji="1" lang="ja-JP" altLang="en-US" dirty="0" smtClean="0"/>
              <a:t>アメリカ始め多くの国が、インターネットや電話等の通信傍受をしていること、アメリカの主要なインターネット関連会社が協力していることが明らかに。</a:t>
            </a:r>
          </a:p>
          <a:p>
            <a:r>
              <a:rPr lang="ja-JP" altLang="en-US" dirty="0" smtClean="0"/>
              <a:t>最近東大のシンポジウムにモスクワから参加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7643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6/60/Edward_Snowde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030" y="0"/>
            <a:ext cx="5691942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1814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Stap</a:t>
            </a:r>
            <a:r>
              <a:rPr kumimoji="1" lang="ja-JP" altLang="en-US" dirty="0" smtClean="0"/>
              <a:t>細胞問題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インターネットの活用場面</a:t>
            </a:r>
          </a:p>
          <a:p>
            <a:pPr lvl="1"/>
            <a:r>
              <a:rPr lang="ja-JP" altLang="en-US" dirty="0" smtClean="0"/>
              <a:t>著者たちの連絡</a:t>
            </a:r>
            <a:r>
              <a:rPr lang="en-US" altLang="ja-JP" dirty="0" smtClean="0"/>
              <a:t>(</a:t>
            </a:r>
            <a:r>
              <a:rPr lang="ja-JP" altLang="en-US" dirty="0" smtClean="0"/>
              <a:t>日本・アメリカ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批判者たちの活動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検証サイト、ブログ、ツイッターで拡散・相互交流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論文自体</a:t>
            </a:r>
            <a:r>
              <a:rPr lang="en-US" altLang="ja-JP" dirty="0" smtClean="0"/>
              <a:t>(</a:t>
            </a:r>
            <a:r>
              <a:rPr lang="ja-JP" altLang="en-US" dirty="0" smtClean="0"/>
              <a:t>読まれるほとんどはネット版</a:t>
            </a:r>
            <a:r>
              <a:rPr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既存メディアの活用</a:t>
            </a:r>
          </a:p>
          <a:p>
            <a:pPr lvl="1"/>
            <a:r>
              <a:rPr kumimoji="1" lang="ja-JP" altLang="en-US" dirty="0" smtClean="0"/>
              <a:t>理研の発表や検証の記者会見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イスラム国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インターネットを通じて、国際的宣伝活動</a:t>
            </a:r>
          </a:p>
          <a:p>
            <a:pPr lvl="1"/>
            <a:r>
              <a:rPr kumimoji="1" lang="ja-JP" altLang="en-US" dirty="0" smtClean="0"/>
              <a:t>戦闘場面→戦闘員と資金の募集</a:t>
            </a:r>
          </a:p>
          <a:p>
            <a:pPr lvl="1"/>
            <a:r>
              <a:rPr kumimoji="1" lang="ja-JP" altLang="en-US" dirty="0" smtClean="0"/>
              <a:t>処刑→聖戦のアピール</a:t>
            </a:r>
          </a:p>
          <a:p>
            <a:pPr lvl="1"/>
            <a:r>
              <a:rPr lang="ja-JP" altLang="en-US" dirty="0" smtClean="0"/>
              <a:t>テロの呼びかけ→世界各地で勝手連的</a:t>
            </a:r>
            <a:r>
              <a:rPr lang="ja-JP" altLang="en-US" dirty="0"/>
              <a:t>テロ</a:t>
            </a:r>
            <a:endParaRPr kumimoji="1" lang="ja-JP" altLang="en-US" dirty="0" smtClean="0"/>
          </a:p>
          <a:p>
            <a:r>
              <a:rPr lang="ja-JP" altLang="en-US" dirty="0" smtClean="0"/>
              <a:t>通常メディアは、それらを報道することで、イスラム国の国際宣伝を助長</a:t>
            </a:r>
          </a:p>
          <a:p>
            <a:r>
              <a:rPr kumimoji="1" lang="ja-JP" altLang="en-US" dirty="0"/>
              <a:t>イスラム</a:t>
            </a:r>
            <a:r>
              <a:rPr kumimoji="1" lang="ja-JP" altLang="en-US" dirty="0" smtClean="0"/>
              <a:t>国中心都市</a:t>
            </a:r>
            <a:r>
              <a:rPr kumimoji="1" lang="ja-JP" altLang="en-US" dirty="0"/>
              <a:t>に</a:t>
            </a:r>
            <a:r>
              <a:rPr kumimoji="1" lang="ja-JP" altLang="en-US" dirty="0" smtClean="0"/>
              <a:t>あるメディアセンターは近代的設備をもっている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7057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教育への影響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参加型遠隔授業</a:t>
            </a:r>
          </a:p>
          <a:p>
            <a:r>
              <a:rPr lang="ja-JP" altLang="en-US" dirty="0"/>
              <a:t>電子</a:t>
            </a:r>
            <a:r>
              <a:rPr lang="ja-JP" altLang="en-US" dirty="0" smtClean="0"/>
              <a:t>黒板</a:t>
            </a:r>
            <a:r>
              <a:rPr lang="ja-JP" altLang="en-US" dirty="0"/>
              <a:t>・</a:t>
            </a:r>
            <a:r>
              <a:rPr lang="ja-JP" altLang="en-US" dirty="0" smtClean="0"/>
              <a:t>タベレット等の利用</a:t>
            </a:r>
          </a:p>
          <a:p>
            <a:r>
              <a:rPr kumimoji="1" lang="en-US" altLang="ja-JP" dirty="0" smtClean="0"/>
              <a:t>MOOC</a:t>
            </a:r>
          </a:p>
          <a:p>
            <a:r>
              <a:rPr kumimoji="1" lang="ja-JP" altLang="en-US" dirty="0" smtClean="0"/>
              <a:t>授業の中での応答システム</a:t>
            </a:r>
          </a:p>
          <a:p>
            <a:r>
              <a:rPr lang="ja-JP" altLang="en-US" dirty="0" smtClean="0"/>
              <a:t>学校教育と家庭教育の</a:t>
            </a:r>
            <a:r>
              <a:rPr lang="ja-JP" altLang="en-US" dirty="0"/>
              <a:t>接続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1126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インターネットの歴史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ja-JP" altLang="en-US" dirty="0" smtClean="0"/>
              <a:t>１　１９６９年国防総省のネットワークとして成立（ＡＲＰＡネット）　その後大学や研究機関を含む。外国にも拡大</a:t>
            </a:r>
          </a:p>
          <a:p>
            <a:pPr marL="609600" indent="-609600" eaLnBrk="1" hangingPunct="1">
              <a:buFontTx/>
              <a:buNone/>
            </a:pPr>
            <a:r>
              <a:rPr lang="en-US" altLang="ja-JP" dirty="0" smtClean="0"/>
              <a:t>2</a:t>
            </a:r>
            <a:r>
              <a:rPr lang="ja-JP" altLang="en-US" dirty="0" smtClean="0"/>
              <a:t>  １９８４年日本にＪＵＮＥＴ、１９８８年にＷＩＤＥプロジェクト　インターネットに参加</a:t>
            </a:r>
          </a:p>
          <a:p>
            <a:pPr marL="609600" indent="-609600" eaLnBrk="1" hangingPunct="1">
              <a:buFontTx/>
              <a:buAutoNum type="arabicPlain" startAt="3"/>
            </a:pPr>
            <a:r>
              <a:rPr lang="ja-JP" altLang="en-US" dirty="0" smtClean="0"/>
              <a:t>１９９２年</a:t>
            </a:r>
            <a:r>
              <a:rPr lang="ja-JP" altLang="en-US" dirty="0"/>
              <a:t>学術専用から一般商用</a:t>
            </a:r>
            <a:r>
              <a:rPr lang="ja-JP" altLang="en-US" dirty="0" smtClean="0"/>
              <a:t>利用</a:t>
            </a:r>
          </a:p>
          <a:p>
            <a:pPr marL="609600" indent="-609600" eaLnBrk="1" hangingPunct="1">
              <a:buFontTx/>
              <a:buAutoNum type="arabicPlain" startAt="3"/>
            </a:pPr>
            <a:r>
              <a:rPr lang="ja-JP" altLang="en-US" dirty="0" smtClean="0"/>
              <a:t>ハイパーリンク、常時接続、検索サイト、</a:t>
            </a:r>
            <a:r>
              <a:rPr lang="en-US" altLang="ja-JP" dirty="0" smtClean="0"/>
              <a:t>web2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SNS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映像等量質の</a:t>
            </a:r>
            <a:r>
              <a:rPr lang="ja-JP" altLang="en-US" dirty="0"/>
              <a:t>発展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人工知能のあゆみ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1960</a:t>
            </a:r>
            <a:r>
              <a:rPr kumimoji="1" lang="ja-JP" altLang="en-US" dirty="0" smtClean="0"/>
              <a:t>年代～</a:t>
            </a:r>
            <a:r>
              <a:rPr kumimoji="1" lang="en-US" altLang="ja-JP" dirty="0" smtClean="0"/>
              <a:t>70</a:t>
            </a:r>
            <a:r>
              <a:rPr kumimoji="1" lang="ja-JP" altLang="en-US" dirty="0" smtClean="0"/>
              <a:t>年代　探索・遂安・ニューラルネットワークなどの理論的研究が進む。コンピューターの能力不足で非現実的</a:t>
            </a:r>
          </a:p>
          <a:p>
            <a:r>
              <a:rPr lang="en-US" altLang="ja-JP" dirty="0"/>
              <a:t>1980</a:t>
            </a:r>
            <a:r>
              <a:rPr lang="ja-JP" altLang="en-US" dirty="0"/>
              <a:t>年代　</a:t>
            </a:r>
            <a:r>
              <a:rPr lang="ja-JP" altLang="en-US" dirty="0" smtClean="0"/>
              <a:t>エキスパートシステム。第五世代コンピュータ　挫折</a:t>
            </a:r>
          </a:p>
          <a:p>
            <a:r>
              <a:rPr kumimoji="1" lang="en-US" altLang="ja-JP" dirty="0"/>
              <a:t>90</a:t>
            </a:r>
            <a:r>
              <a:rPr kumimoji="1" lang="ja-JP" altLang="en-US" dirty="0" smtClean="0"/>
              <a:t>年代後半以後第三の波</a:t>
            </a:r>
          </a:p>
          <a:p>
            <a:pPr lvl="1"/>
            <a:r>
              <a:rPr lang="ja-JP" altLang="en-US" dirty="0" smtClean="0"/>
              <a:t>コンピューターの飛躍的向上・ビッグデータの蓄積・</a:t>
            </a:r>
            <a:r>
              <a:rPr lang="ja-JP" altLang="en-US" dirty="0" err="1" smtClean="0"/>
              <a:t>さまさまな</a:t>
            </a:r>
            <a:r>
              <a:rPr lang="ja-JP" altLang="en-US" dirty="0" smtClean="0"/>
              <a:t>理論の提起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3150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インターネットは新産業革命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人間社会の構造を変化させる</a:t>
            </a:r>
          </a:p>
          <a:p>
            <a:r>
              <a:rPr lang="ja-JP" altLang="en-US" dirty="0"/>
              <a:t>ふたつ</a:t>
            </a:r>
            <a:r>
              <a:rPr lang="ja-JP" altLang="en-US" dirty="0" smtClean="0"/>
              <a:t>の要素</a:t>
            </a:r>
            <a:r>
              <a:rPr lang="en-US" altLang="ja-JP" dirty="0" smtClean="0"/>
              <a:t>:</a:t>
            </a:r>
            <a:r>
              <a:rPr lang="ja-JP" altLang="en-US" dirty="0" smtClean="0"/>
              <a:t>言語とエネルギー</a:t>
            </a:r>
          </a:p>
          <a:p>
            <a:pPr lvl="1"/>
            <a:r>
              <a:rPr kumimoji="1" lang="ja-JP" altLang="en-US" dirty="0"/>
              <a:t>言語 </a:t>
            </a:r>
            <a:r>
              <a:rPr kumimoji="1" lang="ja-JP" altLang="en-US" dirty="0" smtClean="0"/>
              <a:t>文字の創造→印刷術の発明→デジタル技術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→インターネット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エネルギー  火の使用→動力の発明</a:t>
            </a:r>
            <a:r>
              <a:rPr lang="en-US" altLang="ja-JP" dirty="0" smtClean="0"/>
              <a:t>(</a:t>
            </a:r>
            <a:r>
              <a:rPr lang="ja-JP" altLang="en-US" dirty="0" smtClean="0"/>
              <a:t>石炭→電気</a:t>
            </a:r>
            <a:r>
              <a:rPr lang="en-US" altLang="ja-JP" dirty="0" smtClean="0"/>
              <a:t>)</a:t>
            </a:r>
            <a:r>
              <a:rPr lang="ja-JP" altLang="en-US" dirty="0" smtClean="0"/>
              <a:t>→デジタル技術</a:t>
            </a:r>
            <a:r>
              <a:rPr lang="en-US" altLang="ja-JP" dirty="0" smtClean="0"/>
              <a:t>(</a:t>
            </a:r>
            <a:r>
              <a:rPr lang="ja-JP" altLang="en-US" dirty="0" smtClean="0"/>
              <a:t>動力の転換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インターネットは言語とエネルギー革命の総合的革命をもたらす→</a:t>
            </a:r>
            <a:r>
              <a:rPr kumimoji="1" lang="en-US" altLang="ja-JP" dirty="0" smtClean="0"/>
              <a:t>AI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0643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人工知能を使っている例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車の自動運転</a:t>
            </a:r>
          </a:p>
          <a:p>
            <a:r>
              <a:rPr lang="ja-JP" altLang="en-US" dirty="0" smtClean="0"/>
              <a:t>対人ロボット（介護、レジ、受付、掃除</a:t>
            </a:r>
          </a:p>
          <a:p>
            <a:r>
              <a:rPr kumimoji="1" lang="ja-JP" altLang="en-US" dirty="0" smtClean="0"/>
              <a:t>音声認識</a:t>
            </a:r>
            <a:r>
              <a:rPr kumimoji="1" lang="en-US" altLang="ja-JP" dirty="0" smtClean="0"/>
              <a:t>(SIRI)</a:t>
            </a:r>
            <a:r>
              <a:rPr kumimoji="1" lang="ja-JP" altLang="en-US" dirty="0" smtClean="0"/>
              <a:t>・翻訳・文字認識</a:t>
            </a:r>
            <a:r>
              <a:rPr kumimoji="1" lang="en-US" altLang="ja-JP" dirty="0" smtClean="0"/>
              <a:t>OCR</a:t>
            </a:r>
          </a:p>
          <a:p>
            <a:r>
              <a:rPr kumimoji="1" lang="ja-JP" altLang="en-US" dirty="0" smtClean="0"/>
              <a:t>広告・検索</a:t>
            </a:r>
            <a:endParaRPr kumimoji="1" lang="en-US" altLang="ja-JP" dirty="0" smtClean="0"/>
          </a:p>
          <a:p>
            <a:r>
              <a:rPr kumimoji="1" lang="ja-JP" altLang="en-US" dirty="0" smtClean="0"/>
              <a:t>ゲーム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チェス、将棋、囲碁</a:t>
            </a:r>
            <a:r>
              <a:rPr kumimoji="1" lang="en-US" altLang="ja-JP" dirty="0" smtClean="0"/>
              <a:t>)</a:t>
            </a:r>
            <a:r>
              <a:rPr lang="ja-JP" altLang="en-US" dirty="0"/>
              <a:t>・</a:t>
            </a:r>
            <a:r>
              <a:rPr lang="ja-JP" altLang="en-US" dirty="0" smtClean="0"/>
              <a:t>クイズ</a:t>
            </a:r>
            <a:r>
              <a:rPr lang="en-US" altLang="ja-JP" dirty="0" smtClean="0"/>
              <a:t>(Watson)</a:t>
            </a:r>
            <a:endParaRPr lang="ja-JP" altLang="en-US" dirty="0" smtClean="0"/>
          </a:p>
          <a:p>
            <a:r>
              <a:rPr lang="ja-JP" altLang="en-US" dirty="0" smtClean="0"/>
              <a:t>記事の執筆・</a:t>
            </a:r>
            <a:r>
              <a:rPr lang="en-US" altLang="ja-JP" dirty="0" smtClean="0"/>
              <a:t>(</a:t>
            </a:r>
            <a:r>
              <a:rPr lang="ja-JP" altLang="en-US" dirty="0" smtClean="0"/>
              <a:t>小説</a:t>
            </a:r>
            <a:r>
              <a:rPr lang="ja-JP" altLang="en-US" dirty="0"/>
              <a:t>・</a:t>
            </a:r>
            <a:r>
              <a:rPr lang="ja-JP" altLang="en-US" dirty="0" smtClean="0"/>
              <a:t>作曲</a:t>
            </a:r>
            <a:r>
              <a:rPr lang="en-US" altLang="ja-JP" dirty="0" smtClean="0"/>
              <a:t>)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8569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コンピューターが困難だったこと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パターン認識</a:t>
            </a:r>
          </a:p>
          <a:p>
            <a:pPr lvl="1"/>
            <a:r>
              <a:rPr kumimoji="1" lang="ja-JP" altLang="en-US" dirty="0" smtClean="0"/>
              <a:t>画像が**だと認識する。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コンピューターにとっては単なる色のついた点の集合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文字も同様</a:t>
            </a:r>
          </a:p>
          <a:p>
            <a:pPr lvl="1"/>
            <a:r>
              <a:rPr lang="ja-JP" altLang="en-US" dirty="0" smtClean="0"/>
              <a:t>音を言語的な音声と認識する。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単なる波</a:t>
            </a:r>
            <a:r>
              <a:rPr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推論</a:t>
            </a:r>
          </a:p>
          <a:p>
            <a:pPr lvl="1"/>
            <a:r>
              <a:rPr kumimoji="1" lang="ja-JP" altLang="en-US" dirty="0" smtClean="0"/>
              <a:t>意味を理解する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画像や声、文章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判断して行動</a:t>
            </a:r>
          </a:p>
          <a:p>
            <a:pPr lvl="1"/>
            <a:r>
              <a:rPr kumimoji="1" lang="ja-JP" altLang="en-US" dirty="0" smtClean="0"/>
              <a:t>自動運転で止まる</a:t>
            </a:r>
            <a:r>
              <a:rPr kumimoji="1" lang="ja-JP" altLang="en-US" dirty="0"/>
              <a:t>、</a:t>
            </a:r>
            <a:r>
              <a:rPr kumimoji="1" lang="ja-JP" altLang="en-US" dirty="0" smtClean="0"/>
              <a:t>曲がる。</a:t>
            </a:r>
          </a:p>
          <a:p>
            <a:pPr lvl="1"/>
            <a:r>
              <a:rPr kumimoji="1" lang="en-US" altLang="ja-JP" dirty="0" smtClean="0"/>
              <a:t>Output</a:t>
            </a:r>
            <a:r>
              <a:rPr kumimoji="1" lang="ja-JP" altLang="en-US" dirty="0" smtClean="0"/>
              <a:t>をだす。</a:t>
            </a:r>
            <a:r>
              <a:rPr kumimoji="1" lang="en-US" altLang="ja-JP" dirty="0" smtClean="0"/>
              <a:t>(</a:t>
            </a:r>
            <a:r>
              <a:rPr kumimoji="1" lang="ja-JP" altLang="en-US" dirty="0" err="1" smtClean="0"/>
              <a:t>かな</a:t>
            </a:r>
            <a:r>
              <a:rPr kumimoji="1" lang="ja-JP" altLang="en-US" dirty="0" smtClean="0"/>
              <a:t>漢字変換、翻訳、答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41599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インターネット</a:t>
            </a:r>
            <a:r>
              <a:rPr lang="ja-JP" altLang="en-US" dirty="0" smtClean="0"/>
              <a:t>社会の</a:t>
            </a:r>
            <a:r>
              <a:rPr lang="ja-JP" altLang="en-US" dirty="0"/>
              <a:t>特質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オープン性</a:t>
            </a:r>
            <a:r>
              <a:rPr lang="ja-JP" altLang="en-US" dirty="0" smtClean="0"/>
              <a:t>（ウィキリークス・ウィキペディア・フリーソフト）</a:t>
            </a:r>
            <a:endParaRPr lang="ja-JP" altLang="en-US" dirty="0"/>
          </a:p>
          <a:p>
            <a:r>
              <a:rPr lang="ja-JP" altLang="en-US" dirty="0" smtClean="0"/>
              <a:t>共同性</a:t>
            </a:r>
            <a:r>
              <a:rPr lang="ja-JP" altLang="en-US" dirty="0"/>
              <a:t>（ </a:t>
            </a:r>
            <a:r>
              <a:rPr lang="en-US" altLang="ja-JP" dirty="0" err="1"/>
              <a:t>linux</a:t>
            </a:r>
            <a:r>
              <a:rPr lang="en-US" altLang="ja-JP" dirty="0"/>
              <a:t> </a:t>
            </a:r>
            <a:r>
              <a:rPr lang="en-US" altLang="ja-JP" dirty="0" err="1"/>
              <a:t>openoffice</a:t>
            </a:r>
            <a:r>
              <a:rPr lang="en-US" altLang="ja-JP" dirty="0"/>
              <a:t> </a:t>
            </a:r>
            <a:r>
              <a:rPr lang="ja-JP" altLang="en-US" dirty="0"/>
              <a:t>その他多くの</a:t>
            </a:r>
            <a:r>
              <a:rPr lang="en-US" altLang="ja-JP" dirty="0"/>
              <a:t>open source soft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自由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誰でも表現可能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→既存メディアの変質</a:t>
            </a:r>
          </a:p>
          <a:p>
            <a:r>
              <a:rPr lang="ja-JP" altLang="en-US" dirty="0" smtClean="0"/>
              <a:t>アナログ技術をデジタル技術に統合</a:t>
            </a:r>
            <a:r>
              <a:rPr lang="en-US" altLang="ja-JP" dirty="0" smtClean="0"/>
              <a:t>(</a:t>
            </a:r>
            <a:r>
              <a:rPr lang="ja-JP" altLang="en-US" dirty="0" smtClean="0"/>
              <a:t>音、文字、映像、力と運動等の</a:t>
            </a:r>
            <a:r>
              <a:rPr lang="en-US" altLang="ja-JP" dirty="0" smtClean="0"/>
              <a:t>input</a:t>
            </a:r>
            <a:r>
              <a:rPr lang="ja-JP" altLang="en-US" dirty="0" smtClean="0"/>
              <a:t>と</a:t>
            </a:r>
            <a:r>
              <a:rPr lang="en-US" altLang="ja-JP" dirty="0" smtClean="0"/>
              <a:t>output</a:t>
            </a:r>
            <a:r>
              <a:rPr lang="ja-JP" altLang="en-US" dirty="0" smtClean="0"/>
              <a:t>を多様な組み合わせで変換。サポート機具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0026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インターネットと既存メディア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情報</a:t>
            </a:r>
            <a:r>
              <a:rPr lang="ja-JP" altLang="en-US" dirty="0"/>
              <a:t>メディアはインターネットを軸に</a:t>
            </a:r>
            <a:r>
              <a:rPr lang="ja-JP" altLang="en-US" dirty="0" smtClean="0"/>
              <a:t>統合</a:t>
            </a:r>
          </a:p>
          <a:p>
            <a:r>
              <a:rPr lang="ja-JP" altLang="en-US" dirty="0" smtClean="0"/>
              <a:t>形態も変化</a:t>
            </a:r>
          </a:p>
          <a:p>
            <a:pPr lvl="1"/>
            <a:r>
              <a:rPr lang="ja-JP" altLang="en-US" dirty="0"/>
              <a:t>電子書籍</a:t>
            </a:r>
            <a:r>
              <a:rPr lang="ja-JP" altLang="en-US" dirty="0" smtClean="0"/>
              <a:t>・</a:t>
            </a:r>
            <a:r>
              <a:rPr lang="en-US" altLang="ja-JP" dirty="0" err="1" smtClean="0"/>
              <a:t>youtube</a:t>
            </a:r>
            <a:r>
              <a:rPr lang="ja-JP" altLang="en-US" dirty="0" smtClean="0"/>
              <a:t>・にこにこ動画・ブログ</a:t>
            </a:r>
          </a:p>
          <a:p>
            <a:r>
              <a:rPr lang="ja-JP" altLang="en-US" dirty="0" smtClean="0"/>
              <a:t>発信者   エリート独占から誰でも可能に</a:t>
            </a:r>
          </a:p>
          <a:p>
            <a:r>
              <a:rPr lang="ja-JP" altLang="en-US" dirty="0" smtClean="0"/>
              <a:t>流通経路の</a:t>
            </a:r>
            <a:r>
              <a:rPr lang="ja-JP" altLang="en-US" dirty="0"/>
              <a:t>変化 </a:t>
            </a:r>
            <a:r>
              <a:rPr lang="ja-JP" altLang="en-US" dirty="0" smtClean="0"/>
              <a:t> 商品・教育・行政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09371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インターネットが変えたもの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dirty="0" smtClean="0"/>
              <a:t>表現主体の爆発的増加</a:t>
            </a:r>
            <a:r>
              <a:rPr lang="en-US" altLang="ja-JP" dirty="0" smtClean="0"/>
              <a:t>(</a:t>
            </a:r>
            <a:r>
              <a:rPr lang="ja-JP" altLang="en-US" dirty="0" smtClean="0"/>
              <a:t>知的エリートから一般市民へ</a:t>
            </a:r>
            <a:r>
              <a:rPr lang="en-US" altLang="ja-JP" dirty="0" smtClean="0"/>
              <a:t>)  </a:t>
            </a:r>
            <a:r>
              <a:rPr lang="ja-JP" altLang="en-US" dirty="0" smtClean="0"/>
              <a:t>表現の自由の現実化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dirty="0" smtClean="0"/>
              <a:t>「知」のあり方の変化 「個」と「集団」の力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en-US" altLang="ja-JP" dirty="0" smtClean="0"/>
              <a:t>Linux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Wikipedia  OpenOffice</a:t>
            </a:r>
            <a:endParaRPr lang="ja-JP" altLang="en-US" dirty="0" smtClean="0"/>
          </a:p>
          <a:p>
            <a:pPr marL="1009650" lvl="1" indent="-609600" eaLnBrk="1" hangingPunct="1">
              <a:buFontTx/>
              <a:buAutoNum type="arabicPeriod"/>
            </a:pPr>
            <a:r>
              <a:rPr lang="ja-JP" altLang="en-US"/>
              <a:t>ツウィッター</a:t>
            </a:r>
            <a:r>
              <a:rPr lang="ja-JP" altLang="en-US" smtClean="0"/>
              <a:t>、ブログ、フェイスブック</a:t>
            </a:r>
            <a:endParaRPr lang="en-US" altLang="ja-JP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dirty="0" smtClean="0"/>
              <a:t>情報の国家・大資本の独占からの解放（他面誤報・虚報・誹謗等の増加）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dirty="0" smtClean="0"/>
              <a:t>個人の情報処理・判断能力が問題となる。</a:t>
            </a:r>
          </a:p>
          <a:p>
            <a:pPr marL="609600" indent="-609600" eaLnBrk="1" hangingPunct="1"/>
            <a:endParaRPr lang="en-US" altLang="ja-JP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インターネットの影？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人格権侵害の深刻化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個人の名誉・プライバシー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著作権侵害の深刻化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学術専用のときはコピーフリーだった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商用利用で著作権問題の発生（</a:t>
            </a:r>
            <a:r>
              <a:rPr lang="en-US" altLang="ja-JP" smtClean="0"/>
              <a:t>Winny</a:t>
            </a:r>
            <a:r>
              <a:rPr lang="ja-JP" altLang="en-US" smtClean="0"/>
              <a:t>事件</a:t>
            </a:r>
            <a:r>
              <a:rPr lang="en-US" altLang="ja-JP" smtClean="0"/>
              <a:t>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個人間の争いの増大（コミュニケーションの特質　顔の見えないやりとり）　事実か？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個人情報の侵害の危険（セキュリティの必要）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最初の社会革命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火の使用</a:t>
            </a:r>
          </a:p>
          <a:p>
            <a:pPr lvl="1"/>
            <a:r>
              <a:rPr kumimoji="1" lang="ja-JP" altLang="en-US" dirty="0" smtClean="0"/>
              <a:t>食料・食材の拡大・</a:t>
            </a:r>
            <a:r>
              <a:rPr lang="ja-JP" altLang="en-US" dirty="0" smtClean="0"/>
              <a:t>動物や敵</a:t>
            </a:r>
            <a:r>
              <a:rPr lang="ja-JP" altLang="en-US" dirty="0"/>
              <a:t>から</a:t>
            </a:r>
            <a:r>
              <a:rPr lang="ja-JP" altLang="en-US" dirty="0" smtClean="0"/>
              <a:t>の防衛・</a:t>
            </a:r>
            <a:r>
              <a:rPr kumimoji="1" lang="ja-JP" altLang="en-US" dirty="0" smtClean="0"/>
              <a:t>道具の拡大</a:t>
            </a:r>
          </a:p>
          <a:p>
            <a:pPr lvl="1"/>
            <a:r>
              <a:rPr lang="ja-JP" altLang="en-US" dirty="0" smtClean="0"/>
              <a:t>財産・</a:t>
            </a:r>
            <a:r>
              <a:rPr kumimoji="1" lang="ja-JP" altLang="en-US" dirty="0" smtClean="0"/>
              <a:t>ムラ→国家</a:t>
            </a:r>
          </a:p>
          <a:p>
            <a:r>
              <a:rPr lang="ja-JP" altLang="en-US" dirty="0" smtClean="0"/>
              <a:t>文字の使用</a:t>
            </a:r>
          </a:p>
          <a:p>
            <a:pPr lvl="1"/>
            <a:r>
              <a:rPr kumimoji="1" lang="ja-JP" altLang="en-US" dirty="0" smtClean="0"/>
              <a:t>財産の管理・法の制定・宗教的権威</a:t>
            </a:r>
          </a:p>
          <a:p>
            <a:pPr lvl="1"/>
            <a:r>
              <a:rPr lang="ja-JP" altLang="en-US" dirty="0" smtClean="0"/>
              <a:t>→国家組織の</a:t>
            </a:r>
            <a:r>
              <a:rPr lang="ja-JP" altLang="en-US" dirty="0"/>
              <a:t>発展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1618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産業革命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印刷術の発明</a:t>
            </a:r>
          </a:p>
          <a:p>
            <a:r>
              <a:rPr lang="ja-JP" altLang="en-US" dirty="0"/>
              <a:t>宗教改革</a:t>
            </a:r>
            <a:r>
              <a:rPr lang="ja-JP" altLang="en-US" dirty="0" smtClean="0"/>
              <a:t>・思想活動の拡大・新聞雑誌</a:t>
            </a:r>
          </a:p>
          <a:p>
            <a:r>
              <a:rPr kumimoji="1" lang="ja-JP" altLang="en-US" dirty="0" smtClean="0"/>
              <a:t>→市民革命・労働運動</a:t>
            </a:r>
          </a:p>
          <a:p>
            <a:r>
              <a:rPr lang="ja-JP" altLang="en-US" dirty="0" smtClean="0"/>
              <a:t>動力の発明</a:t>
            </a:r>
          </a:p>
          <a:p>
            <a:pPr lvl="1"/>
            <a:r>
              <a:rPr kumimoji="1" lang="ja-JP" altLang="en-US" dirty="0" smtClean="0"/>
              <a:t>工場生産の</a:t>
            </a:r>
            <a:r>
              <a:rPr kumimoji="1" lang="ja-JP" altLang="en-US" dirty="0"/>
              <a:t>拡大</a:t>
            </a:r>
            <a:r>
              <a:rPr kumimoji="1" lang="ja-JP" altLang="en-US" dirty="0" smtClean="0"/>
              <a:t>・交通手段の変革</a:t>
            </a:r>
          </a:p>
          <a:p>
            <a:pPr lvl="1"/>
            <a:r>
              <a:rPr lang="ja-JP" altLang="en-US" dirty="0" smtClean="0"/>
              <a:t>→産業</a:t>
            </a:r>
            <a:r>
              <a:rPr lang="ja-JP" altLang="en-US" dirty="0"/>
              <a:t>革命</a:t>
            </a:r>
            <a:r>
              <a:rPr lang="ja-JP" altLang="en-US" dirty="0" smtClean="0"/>
              <a:t>・世界貿易圏と植民地の成立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0354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第二次産業革命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動力革命</a:t>
            </a:r>
          </a:p>
          <a:p>
            <a:pPr lvl="1"/>
            <a:r>
              <a:rPr lang="ja-JP" altLang="en-US" dirty="0" smtClean="0"/>
              <a:t>電力の使用</a:t>
            </a:r>
          </a:p>
          <a:p>
            <a:pPr lvl="1"/>
            <a:r>
              <a:rPr kumimoji="1" lang="ja-JP" altLang="en-US" dirty="0" smtClean="0"/>
              <a:t>オートメーション</a:t>
            </a:r>
            <a:r>
              <a:rPr kumimoji="1" lang="ja-JP" altLang="en-US" dirty="0"/>
              <a:t>に</a:t>
            </a:r>
            <a:r>
              <a:rPr kumimoji="1" lang="ja-JP" altLang="en-US" dirty="0" smtClean="0"/>
              <a:t>よる大量生産</a:t>
            </a:r>
          </a:p>
          <a:p>
            <a:r>
              <a:rPr lang="ja-JP" altLang="en-US" dirty="0"/>
              <a:t>電信電話</a:t>
            </a:r>
            <a:r>
              <a:rPr lang="ja-JP" altLang="en-US" dirty="0" smtClean="0"/>
              <a:t>・ラジオ・大部数の新聞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6619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第三次産業革命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動力革命 </a:t>
            </a:r>
          </a:p>
          <a:p>
            <a:pPr lvl="1"/>
            <a:r>
              <a:rPr kumimoji="1" lang="ja-JP" altLang="en-US" dirty="0" smtClean="0"/>
              <a:t>電力とその飛躍的拡大・原子力</a:t>
            </a:r>
          </a:p>
          <a:p>
            <a:pPr lvl="1"/>
            <a:r>
              <a:rPr lang="ja-JP" altLang="en-US" dirty="0"/>
              <a:t>航空機</a:t>
            </a:r>
            <a:r>
              <a:rPr lang="ja-JP" altLang="en-US" dirty="0" smtClean="0"/>
              <a:t>・人工衛星</a:t>
            </a:r>
            <a:endParaRPr kumimoji="1" lang="ja-JP" altLang="en-US" dirty="0" smtClean="0"/>
          </a:p>
          <a:p>
            <a:r>
              <a:rPr kumimoji="1" lang="ja-JP" altLang="en-US" dirty="0" smtClean="0"/>
              <a:t>デジタル</a:t>
            </a:r>
            <a:r>
              <a:rPr kumimoji="1" lang="ja-JP" altLang="en-US" dirty="0" smtClean="0"/>
              <a:t>技術の発明</a:t>
            </a:r>
          </a:p>
          <a:p>
            <a:pPr lvl="1"/>
            <a:r>
              <a:rPr lang="ja-JP" altLang="en-US" dirty="0"/>
              <a:t>コンピューター</a:t>
            </a:r>
            <a:r>
              <a:rPr lang="ja-JP" altLang="en-US" dirty="0" smtClean="0"/>
              <a:t>・印刷の革命</a:t>
            </a:r>
            <a:r>
              <a:rPr lang="ja-JP" altLang="en-US" dirty="0" smtClean="0"/>
              <a:t>・データ処理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155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第四次産業革命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人工知能と統合的産業革命</a:t>
            </a:r>
          </a:p>
          <a:p>
            <a:r>
              <a:rPr lang="ja-JP" altLang="en-US" dirty="0"/>
              <a:t>ロボット</a:t>
            </a:r>
            <a:r>
              <a:rPr lang="ja-JP" altLang="en-US" dirty="0" smtClean="0"/>
              <a:t>・エネルギー形態の相互変換</a:t>
            </a:r>
          </a:p>
          <a:p>
            <a:r>
              <a:rPr lang="ja-JP" altLang="en-US" dirty="0" smtClean="0"/>
              <a:t>インターネットの</a:t>
            </a:r>
            <a:r>
              <a:rPr lang="ja-JP" altLang="en-US" dirty="0"/>
              <a:t>浸透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5815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国際社会への顕著な影響例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ジャスミン革命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アラブの春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/>
              <a:t> </a:t>
            </a:r>
            <a:r>
              <a:rPr lang="ja-JP" altLang="en-US" dirty="0" smtClean="0"/>
              <a:t>オバマの大統領当選</a:t>
            </a:r>
            <a:endParaRPr kumimoji="1" lang="ja-JP" altLang="en-US" dirty="0" smtClean="0"/>
          </a:p>
          <a:p>
            <a:r>
              <a:rPr lang="ja-JP" altLang="en-US" dirty="0" smtClean="0"/>
              <a:t>情報</a:t>
            </a:r>
            <a:r>
              <a:rPr lang="ja-JP" altLang="en-US" dirty="0"/>
              <a:t>戦争 </a:t>
            </a:r>
            <a:r>
              <a:rPr lang="ja-JP" altLang="en-US" dirty="0" smtClean="0"/>
              <a:t>パナマ文書・ウィキリークス・</a:t>
            </a:r>
          </a:p>
          <a:p>
            <a:r>
              <a:rPr kumimoji="1" lang="ja-JP" altLang="en-US" dirty="0" smtClean="0"/>
              <a:t>科学研究・スポーツ観戦・音楽鑑賞</a:t>
            </a:r>
          </a:p>
          <a:p>
            <a:r>
              <a:rPr lang="ja-JP" altLang="en-US" dirty="0" smtClean="0"/>
              <a:t>教育</a:t>
            </a:r>
          </a:p>
          <a:p>
            <a:r>
              <a:rPr kumimoji="1" lang="ja-JP" altLang="en-US" dirty="0" smtClean="0"/>
              <a:t>メディアの統合化・情報形態の変化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3018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ジャスミン革命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チュニジア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1987</a:t>
            </a:r>
            <a:r>
              <a:rPr kumimoji="1" lang="ja-JP" altLang="en-US" dirty="0" smtClean="0"/>
              <a:t>年クーデタでベン</a:t>
            </a:r>
            <a:r>
              <a:rPr kumimoji="1" lang="en-US" altLang="ja-JP" dirty="0" smtClean="0"/>
              <a:t>=</a:t>
            </a:r>
            <a:r>
              <a:rPr kumimoji="1" lang="ja-JP" altLang="en-US" dirty="0" smtClean="0"/>
              <a:t>アリー政権</a:t>
            </a:r>
          </a:p>
          <a:p>
            <a:r>
              <a:rPr lang="en-US" altLang="ja-JP" dirty="0" smtClean="0"/>
              <a:t>2010.11.7</a:t>
            </a:r>
            <a:r>
              <a:rPr lang="ja-JP" altLang="en-US" dirty="0" smtClean="0"/>
              <a:t> ラップシンガーが政権批判の曲</a:t>
            </a:r>
          </a:p>
          <a:p>
            <a:r>
              <a:rPr kumimoji="1" lang="ja-JP" altLang="en-US" dirty="0"/>
              <a:t> </a:t>
            </a:r>
            <a:r>
              <a:rPr kumimoji="1" lang="en-US" altLang="ja-JP" dirty="0" smtClean="0"/>
              <a:t>12.17</a:t>
            </a:r>
            <a:r>
              <a:rPr kumimoji="1" lang="ja-JP" altLang="en-US" dirty="0" smtClean="0"/>
              <a:t> 青年モハメッド・ブウアジジ焼身自殺</a:t>
            </a:r>
          </a:p>
          <a:p>
            <a:r>
              <a:rPr lang="en-US" altLang="ja-JP" dirty="0" smtClean="0"/>
              <a:t>2011.1</a:t>
            </a:r>
            <a:r>
              <a:rPr lang="ja-JP" altLang="en-US" dirty="0" smtClean="0"/>
              <a:t> 各地で暴動・デモ拡大</a:t>
            </a:r>
            <a:r>
              <a:rPr lang="en-US" altLang="ja-JP" dirty="0" smtClean="0"/>
              <a:t>(</a:t>
            </a:r>
            <a:r>
              <a:rPr lang="ja-JP" altLang="en-US" dirty="0" smtClean="0"/>
              <a:t>このとき、ツウィッター、フェイスブックが活用された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/>
              <a:t>その後</a:t>
            </a:r>
            <a:r>
              <a:rPr kumimoji="1" lang="ja-JP" altLang="en-US" dirty="0" smtClean="0"/>
              <a:t>、弾圧→暴動の拡大→軍に鎮圧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参加者の殺害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命令→軍の拒否→大統領選挙不出馬表明→政権崩壊亡命</a:t>
            </a:r>
            <a:r>
              <a:rPr kumimoji="1" lang="en-US" altLang="ja-JP" dirty="0" smtClean="0"/>
              <a:t>(1.14)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954636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985</Words>
  <Application>Microsoft Office PowerPoint</Application>
  <PresentationFormat>画面に合わせる (4:3)</PresentationFormat>
  <Paragraphs>133</Paragraphs>
  <Slides>25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9" baseType="lpstr">
      <vt:lpstr>ＭＳ Ｐゴシック</vt:lpstr>
      <vt:lpstr>ＭＳ Ｐ明朝</vt:lpstr>
      <vt:lpstr>Arial</vt:lpstr>
      <vt:lpstr>標準デザイン</vt:lpstr>
      <vt:lpstr>インターネットと国際社会</vt:lpstr>
      <vt:lpstr>インターネットは新産業革命</vt:lpstr>
      <vt:lpstr>最初の社会革命</vt:lpstr>
      <vt:lpstr>産業革命</vt:lpstr>
      <vt:lpstr>第二次産業革命</vt:lpstr>
      <vt:lpstr>第三次産業革命</vt:lpstr>
      <vt:lpstr>第四次産業革命</vt:lpstr>
      <vt:lpstr>国際社会への顕著な影響例</vt:lpstr>
      <vt:lpstr>ジャスミン革命(チュニジア)</vt:lpstr>
      <vt:lpstr>PowerPoint プレゼンテーション</vt:lpstr>
      <vt:lpstr>ウィキリークスを考える</vt:lpstr>
      <vt:lpstr>PowerPoint プレゼンテーション</vt:lpstr>
      <vt:lpstr>スノーデン事件</vt:lpstr>
      <vt:lpstr>PowerPoint プレゼンテーション</vt:lpstr>
      <vt:lpstr>Stap細胞問題</vt:lpstr>
      <vt:lpstr>イスラム国</vt:lpstr>
      <vt:lpstr>教育への影響</vt:lpstr>
      <vt:lpstr>インターネットの歴史</vt:lpstr>
      <vt:lpstr>人工知能のあゆみ</vt:lpstr>
      <vt:lpstr>人工知能を使っている例</vt:lpstr>
      <vt:lpstr>コンピューターが困難だったこと</vt:lpstr>
      <vt:lpstr>インターネット社会の特質</vt:lpstr>
      <vt:lpstr>インターネットと既存メディア</vt:lpstr>
      <vt:lpstr>インターネットが変えたもの</vt:lpstr>
      <vt:lpstr>インターネットの影？</vt:lpstr>
    </vt:vector>
  </TitlesOfParts>
  <Company>ＢＵＮＫＹＯ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インターネットと国際社会</dc:title>
  <dc:creator>Owner</dc:creator>
  <cp:lastModifiedBy>wakei</cp:lastModifiedBy>
  <cp:revision>47</cp:revision>
  <dcterms:created xsi:type="dcterms:W3CDTF">2006-07-02T01:48:15Z</dcterms:created>
  <dcterms:modified xsi:type="dcterms:W3CDTF">2018-01-19T12:18:37Z</dcterms:modified>
</cp:coreProperties>
</file>