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0" r:id="rId4"/>
    <p:sldId id="291" r:id="rId5"/>
    <p:sldId id="289" r:id="rId6"/>
    <p:sldId id="282" r:id="rId7"/>
    <p:sldId id="284" r:id="rId8"/>
    <p:sldId id="280" r:id="rId9"/>
    <p:sldId id="285" r:id="rId10"/>
    <p:sldId id="286" r:id="rId11"/>
    <p:sldId id="287" r:id="rId12"/>
    <p:sldId id="271" r:id="rId13"/>
    <p:sldId id="268" r:id="rId14"/>
    <p:sldId id="269" r:id="rId15"/>
    <p:sldId id="270" r:id="rId16"/>
    <p:sldId id="283" r:id="rId17"/>
    <p:sldId id="258" r:id="rId18"/>
    <p:sldId id="259" r:id="rId19"/>
    <p:sldId id="260" r:id="rId20"/>
    <p:sldId id="281" r:id="rId2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E068C-77C1-4EF7-A4FD-030E78BC95D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9CD9-40C2-4A42-B87A-861D6E55E5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65445-C8CD-4FC7-9736-32502A52D0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88ED6-3E2F-47E8-96A4-71E8259ABD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EA983-CF54-4D5D-9678-6EA0D22935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05F3B-EC06-4A98-8820-13B2CD1C53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ACCB-9A1D-4206-8ADB-C0E942F1EBE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CB15-CC47-4399-B28B-9D92C41BDC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5CFC5-A3BA-4511-8CEB-343323273E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4A23-D566-46E1-B20E-7B5911B79C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BC8F3-0083-4EB6-A894-691255075DA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1F45-2CEF-4616-AACE-7731F6E60E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863D6-1210-4C03-A305-6C17B3D44C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B4E10-0F75-4575-BACB-4198950B31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50" charset="-128"/>
              </a:defRPr>
            </a:lvl1pPr>
          </a:lstStyle>
          <a:p>
            <a:pPr>
              <a:defRPr/>
            </a:pPr>
            <a:fld id="{08293EE2-394B-4145-B4FB-CCC908A25A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ja.wikipedia.org/wiki/%E9%81%93%E6%95%99" TargetMode="External"/><Relationship Id="rId3" Type="http://schemas.openxmlformats.org/officeDocument/2006/relationships/hyperlink" Target="http://ja.wikipedia.org/wiki/%E3%82%A4%E3%82%B9%E3%83%A9%E3%83%A0%E6%95%99" TargetMode="External"/><Relationship Id="rId7" Type="http://schemas.openxmlformats.org/officeDocument/2006/relationships/hyperlink" Target="http://ja.wikipedia.org/wiki/%E5%84%92%E6%95%99" TargetMode="External"/><Relationship Id="rId2" Type="http://schemas.openxmlformats.org/officeDocument/2006/relationships/hyperlink" Target="http://ja.wikipedia.org/wiki/%E3%82%AD%E3%83%AA%E3%82%B9%E3%83%88%E6%95%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.wikipedia.org/wiki/%E4%BB%8F%E6%95%99" TargetMode="External"/><Relationship Id="rId5" Type="http://schemas.openxmlformats.org/officeDocument/2006/relationships/hyperlink" Target="http://ja.wikipedia.org/wiki/%E3%83%92%E3%83%B3%E3%83%89%E3%82%A5%E3%83%BC%E6%95%99" TargetMode="External"/><Relationship Id="rId4" Type="http://schemas.openxmlformats.org/officeDocument/2006/relationships/hyperlink" Target="http://ja.wikipedia.org/wiki/%E3%82%A4%E3%82%B9%E3%83%A9%E3%83%BC%E3%83%A0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宗教の問題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宗教的対立をどう克服するか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生命</a:t>
            </a:r>
            <a:r>
              <a:rPr lang="ja-JP" altLang="en-US" dirty="0"/>
              <a:t>・</a:t>
            </a:r>
            <a:r>
              <a:rPr lang="ja-JP" altLang="en-US" dirty="0" smtClean="0"/>
              <a:t>家族観の</a:t>
            </a:r>
            <a:r>
              <a:rPr lang="ja-JP" altLang="en-US" dirty="0"/>
              <a:t>変化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家族意識の変化</a:t>
            </a:r>
          </a:p>
          <a:p>
            <a:pPr lvl="1"/>
            <a:r>
              <a:rPr lang="ja-JP" altLang="en-US" dirty="0" smtClean="0"/>
              <a:t>離婚・シングルペアレント・同性婚</a:t>
            </a:r>
          </a:p>
          <a:p>
            <a:r>
              <a:rPr kumimoji="1" lang="ja-JP" altLang="en-US" dirty="0" smtClean="0"/>
              <a:t>生命観の変化</a:t>
            </a:r>
          </a:p>
          <a:p>
            <a:pPr lvl="1"/>
            <a:r>
              <a:rPr lang="ja-JP" altLang="en-US" dirty="0" smtClean="0"/>
              <a:t>避妊</a:t>
            </a:r>
            <a:r>
              <a:rPr lang="ja-JP" altLang="en-US" dirty="0"/>
              <a:t>・</a:t>
            </a:r>
            <a:r>
              <a:rPr lang="ja-JP" altLang="en-US" dirty="0" smtClean="0"/>
              <a:t>人口受精・代理母</a:t>
            </a:r>
          </a:p>
          <a:p>
            <a:pPr lvl="1"/>
            <a:r>
              <a:rPr kumimoji="1" lang="ja-JP" altLang="en-US" dirty="0" smtClean="0"/>
              <a:t>尊厳死・安楽死</a:t>
            </a:r>
          </a:p>
          <a:p>
            <a:pPr lvl="1"/>
            <a:endParaRPr lang="ja-JP" altLang="en-US" dirty="0"/>
          </a:p>
          <a:p>
            <a:r>
              <a:rPr lang="ja-JP" altLang="en-US" dirty="0"/>
              <a:t>これら</a:t>
            </a:r>
            <a:r>
              <a:rPr lang="ja-JP" altLang="en-US" dirty="0" smtClean="0"/>
              <a:t>は全て</a:t>
            </a:r>
            <a:r>
              <a:rPr lang="ja-JP" altLang="en-US" dirty="0"/>
              <a:t>「</a:t>
            </a:r>
            <a:r>
              <a:rPr lang="ja-JP" altLang="en-US" dirty="0" smtClean="0"/>
              <a:t>非宗教</a:t>
            </a:r>
            <a:r>
              <a:rPr lang="ja-JP" altLang="en-US" dirty="0"/>
              <a:t>」</a:t>
            </a:r>
            <a:r>
              <a:rPr lang="ja-JP" altLang="en-US" dirty="0" smtClean="0"/>
              <a:t>対</a:t>
            </a:r>
            <a:r>
              <a:rPr lang="ja-JP" altLang="en-US" dirty="0"/>
              <a:t>「</a:t>
            </a:r>
            <a:r>
              <a:rPr lang="ja-JP" altLang="en-US" dirty="0" smtClean="0"/>
              <a:t>宗教</a:t>
            </a:r>
            <a:r>
              <a:rPr lang="ja-JP" altLang="en-US" dirty="0"/>
              <a:t>」</a:t>
            </a:r>
            <a:r>
              <a:rPr lang="ja-JP" altLang="en-US" dirty="0" smtClean="0"/>
              <a:t>の対立</a:t>
            </a:r>
          </a:p>
          <a:p>
            <a:pPr marL="0" indent="0">
              <a:buNone/>
            </a:pPr>
            <a:r>
              <a:rPr kumimoji="1" lang="ja-JP" altLang="en-US" dirty="0"/>
              <a:t> </a:t>
            </a:r>
            <a:r>
              <a:rPr kumimoji="1" lang="ja-JP" altLang="en-US" dirty="0" smtClean="0"/>
              <a:t>     プロテスタント＞カトリック＞「イスラム」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39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国家と宗教の関係の変化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１　神聖国家から世俗国家へ（ヨーロッパ）</a:t>
            </a:r>
          </a:p>
          <a:p>
            <a:pPr lvl="1"/>
            <a:r>
              <a:rPr lang="ja-JP" altLang="en-US" dirty="0" smtClean="0"/>
              <a:t>国教の否定（度合いについては多様　仏独）</a:t>
            </a:r>
          </a:p>
          <a:p>
            <a:pPr lvl="1"/>
            <a:r>
              <a:rPr kumimoji="1" lang="ja-JP" altLang="en-US" dirty="0" smtClean="0"/>
              <a:t>信教の自由</a:t>
            </a:r>
            <a:r>
              <a:rPr kumimoji="1" lang="ja-JP" altLang="en-US" dirty="0"/>
              <a:t>（</a:t>
            </a:r>
            <a:r>
              <a:rPr kumimoji="1" lang="ja-JP" altLang="en-US" dirty="0" smtClean="0"/>
              <a:t>信仰の私事化）</a:t>
            </a:r>
          </a:p>
          <a:p>
            <a:r>
              <a:rPr lang="ja-JP" altLang="en-US" dirty="0"/>
              <a:t>２　</a:t>
            </a:r>
            <a:r>
              <a:rPr lang="ja-JP" altLang="en-US" dirty="0" smtClean="0"/>
              <a:t>宗教の世俗化（日本）</a:t>
            </a:r>
          </a:p>
          <a:p>
            <a:pPr lvl="1"/>
            <a:r>
              <a:rPr kumimoji="1" lang="ja-JP" altLang="en-US" dirty="0"/>
              <a:t>江戸</a:t>
            </a:r>
            <a:r>
              <a:rPr kumimoji="1" lang="ja-JP" altLang="en-US" dirty="0" smtClean="0"/>
              <a:t>時代の寺請制度（寺の役所化）</a:t>
            </a:r>
          </a:p>
          <a:p>
            <a:pPr lvl="1"/>
            <a:r>
              <a:rPr kumimoji="1" lang="ja-JP" altLang="en-US" dirty="0" smtClean="0"/>
              <a:t>世俗的行事の手段（神式結婚式→仏教的葬式）</a:t>
            </a:r>
          </a:p>
          <a:p>
            <a:r>
              <a:rPr lang="ja-JP" altLang="en-US" dirty="0" smtClean="0"/>
              <a:t>３　宗教と政治の一体性の保持（イスラム国家　サウジアラビア～イラク）</a:t>
            </a:r>
          </a:p>
          <a:p>
            <a:pPr lvl="1"/>
            <a:r>
              <a:rPr kumimoji="1" lang="ja-JP" altLang="en-US" dirty="0" smtClean="0"/>
              <a:t>宗教的規律と法が</a:t>
            </a:r>
            <a:r>
              <a:rPr kumimoji="1" lang="ja-JP" altLang="en-US" dirty="0"/>
              <a:t>混合</a:t>
            </a:r>
          </a:p>
        </p:txBody>
      </p:sp>
    </p:spTree>
    <p:extLst>
      <p:ext uri="{BB962C8B-B14F-4D97-AF65-F5344CB8AC3E}">
        <p14:creationId xmlns:p14="http://schemas.microsoft.com/office/powerpoint/2010/main" val="228188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世界の宗教紛争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宗教は異なる宗教の間だけではなく、同じ宗教の間でも多くの争いを引き起こしてきた。</a:t>
            </a:r>
          </a:p>
          <a:p>
            <a:pPr eaLnBrk="1" hangingPunct="1"/>
            <a:r>
              <a:rPr lang="ja-JP" altLang="en-US" dirty="0" smtClean="0"/>
              <a:t>歴史的概観と現代の紛争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　　学研</a:t>
            </a:r>
            <a:r>
              <a:rPr lang="en-US" altLang="ja-JP" dirty="0" smtClean="0"/>
              <a:t>『</a:t>
            </a:r>
            <a:r>
              <a:rPr lang="ja-JP" altLang="en-US" dirty="0" smtClean="0"/>
              <a:t>世界の宗教紛争</a:t>
            </a:r>
            <a:r>
              <a:rPr lang="en-US" altLang="ja-JP" dirty="0" smtClean="0"/>
              <a:t>』</a:t>
            </a:r>
            <a:r>
              <a:rPr lang="ja-JP" altLang="en-US" dirty="0" smtClean="0"/>
              <a:t>エソテリカ別冊</a:t>
            </a:r>
          </a:p>
          <a:p>
            <a:pPr eaLnBrk="1" hangingPunct="1">
              <a:buFontTx/>
              <a:buNone/>
            </a:pPr>
            <a:r>
              <a:rPr lang="ja-JP" altLang="en-US" dirty="0" smtClean="0"/>
              <a:t>　　　　　　ｐ９６－１０１　より（以下３枚）</a:t>
            </a:r>
          </a:p>
          <a:p>
            <a:pPr eaLnBrk="1" hangingPunct="1">
              <a:buFontTx/>
              <a:buNone/>
            </a:pPr>
            <a:r>
              <a:rPr lang="en-US" altLang="ja-JP" dirty="0" err="1" smtClean="0"/>
              <a:t>Cf</a:t>
            </a:r>
            <a:r>
              <a:rPr lang="ja-JP" altLang="en-US" dirty="0" smtClean="0"/>
              <a:t> 宗教戦争は本当に宗教的教義の争いなのか、生活圏の利害による争いなのか。</a:t>
            </a:r>
          </a:p>
          <a:p>
            <a:pPr eaLnBrk="1" hangingPunct="1">
              <a:buFontTx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ヨーロッパ七年戦争・イスラム帝国の拡大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950" y="274638"/>
            <a:ext cx="9036050" cy="65071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2075"/>
            <a:ext cx="9144000" cy="66421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6421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一神教の系譜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ユダヤ教・キリスト教・イスラム教は同系列の宗教（テキスト）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776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イスラム文化（１）</a:t>
            </a:r>
            <a:r>
              <a:rPr lang="ja-JP" altLang="en-US" sz="3200" smtClean="0"/>
              <a:t>井筒俊彦（岩波）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イスラムは砂漠の遊牧民の宗教ではなく、商人の宗教だった。</a:t>
            </a:r>
          </a:p>
          <a:p>
            <a:pPr eaLnBrk="1" hangingPunct="1"/>
            <a:r>
              <a:rPr lang="ja-JP" altLang="en-US" smtClean="0"/>
              <a:t>契約の重要性、相互の信義、約束の履行</a:t>
            </a:r>
          </a:p>
          <a:p>
            <a:pPr eaLnBrk="1" hangingPunct="1"/>
            <a:r>
              <a:rPr lang="ja-JP" altLang="en-US" smtClean="0"/>
              <a:t>形成後、グノーシス主義、ヘルメス主義、新プラトン主義などが流入し、地中海的性格に。</a:t>
            </a:r>
          </a:p>
          <a:p>
            <a:pPr eaLnBrk="1" hangingPunct="1"/>
            <a:r>
              <a:rPr lang="ja-JP" altLang="en-US" smtClean="0"/>
              <a:t>コーランが唯一の統一的な聖典（単一構成）</a:t>
            </a:r>
          </a:p>
          <a:p>
            <a:pPr eaLnBrk="1" hangingPunct="1"/>
            <a:r>
              <a:rPr lang="ja-JP" altLang="en-US" smtClean="0"/>
              <a:t>聖俗の区別なし。（ｃｆ　「カエサルのものはカエサルに、神のものは神に）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イスラム文化（２）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神と人は上下の遠い関係であり、神は予言者を通して、人に直接語りかける。</a:t>
            </a:r>
          </a:p>
          <a:p>
            <a:pPr eaLnBrk="1" hangingPunct="1"/>
            <a:r>
              <a:rPr lang="ja-JP" altLang="en-US" smtClean="0"/>
              <a:t>ムハンマドはモーゼ・イエスと並ぶ、そして最大最後の予言者</a:t>
            </a:r>
          </a:p>
          <a:p>
            <a:pPr eaLnBrk="1" hangingPunct="1"/>
            <a:r>
              <a:rPr lang="ja-JP" altLang="en-US" smtClean="0"/>
              <a:t>コーランは神の言葉そのもの</a:t>
            </a:r>
          </a:p>
          <a:p>
            <a:pPr eaLnBrk="1" hangingPunct="1"/>
            <a:r>
              <a:rPr lang="ja-JP" altLang="en-US" smtClean="0"/>
              <a:t>偶像崇拝の禁止・三位一体の否定</a:t>
            </a:r>
          </a:p>
          <a:p>
            <a:pPr eaLnBrk="1" hangingPunct="1"/>
            <a:r>
              <a:rPr lang="ja-JP" altLang="en-US" smtClean="0"/>
              <a:t>血縁共同体の否定　→　信仰による共同体</a:t>
            </a:r>
          </a:p>
          <a:p>
            <a:pPr eaLnBrk="1" hangingPunct="1"/>
            <a:r>
              <a:rPr lang="ja-JP" altLang="en-US" smtClean="0"/>
              <a:t>メッカ期とメディナ期に相違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イスラム文化（３）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メッカ期は来世重視・メディナ期は現世重視</a:t>
            </a:r>
          </a:p>
          <a:p>
            <a:pPr eaLnBrk="1" hangingPunct="1"/>
            <a:r>
              <a:rPr lang="ja-JP" altLang="en-US" smtClean="0"/>
              <a:t>怒りの神　→　慈悲的な神</a:t>
            </a:r>
          </a:p>
          <a:p>
            <a:pPr eaLnBrk="1" hangingPunct="1"/>
            <a:r>
              <a:rPr lang="ja-JP" altLang="en-US" smtClean="0"/>
              <a:t>恐れ　→　感謝</a:t>
            </a:r>
          </a:p>
          <a:p>
            <a:pPr eaLnBrk="1" hangingPunct="1"/>
            <a:r>
              <a:rPr lang="ja-JP" altLang="en-US" smtClean="0"/>
              <a:t>神に対する倫理学　→　神と契約を結んだ者の間の倫理学</a:t>
            </a:r>
          </a:p>
          <a:p>
            <a:pPr eaLnBrk="1" hangingPunct="1"/>
            <a:r>
              <a:rPr lang="ja-JP" altLang="en-US" smtClean="0"/>
              <a:t>原罪の観念はない。輪廻転生もなし。（性善説的）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トランプのイスラエル首都</a:t>
            </a:r>
            <a:r>
              <a:rPr kumimoji="1" lang="en-US" altLang="ja-JP" dirty="0" smtClean="0"/>
              <a:t>=</a:t>
            </a:r>
            <a:r>
              <a:rPr kumimoji="1" lang="ja-JP" altLang="en-US" dirty="0" smtClean="0"/>
              <a:t>エルサレム発言</a:t>
            </a:r>
          </a:p>
          <a:p>
            <a:pPr lvl="1"/>
            <a:r>
              <a:rPr lang="ja-JP" altLang="en-US" dirty="0" smtClean="0"/>
              <a:t>イスラム</a:t>
            </a:r>
            <a:r>
              <a:rPr lang="ja-JP" altLang="en-US" dirty="0"/>
              <a:t>世界</a:t>
            </a:r>
            <a:r>
              <a:rPr lang="ja-JP" altLang="en-US" dirty="0" smtClean="0"/>
              <a:t>、ヨーロッパ反発、日本も消極的</a:t>
            </a:r>
            <a:r>
              <a:rPr lang="ja-JP" altLang="en-US" dirty="0" smtClean="0"/>
              <a:t>姿勢</a:t>
            </a:r>
          </a:p>
          <a:p>
            <a:pPr lvl="1"/>
            <a:r>
              <a:rPr kumimoji="1" lang="ja-JP" altLang="en-US" dirty="0" smtClean="0"/>
              <a:t>宗教的対立なのか、政治的対立なのか</a:t>
            </a:r>
          </a:p>
          <a:p>
            <a:r>
              <a:rPr lang="ja-JP" altLang="en-US" dirty="0" smtClean="0"/>
              <a:t>ハッチンス イデオロギー</a:t>
            </a:r>
            <a:r>
              <a:rPr lang="ja-JP" altLang="en-US" dirty="0"/>
              <a:t>の</a:t>
            </a:r>
            <a:r>
              <a:rPr lang="ja-JP" altLang="en-US" dirty="0" smtClean="0"/>
              <a:t>対立→文明、宗教的</a:t>
            </a:r>
            <a:r>
              <a:rPr lang="ja-JP" altLang="en-US" dirty="0"/>
              <a:t>な</a:t>
            </a:r>
            <a:r>
              <a:rPr lang="ja-JP" altLang="en-US" dirty="0" smtClean="0"/>
              <a:t>対立  ソ連崩壊後現象的には宗教対立が顕著になった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381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風刺画事件</a:t>
            </a:r>
          </a:p>
        </p:txBody>
      </p:sp>
      <p:sp>
        <p:nvSpPr>
          <p:cNvPr id="1331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事実関係（テキスト）</a:t>
            </a:r>
          </a:p>
          <a:p>
            <a:pPr eaLnBrk="1" hangingPunct="1"/>
            <a:r>
              <a:rPr lang="ja-JP" altLang="en-US" smtClean="0"/>
              <a:t>対立点は</a:t>
            </a:r>
          </a:p>
          <a:p>
            <a:pPr lvl="1" eaLnBrk="1" hangingPunct="1"/>
            <a:r>
              <a:rPr lang="ja-JP" altLang="en-US" smtClean="0"/>
              <a:t>政治と宗教的価値観の関係（統合・分離）</a:t>
            </a:r>
          </a:p>
          <a:p>
            <a:pPr lvl="1" eaLnBrk="1" hangingPunct="1"/>
            <a:r>
              <a:rPr lang="ja-JP" altLang="en-US" smtClean="0"/>
              <a:t>基本的人権の考え方（制限の程度）</a:t>
            </a:r>
          </a:p>
          <a:p>
            <a:pPr lvl="1" eaLnBrk="1" hangingPunct="1"/>
            <a:r>
              <a:rPr lang="ja-JP" altLang="en-US" smtClean="0"/>
              <a:t>表現の自由（何で制限されるか　神・名誉）</a:t>
            </a:r>
          </a:p>
          <a:p>
            <a:pPr lvl="1" eaLnBrk="1" hangingPunct="1"/>
            <a:r>
              <a:rPr lang="ja-JP" altLang="en-US" smtClean="0"/>
              <a:t>価値が侵されたときの対応（言論・力）</a:t>
            </a:r>
          </a:p>
          <a:p>
            <a:pPr eaLnBrk="1" hangingPunct="1"/>
            <a:r>
              <a:rPr lang="ja-JP" altLang="en-US" smtClean="0"/>
              <a:t>対立の背景にあるもの（歴史）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6536"/>
            <a:ext cx="9169389" cy="64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0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" y="487"/>
            <a:ext cx="3609078" cy="6858000"/>
          </a:xfrm>
          <a:prstGeom prst="rect">
            <a:avLst/>
          </a:prstGeom>
        </p:spPr>
      </p:pic>
      <p:pic>
        <p:nvPicPr>
          <p:cNvPr id="1026" name="Picture 2" descr="関連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311" y="260648"/>
            <a:ext cx="5300935" cy="483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宗教問題を考える視点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「宗教とは何か」</a:t>
            </a:r>
          </a:p>
          <a:p>
            <a:r>
              <a:rPr kumimoji="1" lang="ja-JP" altLang="en-US" dirty="0" smtClean="0"/>
              <a:t>宗教と戦争・</a:t>
            </a:r>
            <a:r>
              <a:rPr kumimoji="1" lang="ja-JP" altLang="en-US" dirty="0" smtClean="0"/>
              <a:t>紛争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今回は省略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r>
              <a:rPr lang="ja-JP" altLang="en-US" dirty="0"/>
              <a:t>キリスト</a:t>
            </a:r>
            <a:r>
              <a:rPr lang="ja-JP" altLang="en-US" dirty="0" smtClean="0"/>
              <a:t>教的近代</a:t>
            </a:r>
            <a:r>
              <a:rPr lang="ja-JP" altLang="en-US" dirty="0"/>
              <a:t>社会</a:t>
            </a:r>
            <a:r>
              <a:rPr lang="ja-JP" altLang="en-US" dirty="0" smtClean="0"/>
              <a:t>・人権と政教一致</a:t>
            </a:r>
            <a:r>
              <a:rPr lang="ja-JP" altLang="en-US" dirty="0" smtClean="0"/>
              <a:t>社会</a:t>
            </a:r>
          </a:p>
          <a:p>
            <a:pPr lvl="1"/>
            <a:r>
              <a:rPr lang="ja-JP" altLang="en-US" dirty="0"/>
              <a:t>キリスト</a:t>
            </a:r>
            <a:r>
              <a:rPr lang="ja-JP" altLang="en-US" dirty="0" smtClean="0"/>
              <a:t>教は成立後</a:t>
            </a:r>
            <a:r>
              <a:rPr lang="en-US" altLang="ja-JP" dirty="0" smtClean="0"/>
              <a:t>1500</a:t>
            </a:r>
            <a:r>
              <a:rPr lang="ja-JP" altLang="en-US" dirty="0" smtClean="0"/>
              <a:t>年後に、宗教改革で、人権</a:t>
            </a:r>
            <a:r>
              <a:rPr lang="en-US" altLang="ja-JP" dirty="0" smtClean="0"/>
              <a:t>(</a:t>
            </a:r>
            <a:r>
              <a:rPr lang="ja-JP" altLang="en-US" dirty="0" smtClean="0"/>
              <a:t>信教の自由</a:t>
            </a:r>
            <a:r>
              <a:rPr lang="en-US" altLang="ja-JP" dirty="0" smtClean="0"/>
              <a:t>)</a:t>
            </a:r>
            <a:r>
              <a:rPr lang="ja-JP" altLang="en-US" dirty="0" smtClean="0"/>
              <a:t>と国家の世俗制を認めた。イスラム教成立は</a:t>
            </a:r>
            <a:r>
              <a:rPr lang="en-US" altLang="ja-JP" dirty="0" smtClean="0"/>
              <a:t>600</a:t>
            </a:r>
            <a:r>
              <a:rPr lang="ja-JP" altLang="en-US" dirty="0" smtClean="0"/>
              <a:t>年前後</a:t>
            </a:r>
            <a:r>
              <a:rPr lang="en-US" altLang="ja-JP" dirty="0" smtClean="0"/>
              <a:t>(</a:t>
            </a:r>
            <a:r>
              <a:rPr lang="ja-JP" altLang="en-US" dirty="0" smtClean="0"/>
              <a:t>今は</a:t>
            </a:r>
            <a:r>
              <a:rPr lang="en-US" altLang="ja-JP" dirty="0" smtClean="0"/>
              <a:t>1400</a:t>
            </a:r>
            <a:r>
              <a:rPr lang="ja-JP" altLang="en-US" dirty="0" smtClean="0"/>
              <a:t>年後、今後正教一致はどうなるか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r>
              <a:rPr lang="ja-JP" altLang="en-US" dirty="0" smtClean="0"/>
              <a:t>文化・科学と</a:t>
            </a:r>
            <a:r>
              <a:rPr lang="ja-JP" altLang="en-US" dirty="0" smtClean="0"/>
              <a:t>宗教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968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宗教のイメージ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オウム事件以前の青年：人生の価値とは？</a:t>
            </a:r>
          </a:p>
          <a:p>
            <a:pPr lvl="1"/>
            <a:r>
              <a:rPr lang="ja-JP" altLang="en-US" dirty="0" smtClean="0"/>
              <a:t>日本人の著名人：内村鑑三・新渡戸稲造</a:t>
            </a:r>
          </a:p>
          <a:p>
            <a:r>
              <a:rPr kumimoji="1" lang="ja-JP" altLang="en-US" dirty="0" smtClean="0"/>
              <a:t>オウム事件以後：「宗教は恐ろしい」</a:t>
            </a:r>
          </a:p>
          <a:p>
            <a:r>
              <a:rPr lang="ja-JP" altLang="en-US" dirty="0" smtClean="0"/>
              <a:t>宗教＝行事</a:t>
            </a:r>
            <a:r>
              <a:rPr lang="ja-JP" altLang="en-US" dirty="0"/>
              <a:t>のよう</a:t>
            </a:r>
            <a:r>
              <a:rPr lang="ja-JP" altLang="en-US" dirty="0" smtClean="0"/>
              <a:t>に</a:t>
            </a:r>
          </a:p>
          <a:p>
            <a:pPr lvl="1"/>
            <a:r>
              <a:rPr kumimoji="1" lang="ja-JP" altLang="en-US" dirty="0" smtClean="0"/>
              <a:t>結婚式、</a:t>
            </a:r>
            <a:r>
              <a:rPr kumimoji="1" lang="ja-JP" altLang="en-US" dirty="0"/>
              <a:t>クリスマス</a:t>
            </a:r>
            <a:r>
              <a:rPr kumimoji="1" lang="ja-JP" altLang="en-US" dirty="0" smtClean="0"/>
              <a:t>、初詣、葬式、法事</a:t>
            </a:r>
          </a:p>
          <a:p>
            <a:pPr lvl="1"/>
            <a:endParaRPr lang="ja-JP" altLang="en-US" dirty="0"/>
          </a:p>
          <a:p>
            <a:r>
              <a:rPr kumimoji="1" lang="ja-JP" altLang="en-US" dirty="0" smtClean="0"/>
              <a:t>国際的には宗教は生活の重要な要素＆国際紛争の主要な要因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8798"/>
            <a:ext cx="8940477" cy="684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78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宗教とは何か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人間や自然の力を超えた超越的存在を前提とする考え。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教義（それを記した聖典）、信者の組織（教団）、戒律などがある。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/>
              <a:t>価値観、世界観、生命の誕生終焉等についての解釈をもつ。</a:t>
            </a:r>
          </a:p>
          <a:p>
            <a:pPr eaLnBrk="1" hangingPunct="1">
              <a:lnSpc>
                <a:spcPct val="80000"/>
              </a:lnSpc>
            </a:pPr>
            <a:r>
              <a:rPr lang="ja-JP" altLang="en-US" sz="2800" smtClean="0">
                <a:hlinkClick r:id="rId2" tooltip="キリスト教"/>
              </a:rPr>
              <a:t>キリスト教</a:t>
            </a:r>
            <a:r>
              <a:rPr lang="ja-JP" altLang="en-US" sz="2800" smtClean="0"/>
              <a:t>の</a:t>
            </a:r>
            <a:r>
              <a:rPr lang="en-US" altLang="ja-JP" sz="2800" smtClean="0"/>
              <a:t>20</a:t>
            </a:r>
            <a:r>
              <a:rPr lang="ja-JP" altLang="en-US" sz="2800" smtClean="0"/>
              <a:t>億人 </a:t>
            </a:r>
            <a:r>
              <a:rPr lang="en-US" altLang="ja-JP" sz="2800" smtClean="0"/>
              <a:t>(33%)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3" tooltip="イスラム教"/>
              </a:rPr>
              <a:t>イスラム教</a:t>
            </a:r>
            <a:r>
              <a:rPr lang="ja-JP" altLang="en-US" sz="2800" smtClean="0"/>
              <a:t>（</a:t>
            </a:r>
            <a:r>
              <a:rPr lang="ja-JP" altLang="en-US" sz="2800" smtClean="0">
                <a:hlinkClick r:id="rId4" tooltip="イスラーム"/>
              </a:rPr>
              <a:t>イスラーム</a:t>
            </a:r>
            <a:r>
              <a:rPr lang="ja-JP" altLang="en-US" sz="2800" smtClean="0"/>
              <a:t>）</a:t>
            </a:r>
            <a:r>
              <a:rPr lang="en-US" altLang="ja-JP" sz="2800" smtClean="0"/>
              <a:t>13</a:t>
            </a:r>
            <a:r>
              <a:rPr lang="ja-JP" altLang="en-US" sz="2800" smtClean="0"/>
              <a:t>億人 </a:t>
            </a:r>
            <a:r>
              <a:rPr lang="en-US" altLang="ja-JP" sz="2800" smtClean="0"/>
              <a:t>(22%)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5" tooltip="ヒンドゥー教"/>
              </a:rPr>
              <a:t>ヒンドゥー教</a:t>
            </a:r>
            <a:r>
              <a:rPr lang="en-US" altLang="ja-JP" sz="2800" smtClean="0"/>
              <a:t>9</a:t>
            </a:r>
            <a:r>
              <a:rPr lang="ja-JP" altLang="en-US" sz="2800" smtClean="0"/>
              <a:t>億人 </a:t>
            </a:r>
            <a:r>
              <a:rPr lang="en-US" altLang="ja-JP" sz="2800" smtClean="0"/>
              <a:t>(15%)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6" tooltip="仏教"/>
              </a:rPr>
              <a:t>仏教</a:t>
            </a:r>
            <a:r>
              <a:rPr lang="en-US" altLang="ja-JP" sz="2800" smtClean="0"/>
              <a:t>3</a:t>
            </a:r>
            <a:r>
              <a:rPr lang="ja-JP" altLang="en-US" sz="2800" smtClean="0"/>
              <a:t>億</a:t>
            </a:r>
            <a:r>
              <a:rPr lang="en-US" altLang="ja-JP" sz="2800" smtClean="0"/>
              <a:t>6000</a:t>
            </a:r>
            <a:r>
              <a:rPr lang="ja-JP" altLang="en-US" sz="2800" smtClean="0"/>
              <a:t>万人 </a:t>
            </a:r>
            <a:r>
              <a:rPr lang="en-US" altLang="ja-JP" sz="2800" smtClean="0"/>
              <a:t>(6%) </a:t>
            </a:r>
            <a:r>
              <a:rPr lang="ja-JP" altLang="en-US" sz="2800" smtClean="0"/>
              <a:t>、</a:t>
            </a:r>
            <a:r>
              <a:rPr lang="ja-JP" altLang="en-US" sz="2800" smtClean="0">
                <a:hlinkClick r:id="rId7" tooltip="儒教"/>
              </a:rPr>
              <a:t>儒教</a:t>
            </a:r>
            <a:r>
              <a:rPr lang="ja-JP" altLang="en-US" sz="2800" smtClean="0"/>
              <a:t>・</a:t>
            </a:r>
            <a:r>
              <a:rPr lang="ja-JP" altLang="en-US" sz="2800" smtClean="0">
                <a:hlinkClick r:id="rId8" tooltip="道教"/>
              </a:rPr>
              <a:t>道教</a:t>
            </a:r>
            <a:r>
              <a:rPr lang="en-US" altLang="ja-JP" sz="2800" smtClean="0"/>
              <a:t>2</a:t>
            </a:r>
            <a:r>
              <a:rPr lang="ja-JP" altLang="en-US" sz="2800" smtClean="0"/>
              <a:t>億</a:t>
            </a:r>
            <a:r>
              <a:rPr lang="en-US" altLang="ja-JP" sz="2800" smtClean="0"/>
              <a:t>3000</a:t>
            </a:r>
            <a:r>
              <a:rPr lang="ja-JP" altLang="en-US" sz="2800" smtClean="0"/>
              <a:t>万人 </a:t>
            </a:r>
            <a:r>
              <a:rPr lang="en-US" altLang="ja-JP" sz="2800" smtClean="0"/>
              <a:t>(4%) </a:t>
            </a:r>
            <a:r>
              <a:rPr lang="ja-JP" altLang="en-US" sz="2800" smtClean="0"/>
              <a:t>、無宗教</a:t>
            </a:r>
            <a:r>
              <a:rPr lang="en-US" altLang="ja-JP" sz="2800" smtClean="0"/>
              <a:t>8</a:t>
            </a:r>
            <a:r>
              <a:rPr lang="ja-JP" altLang="en-US" sz="2800" smtClean="0"/>
              <a:t>億</a:t>
            </a:r>
            <a:r>
              <a:rPr lang="en-US" altLang="ja-JP" sz="2800" smtClean="0"/>
              <a:t>5000</a:t>
            </a:r>
            <a:r>
              <a:rPr lang="ja-JP" altLang="en-US" sz="2800" smtClean="0"/>
              <a:t>万人 </a:t>
            </a:r>
            <a:r>
              <a:rPr lang="en-US" altLang="ja-JP" sz="2800" smtClean="0"/>
              <a:t>(14%)</a:t>
            </a:r>
            <a:r>
              <a:rPr lang="ja-JP" altLang="en-US" sz="2800" smtClean="0"/>
              <a:t>、その他（</a:t>
            </a:r>
            <a:r>
              <a:rPr lang="en-US" altLang="ja-JP" sz="2800" smtClean="0"/>
              <a:t>6%</a:t>
            </a:r>
            <a:r>
              <a:rPr lang="ja-JP" altLang="en-US" sz="2800" smtClean="0"/>
              <a:t>程度） </a:t>
            </a:r>
          </a:p>
          <a:p>
            <a:pPr eaLnBrk="1" hangingPunct="1">
              <a:lnSpc>
                <a:spcPct val="80000"/>
              </a:lnSpc>
            </a:pPr>
            <a:endParaRPr lang="en-US" altLang="ja-JP" sz="28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宗教的紐帯の弱体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科学の進歩</a:t>
            </a:r>
          </a:p>
          <a:p>
            <a:pPr lvl="1"/>
            <a:r>
              <a:rPr lang="ja-JP" altLang="en-US" dirty="0" smtClean="0"/>
              <a:t>進化論・宇宙の生成の理論</a:t>
            </a:r>
          </a:p>
          <a:p>
            <a:r>
              <a:rPr kumimoji="1" lang="ja-JP" altLang="en-US" dirty="0" smtClean="0"/>
              <a:t>哲学の変化</a:t>
            </a:r>
          </a:p>
          <a:p>
            <a:pPr lvl="1"/>
            <a:r>
              <a:rPr lang="ja-JP" altLang="en-US" dirty="0" smtClean="0"/>
              <a:t>フォイエルバッハ・マルクス・</a:t>
            </a:r>
            <a:r>
              <a:rPr kumimoji="1" lang="ja-JP" altLang="en-US" dirty="0" smtClean="0"/>
              <a:t>ニーチェ</a:t>
            </a:r>
          </a:p>
          <a:p>
            <a:r>
              <a:rPr lang="ja-JP" altLang="en-US" dirty="0" smtClean="0"/>
              <a:t>社会の変化</a:t>
            </a:r>
            <a:r>
              <a:rPr lang="ja-JP" altLang="en-US" dirty="0"/>
              <a:t>（</a:t>
            </a:r>
            <a:r>
              <a:rPr lang="ja-JP" altLang="en-US" dirty="0" smtClean="0"/>
              <a:t>産業革命・市民革命）</a:t>
            </a:r>
          </a:p>
          <a:p>
            <a:pPr lvl="1"/>
            <a:r>
              <a:rPr kumimoji="1" lang="ja-JP" altLang="en-US" dirty="0" smtClean="0"/>
              <a:t>人口移動→共同体の崩壊</a:t>
            </a:r>
          </a:p>
          <a:p>
            <a:pPr marL="400050" lvl="1" indent="0">
              <a:buNone/>
            </a:pPr>
            <a:r>
              <a:rPr lang="ja-JP" altLang="en-US" dirty="0"/>
              <a:t> </a:t>
            </a:r>
            <a:r>
              <a:rPr lang="ja-JP" altLang="en-US" dirty="0" smtClean="0"/>
              <a:t>     </a:t>
            </a:r>
            <a:r>
              <a:rPr lang="en-US" altLang="ja-JP" dirty="0" err="1" smtClean="0"/>
              <a:t>cf</a:t>
            </a:r>
            <a:r>
              <a:rPr lang="en-US" altLang="ja-JP" dirty="0" smtClean="0"/>
              <a:t> </a:t>
            </a:r>
            <a:r>
              <a:rPr lang="ja-JP" altLang="en-US" dirty="0"/>
              <a:t>デュルケム「自殺論」</a:t>
            </a:r>
          </a:p>
          <a:p>
            <a:pPr lvl="1"/>
            <a:r>
              <a:rPr kumimoji="1" lang="ja-JP" altLang="en-US" dirty="0" smtClean="0"/>
              <a:t>多文化社会→多宗教の混在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3692969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673</Words>
  <Application>Microsoft Office PowerPoint</Application>
  <PresentationFormat>画面に合わせる (4:3)</PresentationFormat>
  <Paragraphs>88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3" baseType="lpstr">
      <vt:lpstr>ＭＳ Ｐゴシック</vt:lpstr>
      <vt:lpstr>Arial</vt:lpstr>
      <vt:lpstr>標準デザイン</vt:lpstr>
      <vt:lpstr>宗教の問題</vt:lpstr>
      <vt:lpstr>PowerPoint プレゼンテーション</vt:lpstr>
      <vt:lpstr>PowerPoint プレゼンテーション</vt:lpstr>
      <vt:lpstr>PowerPoint プレゼンテーション</vt:lpstr>
      <vt:lpstr>宗教問題を考える視点</vt:lpstr>
      <vt:lpstr>宗教のイメージ</vt:lpstr>
      <vt:lpstr>PowerPoint プレゼンテーション</vt:lpstr>
      <vt:lpstr>宗教とは何か</vt:lpstr>
      <vt:lpstr>宗教的紐帯の弱体</vt:lpstr>
      <vt:lpstr>生命・家族観の変化</vt:lpstr>
      <vt:lpstr>国家と宗教の関係の変化</vt:lpstr>
      <vt:lpstr>世界の宗教紛争</vt:lpstr>
      <vt:lpstr>PowerPoint プレゼンテーション</vt:lpstr>
      <vt:lpstr>PowerPoint プレゼンテーション</vt:lpstr>
      <vt:lpstr>PowerPoint プレゼンテーション</vt:lpstr>
      <vt:lpstr>一神教の系譜</vt:lpstr>
      <vt:lpstr>イスラム文化（１）井筒俊彦（岩波）</vt:lpstr>
      <vt:lpstr>イスラム文化（２）</vt:lpstr>
      <vt:lpstr>イスラム文化（３）</vt:lpstr>
      <vt:lpstr>風刺画事件</vt:lpstr>
    </vt:vector>
  </TitlesOfParts>
  <Company>bunkyo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宗教の問題</dc:title>
  <dc:creator>wakei</dc:creator>
  <cp:lastModifiedBy>wakei</cp:lastModifiedBy>
  <cp:revision>52</cp:revision>
  <dcterms:created xsi:type="dcterms:W3CDTF">2004-11-12T01:01:22Z</dcterms:created>
  <dcterms:modified xsi:type="dcterms:W3CDTF">2017-12-15T04:50:11Z</dcterms:modified>
</cp:coreProperties>
</file>