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82" r:id="rId4"/>
    <p:sldId id="265" r:id="rId5"/>
    <p:sldId id="271" r:id="rId6"/>
    <p:sldId id="257" r:id="rId7"/>
    <p:sldId id="266" r:id="rId8"/>
    <p:sldId id="267" r:id="rId9"/>
    <p:sldId id="268" r:id="rId10"/>
    <p:sldId id="269" r:id="rId11"/>
    <p:sldId id="270" r:id="rId12"/>
    <p:sldId id="278" r:id="rId13"/>
    <p:sldId id="281" r:id="rId14"/>
    <p:sldId id="264" r:id="rId15"/>
    <p:sldId id="280" r:id="rId16"/>
    <p:sldId id="261" r:id="rId17"/>
    <p:sldId id="275" r:id="rId18"/>
    <p:sldId id="276" r:id="rId19"/>
    <p:sldId id="272" r:id="rId20"/>
    <p:sldId id="273" r:id="rId21"/>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0" d="100"/>
          <a:sy n="130" d="100"/>
        </p:scale>
        <p:origin x="1074"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7A41678F-6611-4526-8535-8271A8B56F9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91DAED25-19D0-4E61-AA38-506AF11E138B}"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9713D3CB-E508-4E30-81A3-8CB968400FC4}"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4EEB4A42-D7A5-4089-BF3A-8CF3220E2755}"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C372E6A9-BC1E-498B-AD13-4CCE096E3810}"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BA22A388-51F0-4747-8881-028597DBB13B}"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E835DF2B-E2A2-42D8-BBA6-863F3EE5B7E7}"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9984B9F1-297F-4C56-B772-1F3A74FCB304}"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0E0A5359-3583-496B-91EE-E74C0EEA19C8}"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A45993E8-3292-4C90-B56D-9309CC17E707}"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7145351F-1E75-470D-8E47-FCCBEAB9B05C}"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BC21E7E-8FC8-41F3-BB1F-3B02EEB0F5C3}"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dirty="0"/>
              <a:t>国際</a:t>
            </a:r>
            <a:r>
              <a:rPr lang="ja-JP" altLang="en-US" dirty="0" smtClean="0"/>
              <a:t>人権論１</a:t>
            </a:r>
            <a:endParaRPr lang="ja-JP" altLang="en-US" dirty="0"/>
          </a:p>
        </p:txBody>
      </p:sp>
      <p:sp>
        <p:nvSpPr>
          <p:cNvPr id="2051" name="Rectangle 3"/>
          <p:cNvSpPr>
            <a:spLocks noGrp="1" noChangeArrowheads="1"/>
          </p:cNvSpPr>
          <p:nvPr>
            <p:ph type="subTitle" idx="1"/>
          </p:nvPr>
        </p:nvSpPr>
        <p:spPr/>
        <p:txBody>
          <a:bodyPr/>
          <a:lstStyle/>
          <a:p>
            <a:r>
              <a:rPr lang="ja-JP" altLang="en-US" dirty="0" smtClean="0"/>
              <a:t>移動社会における国際人権</a:t>
            </a:r>
            <a:endParaRPr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国際人権規約</a:t>
            </a:r>
            <a:r>
              <a:rPr kumimoji="1" lang="en-US" altLang="ja-JP" dirty="0" smtClean="0"/>
              <a:t>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1966</a:t>
            </a:r>
            <a:r>
              <a:rPr kumimoji="1" lang="ja-JP" altLang="en-US" dirty="0" smtClean="0"/>
              <a:t>年採択</a:t>
            </a:r>
          </a:p>
          <a:p>
            <a:r>
              <a:rPr lang="ja-JP" altLang="en-US" dirty="0" smtClean="0"/>
              <a:t>Ａ規約「経済的、社会的及び文化的権利に関する国際規約」</a:t>
            </a:r>
          </a:p>
          <a:p>
            <a:r>
              <a:rPr lang="ja-JP" altLang="en-US" dirty="0" smtClean="0"/>
              <a:t>Ｂ規約「市民的及び政治的権利に関する国際規約」</a:t>
            </a:r>
          </a:p>
          <a:p>
            <a:r>
              <a:rPr kumimoji="1" lang="ja-JP" altLang="en-US" dirty="0" smtClean="0"/>
              <a:t>「市民的及び政治的権利に関する国際規約の選択議定書」</a:t>
            </a:r>
            <a:r>
              <a:rPr kumimoji="1" lang="en-US" altLang="ja-JP" dirty="0" smtClean="0"/>
              <a:t>(</a:t>
            </a:r>
            <a:r>
              <a:rPr kumimoji="1" lang="ja-JP" altLang="en-US" dirty="0" smtClean="0"/>
              <a:t>日本は批准していない</a:t>
            </a:r>
            <a:r>
              <a:rPr kumimoji="1" lang="en-US" altLang="ja-JP" dirty="0" smtClean="0"/>
              <a:t>)</a:t>
            </a:r>
            <a:endParaRPr kumimoji="1" lang="ja-JP" altLang="en-US" dirty="0" smtClean="0"/>
          </a:p>
          <a:p>
            <a:r>
              <a:rPr lang="en-US" altLang="ja-JP" dirty="0" smtClean="0"/>
              <a:t>1976</a:t>
            </a:r>
            <a:r>
              <a:rPr lang="ja-JP" altLang="en-US" dirty="0" smtClean="0"/>
              <a:t>年発効</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国際人権規約</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批准することによって、拘束力が発生する</a:t>
            </a:r>
          </a:p>
          <a:p>
            <a:r>
              <a:rPr lang="ja-JP" altLang="en-US" dirty="0" smtClean="0"/>
              <a:t>第１条この議定書の締約国となる規約の締約国は、規約に規定するいずれかの権利の当該締約国による侵害の犠牲者であると主張する当該締約国の管轄の下にある個人からの通報を委員会が受理しかつ検討する権限を有することを認める。委員会は、この議定書の締約国でない規約の締約国についての通報を受理してはならない。</a:t>
            </a:r>
          </a:p>
          <a:p>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国籍とは何か　無国籍だと</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国籍は国民国家とともに発生（それ以前は支配者、共同体が存在を認証。余所者でも信用があれば可）</a:t>
            </a:r>
            <a:endParaRPr kumimoji="1" lang="en-US" altLang="ja-JP" dirty="0" smtClean="0"/>
          </a:p>
          <a:p>
            <a:r>
              <a:rPr lang="ja-JP" altLang="en-US" dirty="0" smtClean="0"/>
              <a:t>憲法⇒国民の権利を規定</a:t>
            </a:r>
            <a:endParaRPr lang="en-US" altLang="ja-JP" dirty="0" smtClean="0"/>
          </a:p>
          <a:p>
            <a:r>
              <a:rPr kumimoji="1" lang="ja-JP" altLang="en-US" dirty="0" smtClean="0"/>
              <a:t>無国籍者は、その権利を受けられない。安全が脅かされたとき国が守ってくれない。</a:t>
            </a:r>
            <a:endParaRPr kumimoji="1" lang="en-US" altLang="ja-JP" dirty="0" smtClean="0"/>
          </a:p>
          <a:p>
            <a:r>
              <a:rPr kumimoji="1" lang="ja-JP" altLang="en-US" dirty="0" smtClean="0"/>
              <a:t>無国籍の発生</a:t>
            </a:r>
            <a:r>
              <a:rPr kumimoji="1" lang="en-US" altLang="ja-JP" dirty="0" smtClean="0"/>
              <a:t>:</a:t>
            </a:r>
            <a:r>
              <a:rPr lang="ja-JP" altLang="en-US" dirty="0" smtClean="0"/>
              <a:t>亡命、出生届無し・無効、国籍剥奪</a:t>
            </a:r>
            <a:endParaRPr kumimoji="1" lang="en-US" altLang="ja-JP" dirty="0" smtClean="0"/>
          </a:p>
        </p:txBody>
      </p:sp>
    </p:spTree>
    <p:extLst>
      <p:ext uri="{BB962C8B-B14F-4D97-AF65-F5344CB8AC3E}">
        <p14:creationId xmlns:p14="http://schemas.microsoft.com/office/powerpoint/2010/main" val="3310863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国籍問題に直面し</a:t>
            </a:r>
            <a:r>
              <a:rPr lang="ja-JP" altLang="en-US" dirty="0" smtClean="0"/>
              <a:t>た人達</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王貞治</a:t>
            </a:r>
          </a:p>
          <a:p>
            <a:r>
              <a:rPr lang="ja-JP" altLang="en-US" dirty="0"/>
              <a:t>大相撲</a:t>
            </a:r>
            <a:r>
              <a:rPr lang="ja-JP" altLang="en-US" dirty="0" smtClean="0"/>
              <a:t>問題（</a:t>
            </a:r>
            <a:r>
              <a:rPr lang="ja-JP" altLang="en-US" dirty="0"/>
              <a:t>親方と</a:t>
            </a:r>
            <a:r>
              <a:rPr lang="ja-JP" altLang="en-US" dirty="0" smtClean="0"/>
              <a:t>国籍）</a:t>
            </a:r>
            <a:endParaRPr lang="ja-JP" altLang="en-US" dirty="0"/>
          </a:p>
          <a:p>
            <a:r>
              <a:rPr lang="ja-JP" altLang="en-US" dirty="0" smtClean="0"/>
              <a:t>蓮舫（</a:t>
            </a:r>
            <a:r>
              <a:rPr lang="en-US" altLang="ja-JP" dirty="0" err="1" smtClean="0"/>
              <a:t>cf</a:t>
            </a:r>
            <a:r>
              <a:rPr lang="en-US" altLang="ja-JP" dirty="0" smtClean="0"/>
              <a:t> </a:t>
            </a:r>
            <a:r>
              <a:rPr lang="ja-JP" altLang="en-US" dirty="0" smtClean="0"/>
              <a:t>ドイツの国籍法改訂</a:t>
            </a:r>
            <a:r>
              <a:rPr lang="en-US" altLang="ja-JP" dirty="0" smtClean="0"/>
              <a:t>)</a:t>
            </a:r>
            <a:endParaRPr lang="ja-JP" altLang="en-US" dirty="0" smtClean="0"/>
          </a:p>
          <a:p>
            <a:r>
              <a:rPr kumimoji="1" lang="ja-JP" altLang="en-US" dirty="0"/>
              <a:t>アインシュタイン　</a:t>
            </a:r>
            <a:r>
              <a:rPr kumimoji="1" lang="ja-JP" altLang="en-US" dirty="0" smtClean="0"/>
              <a:t>ドイツ→無国籍（自発的）→スイス→アメリカ</a:t>
            </a:r>
          </a:p>
          <a:p>
            <a:r>
              <a:rPr lang="ja-JP" altLang="en-US" dirty="0"/>
              <a:t>ハンナ・</a:t>
            </a:r>
            <a:r>
              <a:rPr lang="ja-JP" altLang="en-US" dirty="0" smtClean="0"/>
              <a:t>アレント　</a:t>
            </a:r>
            <a:r>
              <a:rPr lang="en-US" altLang="ja-JP" dirty="0" smtClean="0"/>
              <a:t>1933</a:t>
            </a:r>
            <a:r>
              <a:rPr lang="ja-JP" altLang="en-US" dirty="0" smtClean="0"/>
              <a:t>－</a:t>
            </a:r>
            <a:r>
              <a:rPr lang="en-US" altLang="ja-JP" dirty="0" smtClean="0"/>
              <a:t>1951</a:t>
            </a:r>
            <a:r>
              <a:rPr lang="ja-JP" altLang="en-US" dirty="0" smtClean="0"/>
              <a:t>無国籍　「国民国家の崩壊と人権の終焉」</a:t>
            </a:r>
            <a:endParaRPr kumimoji="1" lang="ja-JP" altLang="en-US" dirty="0"/>
          </a:p>
        </p:txBody>
      </p:sp>
    </p:spTree>
    <p:extLst>
      <p:ext uri="{BB962C8B-B14F-4D97-AF65-F5344CB8AC3E}">
        <p14:creationId xmlns:p14="http://schemas.microsoft.com/office/powerpoint/2010/main" val="2531974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国籍の問題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国籍は国民国家とともに発生</a:t>
            </a:r>
          </a:p>
          <a:p>
            <a:pPr lvl="1"/>
            <a:r>
              <a:rPr kumimoji="1" lang="ja-JP" altLang="en-US" dirty="0" smtClean="0"/>
              <a:t>属人主義と属地主義</a:t>
            </a:r>
          </a:p>
          <a:p>
            <a:pPr lvl="2"/>
            <a:r>
              <a:rPr lang="ja-JP" altLang="en-US" dirty="0" smtClean="0"/>
              <a:t>日本は完全な属人主義</a:t>
            </a:r>
            <a:r>
              <a:rPr lang="en-US" altLang="ja-JP" dirty="0" smtClean="0"/>
              <a:t>(</a:t>
            </a:r>
            <a:r>
              <a:rPr lang="ja-JP" altLang="en-US" dirty="0" smtClean="0"/>
              <a:t>永住権のある外国人には国籍を与える弱い属人主義もある</a:t>
            </a:r>
            <a:r>
              <a:rPr lang="en-US" altLang="ja-JP" dirty="0" smtClean="0"/>
              <a:t>)</a:t>
            </a:r>
            <a:endParaRPr lang="ja-JP" altLang="en-US" dirty="0" smtClean="0"/>
          </a:p>
          <a:p>
            <a:pPr lvl="2"/>
            <a:r>
              <a:rPr kumimoji="1" lang="ja-JP" altLang="en-US" dirty="0" smtClean="0"/>
              <a:t>アメリカは完全な併用</a:t>
            </a:r>
          </a:p>
          <a:p>
            <a:pPr lvl="1"/>
            <a:r>
              <a:rPr lang="ja-JP" altLang="en-US" dirty="0" smtClean="0"/>
              <a:t>単独国籍と</a:t>
            </a:r>
            <a:r>
              <a:rPr lang="ja-JP" altLang="en-US" dirty="0"/>
              <a:t>二重</a:t>
            </a:r>
            <a:r>
              <a:rPr lang="ja-JP" altLang="en-US" dirty="0" smtClean="0"/>
              <a:t>国籍</a:t>
            </a:r>
          </a:p>
          <a:p>
            <a:pPr lvl="2"/>
            <a:r>
              <a:rPr lang="ja-JP" altLang="en-US" dirty="0" smtClean="0"/>
              <a:t>国際法の原則は単独国籍主義</a:t>
            </a:r>
          </a:p>
          <a:p>
            <a:pPr lvl="2"/>
            <a:r>
              <a:rPr lang="ja-JP" altLang="en-US" dirty="0" smtClean="0"/>
              <a:t>現在は二重国籍容認の国も少なくない</a:t>
            </a:r>
            <a:r>
              <a:rPr lang="en-US" altLang="ja-JP" dirty="0" smtClean="0"/>
              <a:t>(</a:t>
            </a:r>
            <a:r>
              <a:rPr lang="ja-JP" altLang="en-US" dirty="0" smtClean="0"/>
              <a:t>国籍離脱で財産権放棄を強制する弊害への対応</a:t>
            </a:r>
            <a:r>
              <a:rPr lang="en-US" altLang="ja-JP" dirty="0" smtClean="0"/>
              <a:t>)</a:t>
            </a:r>
            <a:endParaRPr lang="ja-JP" alt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重国籍</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国籍は一つという原則</a:t>
            </a:r>
            <a:r>
              <a:rPr lang="en-US" altLang="ja-JP" dirty="0" smtClean="0"/>
              <a:t>(</a:t>
            </a:r>
            <a:r>
              <a:rPr lang="ja-JP" altLang="en-US" dirty="0" smtClean="0"/>
              <a:t>第一次大戦後）⇒現在は国際人権として</a:t>
            </a:r>
            <a:r>
              <a:rPr lang="ja-JP" altLang="en-US" dirty="0"/>
              <a:t>は</a:t>
            </a:r>
            <a:r>
              <a:rPr lang="ja-JP" altLang="en-US" dirty="0" smtClean="0"/>
              <a:t>、重国籍容認（国家の政策で決まる）</a:t>
            </a:r>
            <a:endParaRPr lang="en-US" altLang="ja-JP" dirty="0" smtClean="0"/>
          </a:p>
          <a:p>
            <a:r>
              <a:rPr lang="ja-JP" altLang="en-US" dirty="0" smtClean="0"/>
              <a:t>国家から</a:t>
            </a:r>
            <a:r>
              <a:rPr lang="en-US" altLang="ja-JP" dirty="0" smtClean="0"/>
              <a:t>:</a:t>
            </a:r>
            <a:r>
              <a:rPr lang="ja-JP" altLang="en-US" dirty="0" smtClean="0"/>
              <a:t>単一を要請（忠誠／保障の重複）</a:t>
            </a:r>
            <a:endParaRPr lang="en-US" altLang="ja-JP" dirty="0" smtClean="0"/>
          </a:p>
          <a:p>
            <a:r>
              <a:rPr lang="ja-JP" altLang="en-US" dirty="0"/>
              <a:t>個人</a:t>
            </a:r>
            <a:r>
              <a:rPr lang="ja-JP" altLang="en-US" dirty="0" smtClean="0"/>
              <a:t>か</a:t>
            </a:r>
            <a:r>
              <a:rPr lang="en-US" altLang="ja-JP" dirty="0" smtClean="0"/>
              <a:t>:</a:t>
            </a:r>
            <a:r>
              <a:rPr lang="ja-JP" altLang="en-US" dirty="0" smtClean="0"/>
              <a:t>複数を可とすることを要請</a:t>
            </a:r>
            <a:r>
              <a:rPr lang="en-US" altLang="ja-JP" dirty="0" smtClean="0"/>
              <a:t>(</a:t>
            </a:r>
            <a:r>
              <a:rPr lang="ja-JP" altLang="en-US" dirty="0" smtClean="0"/>
              <a:t>財産所有・文化と職業の区別）</a:t>
            </a:r>
            <a:endParaRPr lang="en-US" altLang="ja-JP" dirty="0"/>
          </a:p>
        </p:txBody>
      </p:sp>
    </p:spTree>
    <p:extLst>
      <p:ext uri="{BB962C8B-B14F-4D97-AF65-F5344CB8AC3E}">
        <p14:creationId xmlns:p14="http://schemas.microsoft.com/office/powerpoint/2010/main" val="69423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ja-JP" altLang="en-US" dirty="0"/>
              <a:t>外国人参政権</a:t>
            </a:r>
            <a:br>
              <a:rPr lang="ja-JP" altLang="en-US" dirty="0"/>
            </a:br>
            <a:endParaRPr lang="ja-JP" altLang="en-US" dirty="0"/>
          </a:p>
        </p:txBody>
      </p:sp>
      <p:sp>
        <p:nvSpPr>
          <p:cNvPr id="7171" name="Rectangle 3"/>
          <p:cNvSpPr>
            <a:spLocks noGrp="1" noChangeArrowheads="1"/>
          </p:cNvSpPr>
          <p:nvPr>
            <p:ph type="body" idx="1"/>
          </p:nvPr>
        </p:nvSpPr>
        <p:spPr/>
        <p:txBody>
          <a:bodyPr/>
          <a:lstStyle/>
          <a:p>
            <a:r>
              <a:rPr lang="ja-JP" altLang="en-US" b="1" dirty="0" smtClean="0"/>
              <a:t>憲法</a:t>
            </a:r>
          </a:p>
          <a:p>
            <a:pPr lvl="1"/>
            <a:r>
              <a:rPr lang="ja-JP" altLang="en-US" b="1" dirty="0" smtClean="0"/>
              <a:t>第四十三条 </a:t>
            </a:r>
            <a:r>
              <a:rPr lang="ja-JP" altLang="en-US" dirty="0"/>
              <a:t>　両議院は、全国民を代表する選挙された議員でこれを組織する。 </a:t>
            </a:r>
            <a:r>
              <a:rPr lang="ja-JP" altLang="en-US" dirty="0" smtClean="0"/>
              <a:t>　</a:t>
            </a:r>
          </a:p>
          <a:p>
            <a:pPr lvl="1"/>
            <a:r>
              <a:rPr lang="ja-JP" altLang="en-US" b="1" dirty="0"/>
              <a:t>第九十三条 </a:t>
            </a:r>
            <a:r>
              <a:rPr lang="ja-JP" altLang="en-US" dirty="0"/>
              <a:t>　地方公共団体には、法律の定めるところにより、その議事機関として議会を設置する。 </a:t>
            </a:r>
          </a:p>
          <a:p>
            <a:pPr lvl="1"/>
            <a:r>
              <a:rPr lang="ja-JP" altLang="en-US" b="1" dirty="0"/>
              <a:t>○２ </a:t>
            </a:r>
            <a:r>
              <a:rPr lang="ja-JP" altLang="en-US" dirty="0"/>
              <a:t>　地方公共団体の長、その議会の議員及び法律の定めるその他の吏員は、その地方公共団体の住民が、直接これを選挙する。</a:t>
            </a:r>
          </a:p>
          <a:p>
            <a:pPr lvl="1"/>
            <a:endParaRPr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外国人参政権２</a:t>
            </a:r>
            <a:endParaRPr kumimoji="1" lang="ja-JP" altLang="en-US" dirty="0"/>
          </a:p>
        </p:txBody>
      </p:sp>
      <p:sp>
        <p:nvSpPr>
          <p:cNvPr id="3" name="コンテンツ プレースホルダー 2"/>
          <p:cNvSpPr>
            <a:spLocks noGrp="1"/>
          </p:cNvSpPr>
          <p:nvPr>
            <p:ph idx="1"/>
          </p:nvPr>
        </p:nvSpPr>
        <p:spPr/>
        <p:txBody>
          <a:bodyPr/>
          <a:lstStyle/>
          <a:p>
            <a:r>
              <a:rPr lang="ja-JP" altLang="en-US" b="1" dirty="0" smtClean="0"/>
              <a:t>公職選挙法</a:t>
            </a:r>
          </a:p>
          <a:p>
            <a:pPr lvl="1"/>
            <a:r>
              <a:rPr lang="ja-JP" altLang="en-US" b="1" dirty="0" smtClean="0"/>
              <a:t>第九条</a:t>
            </a:r>
            <a:r>
              <a:rPr lang="ja-JP" altLang="en-US" dirty="0" smtClean="0"/>
              <a:t> </a:t>
            </a:r>
            <a:r>
              <a:rPr lang="ja-JP" altLang="en-US" dirty="0"/>
              <a:t>　日本国民で年齢満二十年以上の者は、衆議院議員及び参議院議員の選挙権を有する。 </a:t>
            </a:r>
          </a:p>
          <a:p>
            <a:pPr lvl="1"/>
            <a:r>
              <a:rPr lang="ja-JP" altLang="en-US" b="1" dirty="0"/>
              <a:t>２ </a:t>
            </a:r>
            <a:r>
              <a:rPr lang="ja-JP" altLang="en-US" dirty="0"/>
              <a:t>　日本国民たる年齢満二十年以上の者で引き続き三箇月以上市町村の区域内に住所を有する者は、その属する地方公共団体の議会の議員及び長の選挙権を有する。 </a:t>
            </a:r>
          </a:p>
          <a:p>
            <a:endParaRPr kumimoji="1" lang="ja-JP" altLang="en-US" dirty="0"/>
          </a:p>
        </p:txBody>
      </p:sp>
    </p:spTree>
    <p:extLst>
      <p:ext uri="{BB962C8B-B14F-4D97-AF65-F5344CB8AC3E}">
        <p14:creationId xmlns:p14="http://schemas.microsoft.com/office/powerpoint/2010/main" val="642913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外国人参政権３</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公明党中心に２１世紀初頭まで外国人に地方選挙の選挙権を与える法案を提出</a:t>
            </a:r>
          </a:p>
          <a:p>
            <a:r>
              <a:rPr lang="ja-JP" altLang="en-US" dirty="0" smtClean="0"/>
              <a:t>賛成論</a:t>
            </a:r>
          </a:p>
          <a:p>
            <a:pPr lvl="1"/>
            <a:r>
              <a:rPr kumimoji="1" lang="ja-JP" altLang="en-US" dirty="0" smtClean="0"/>
              <a:t>憲法９３条は「住民」となっている。（最高裁は政治判断との立場、違憲とはしていない）</a:t>
            </a:r>
          </a:p>
          <a:p>
            <a:pPr lvl="1"/>
            <a:r>
              <a:rPr lang="ja-JP" altLang="en-US" dirty="0"/>
              <a:t>すべて</a:t>
            </a:r>
            <a:r>
              <a:rPr lang="ja-JP" altLang="en-US" dirty="0" smtClean="0"/>
              <a:t>の住民の意思を反映</a:t>
            </a:r>
            <a:r>
              <a:rPr lang="ja-JP" altLang="en-US" dirty="0"/>
              <a:t>させるの</a:t>
            </a:r>
            <a:r>
              <a:rPr lang="ja-JP" altLang="en-US" dirty="0" smtClean="0"/>
              <a:t>がよい</a:t>
            </a:r>
          </a:p>
          <a:p>
            <a:r>
              <a:rPr kumimoji="1" lang="ja-JP" altLang="en-US" dirty="0" smtClean="0"/>
              <a:t>反対論</a:t>
            </a:r>
          </a:p>
          <a:p>
            <a:pPr lvl="1"/>
            <a:r>
              <a:rPr lang="ja-JP" altLang="en-US" dirty="0" smtClean="0"/>
              <a:t>法は否定</a:t>
            </a:r>
          </a:p>
          <a:p>
            <a:pPr lvl="1"/>
            <a:r>
              <a:rPr kumimoji="1" lang="ja-JP" altLang="en-US" dirty="0" smtClean="0"/>
              <a:t>外国人に政治を任せると外国の意思が</a:t>
            </a:r>
            <a:r>
              <a:rPr kumimoji="1" lang="ja-JP" altLang="en-US" dirty="0"/>
              <a:t>反映</a:t>
            </a:r>
          </a:p>
        </p:txBody>
      </p:sp>
    </p:spTree>
    <p:extLst>
      <p:ext uri="{BB962C8B-B14F-4D97-AF65-F5344CB8AC3E}">
        <p14:creationId xmlns:p14="http://schemas.microsoft.com/office/powerpoint/2010/main" val="24574329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205" y="99548"/>
            <a:ext cx="7811590" cy="6658904"/>
          </a:xfrm>
          <a:prstGeom prst="rect">
            <a:avLst/>
          </a:prstGeom>
        </p:spPr>
      </p:pic>
    </p:spTree>
    <p:extLst>
      <p:ext uri="{BB962C8B-B14F-4D97-AF65-F5344CB8AC3E}">
        <p14:creationId xmlns:p14="http://schemas.microsoft.com/office/powerpoint/2010/main" val="2260323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国家が保障する「人権」と同じレベルでの国際社会が保障する「国際人権」はあるのか→国際条約が発効し、批准した国家が国内で保障するのが現在の形</a:t>
            </a:r>
          </a:p>
          <a:p>
            <a:r>
              <a:rPr lang="ja-JP" altLang="en-US" dirty="0"/>
              <a:t>国際人権法学会「人権をめぐる国際的および国内的諸問題を、関連学問諸領域の協力によって研究し、もって人権の伸張に資することを</a:t>
            </a:r>
            <a:r>
              <a:rPr lang="ja-JP" altLang="en-US" dirty="0" smtClean="0"/>
              <a:t>目的」</a:t>
            </a:r>
            <a:endParaRPr kumimoji="1" lang="ja-JP" altLang="en-US" dirty="0" smtClean="0"/>
          </a:p>
        </p:txBody>
      </p:sp>
    </p:spTree>
    <p:extLst>
      <p:ext uri="{BB962C8B-B14F-4D97-AF65-F5344CB8AC3E}">
        <p14:creationId xmlns:p14="http://schemas.microsoft.com/office/powerpoint/2010/main" val="6957400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197" y="0"/>
            <a:ext cx="7879605" cy="6858000"/>
          </a:xfrm>
          <a:prstGeom prst="rect">
            <a:avLst/>
          </a:prstGeom>
        </p:spPr>
      </p:pic>
    </p:spTree>
    <p:extLst>
      <p:ext uri="{BB962C8B-B14F-4D97-AF65-F5344CB8AC3E}">
        <p14:creationId xmlns:p14="http://schemas.microsoft.com/office/powerpoint/2010/main" val="3372445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扱うテーマ</a:t>
            </a:r>
            <a:endParaRPr kumimoji="1" lang="ja-JP" altLang="en-US" dirty="0"/>
          </a:p>
        </p:txBody>
      </p:sp>
      <p:sp>
        <p:nvSpPr>
          <p:cNvPr id="3" name="コンテンツ プレースホルダー 2"/>
          <p:cNvSpPr>
            <a:spLocks noGrp="1"/>
          </p:cNvSpPr>
          <p:nvPr>
            <p:ph idx="1"/>
          </p:nvPr>
        </p:nvSpPr>
        <p:spPr/>
        <p:txBody>
          <a:bodyPr/>
          <a:lstStyle/>
          <a:p>
            <a:r>
              <a:rPr lang="ja-JP" altLang="en-US" dirty="0"/>
              <a:t>人権と国家（国際人権の可能性）</a:t>
            </a:r>
          </a:p>
          <a:p>
            <a:r>
              <a:rPr lang="ja-JP" altLang="en-US" dirty="0"/>
              <a:t>国籍</a:t>
            </a:r>
          </a:p>
          <a:p>
            <a:r>
              <a:rPr lang="ja-JP" altLang="en-US" dirty="0"/>
              <a:t>参政権</a:t>
            </a:r>
          </a:p>
          <a:p>
            <a:r>
              <a:rPr lang="ja-JP" altLang="en-US" dirty="0"/>
              <a:t>公務就任権</a:t>
            </a:r>
          </a:p>
          <a:p>
            <a:r>
              <a:rPr lang="ja-JP" altLang="en-US" dirty="0"/>
              <a:t>難民</a:t>
            </a:r>
          </a:p>
          <a:p>
            <a:r>
              <a:rPr lang="ja-JP" altLang="en-US" dirty="0"/>
              <a:t>ハーグ条約</a:t>
            </a:r>
          </a:p>
          <a:p>
            <a:r>
              <a:rPr lang="ja-JP" altLang="en-US" dirty="0"/>
              <a:t>国際課税論</a:t>
            </a:r>
          </a:p>
          <a:p>
            <a:endParaRPr kumimoji="1" lang="ja-JP" altLang="en-US" dirty="0"/>
          </a:p>
        </p:txBody>
      </p:sp>
    </p:spTree>
    <p:extLst>
      <p:ext uri="{BB962C8B-B14F-4D97-AF65-F5344CB8AC3E}">
        <p14:creationId xmlns:p14="http://schemas.microsoft.com/office/powerpoint/2010/main" val="3428207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人権は無力なのか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膨大な難民（パレスチナ・シリア・アフガン他）</a:t>
            </a:r>
          </a:p>
          <a:p>
            <a:r>
              <a:rPr lang="ja-JP" altLang="en-US" dirty="0" smtClean="0"/>
              <a:t>レイプ被害者が処刑（イラン）</a:t>
            </a:r>
          </a:p>
          <a:p>
            <a:r>
              <a:rPr lang="ja-JP" altLang="en-US" dirty="0" smtClean="0"/>
              <a:t>カースト違いの恋愛→殺害</a:t>
            </a:r>
            <a:r>
              <a:rPr lang="ja-JP" altLang="en-US" dirty="0"/>
              <a:t>（</a:t>
            </a:r>
            <a:r>
              <a:rPr lang="ja-JP" altLang="en-US" dirty="0" smtClean="0"/>
              <a:t>インド</a:t>
            </a:r>
            <a:r>
              <a:rPr lang="ja-JP" altLang="en-US" dirty="0"/>
              <a:t>）</a:t>
            </a:r>
            <a:endParaRPr lang="ja-JP" altLang="en-US" dirty="0" smtClean="0"/>
          </a:p>
          <a:p>
            <a:r>
              <a:rPr lang="ja-JP" altLang="en-US" dirty="0" smtClean="0"/>
              <a:t>キリスト教故に死刑判決（スーダン）</a:t>
            </a:r>
          </a:p>
          <a:p>
            <a:r>
              <a:rPr lang="ja-JP" altLang="en-US" dirty="0" smtClean="0"/>
              <a:t>人権</a:t>
            </a:r>
            <a:r>
              <a:rPr lang="ja-JP" altLang="en-US" dirty="0"/>
              <a:t>抑圧状況の他国からの干渉（内政干渉か）</a:t>
            </a:r>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国際人権問題の位相</a:t>
            </a:r>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国家間の人権状況の相違</a:t>
            </a:r>
          </a:p>
          <a:p>
            <a:pPr lvl="1"/>
            <a:r>
              <a:rPr lang="ja-JP" altLang="en-US" dirty="0" smtClean="0"/>
              <a:t>人権が</a:t>
            </a:r>
            <a:r>
              <a:rPr lang="ja-JP" altLang="en-US" dirty="0"/>
              <a:t>守られて</a:t>
            </a:r>
            <a:r>
              <a:rPr lang="ja-JP" altLang="en-US" dirty="0" smtClean="0"/>
              <a:t>いる国と無縁な</a:t>
            </a:r>
            <a:r>
              <a:rPr lang="ja-JP" altLang="en-US" dirty="0"/>
              <a:t>国</a:t>
            </a:r>
            <a:endParaRPr kumimoji="1" lang="ja-JP" altLang="en-US" dirty="0" smtClean="0"/>
          </a:p>
          <a:p>
            <a:pPr lvl="1"/>
            <a:r>
              <a:rPr lang="ja-JP" altLang="en-US" dirty="0" smtClean="0"/>
              <a:t>死刑（ＥＵ廃止が条件～中国・イスラム国家）</a:t>
            </a:r>
          </a:p>
          <a:p>
            <a:pPr lvl="1"/>
            <a:r>
              <a:rPr kumimoji="1" lang="ja-JP" altLang="en-US" dirty="0" smtClean="0"/>
              <a:t>麻薬</a:t>
            </a:r>
            <a:r>
              <a:rPr kumimoji="1" lang="ja-JP" altLang="en-US" dirty="0"/>
              <a:t>（</a:t>
            </a:r>
            <a:r>
              <a:rPr kumimoji="1" lang="ja-JP" altLang="en-US" dirty="0" smtClean="0"/>
              <a:t>合法～死刑</a:t>
            </a:r>
            <a:r>
              <a:rPr kumimoji="1" lang="ja-JP" altLang="en-US" dirty="0"/>
              <a:t>）</a:t>
            </a:r>
            <a:endParaRPr kumimoji="1" lang="ja-JP" altLang="en-US" dirty="0" smtClean="0"/>
          </a:p>
          <a:p>
            <a:r>
              <a:rPr lang="ja-JP" altLang="en-US" dirty="0" smtClean="0"/>
              <a:t>移動に伴う権利問題の発生</a:t>
            </a:r>
          </a:p>
          <a:p>
            <a:pPr lvl="1"/>
            <a:r>
              <a:rPr lang="ja-JP" altLang="en-US" dirty="0" smtClean="0"/>
              <a:t>参政権</a:t>
            </a:r>
            <a:r>
              <a:rPr lang="ja-JP" altLang="en-US" dirty="0"/>
              <a:t>・</a:t>
            </a:r>
            <a:r>
              <a:rPr lang="ja-JP" altLang="en-US" dirty="0" smtClean="0"/>
              <a:t>公務就任権</a:t>
            </a:r>
            <a:r>
              <a:rPr lang="ja-JP" altLang="en-US" dirty="0"/>
              <a:t>・</a:t>
            </a:r>
            <a:r>
              <a:rPr lang="ja-JP" altLang="en-US" dirty="0" smtClean="0"/>
              <a:t>教育</a:t>
            </a:r>
            <a:r>
              <a:rPr lang="ja-JP" altLang="en-US" dirty="0"/>
              <a:t>権</a:t>
            </a:r>
            <a:endParaRPr lang="ja-JP" altLang="en-US" dirty="0" smtClean="0"/>
          </a:p>
          <a:p>
            <a:r>
              <a:rPr kumimoji="1" lang="ja-JP" altLang="en-US" dirty="0" smtClean="0"/>
              <a:t>国家内の人権状況の</a:t>
            </a:r>
            <a:r>
              <a:rPr kumimoji="1" lang="ja-JP" altLang="en-US" dirty="0" smtClean="0"/>
              <a:t>相違</a:t>
            </a:r>
          </a:p>
          <a:p>
            <a:pPr lvl="1"/>
            <a:r>
              <a:rPr lang="ja-JP" altLang="en-US" dirty="0" smtClean="0"/>
              <a:t>最新</a:t>
            </a:r>
            <a:r>
              <a:rPr lang="ja-JP" altLang="en-US" dirty="0" smtClean="0"/>
              <a:t>医療～医療を受けられない層（米）</a:t>
            </a:r>
            <a:endParaRPr lang="ja-JP" altLang="en-US" dirty="0"/>
          </a:p>
          <a:p>
            <a:pPr lvl="1"/>
            <a:endParaRPr kumimoji="1" lang="ja-JP" altLang="en-US" dirty="0"/>
          </a:p>
        </p:txBody>
      </p:sp>
    </p:spTree>
    <p:extLst>
      <p:ext uri="{BB962C8B-B14F-4D97-AF65-F5344CB8AC3E}">
        <p14:creationId xmlns:p14="http://schemas.microsoft.com/office/powerpoint/2010/main" val="43832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dirty="0" smtClean="0"/>
              <a:t>人権から国際人権へ１</a:t>
            </a:r>
            <a:endParaRPr lang="ja-JP" altLang="en-US" dirty="0"/>
          </a:p>
        </p:txBody>
      </p:sp>
      <p:sp>
        <p:nvSpPr>
          <p:cNvPr id="3075" name="Rectangle 3"/>
          <p:cNvSpPr>
            <a:spLocks noGrp="1" noChangeArrowheads="1"/>
          </p:cNvSpPr>
          <p:nvPr>
            <p:ph type="body" idx="1"/>
          </p:nvPr>
        </p:nvSpPr>
        <p:spPr/>
        <p:txBody>
          <a:bodyPr/>
          <a:lstStyle/>
          <a:p>
            <a:r>
              <a:rPr lang="ja-JP" altLang="en-US" dirty="0" smtClean="0"/>
              <a:t>人権は市民革命を経て確立</a:t>
            </a:r>
          </a:p>
          <a:p>
            <a:pPr lvl="1"/>
            <a:r>
              <a:rPr lang="ja-JP" altLang="en-US" dirty="0" smtClean="0"/>
              <a:t>イギリス・アメリカ・オランダ</a:t>
            </a:r>
          </a:p>
          <a:p>
            <a:pPr lvl="1"/>
            <a:r>
              <a:rPr lang="ja-JP" altLang="en-US" dirty="0" smtClean="0"/>
              <a:t>女性の権利は大戦の後に拡大</a:t>
            </a:r>
          </a:p>
          <a:p>
            <a:r>
              <a:rPr lang="ja-JP" altLang="en-US" dirty="0" smtClean="0"/>
              <a:t>権利</a:t>
            </a:r>
            <a:r>
              <a:rPr lang="ja-JP" altLang="en-US" dirty="0"/>
              <a:t>の主体の</a:t>
            </a:r>
            <a:r>
              <a:rPr lang="ja-JP" altLang="en-US" dirty="0" smtClean="0"/>
              <a:t>問題（権利の二重性）</a:t>
            </a:r>
          </a:p>
          <a:p>
            <a:pPr lvl="1"/>
            <a:r>
              <a:rPr lang="ja-JP" altLang="en-US" dirty="0" smtClean="0"/>
              <a:t>フランスの人権宣言「人と市民の権利宣言」</a:t>
            </a:r>
            <a:endParaRPr lang="ja-JP" altLang="en-US" dirty="0"/>
          </a:p>
          <a:p>
            <a:pPr lvl="1">
              <a:buFontTx/>
              <a:buNone/>
            </a:pPr>
            <a:r>
              <a:rPr lang="ja-JP" altLang="en-US" dirty="0"/>
              <a:t>　　　人間としての権利　　</a:t>
            </a:r>
          </a:p>
          <a:p>
            <a:pPr lvl="1">
              <a:buFontTx/>
              <a:buNone/>
            </a:pPr>
            <a:r>
              <a:rPr lang="ja-JP" altLang="en-US" dirty="0"/>
              <a:t>　　　市民としての権利　</a:t>
            </a:r>
            <a:r>
              <a:rPr lang="ja-JP" altLang="en-US" dirty="0" smtClean="0"/>
              <a:t>公民権</a:t>
            </a:r>
            <a:endParaRPr lang="en-US" altLang="ja-JP" dirty="0" smtClean="0"/>
          </a:p>
          <a:p>
            <a:pPr lvl="1">
              <a:buFontTx/>
              <a:buNone/>
            </a:pPr>
            <a:r>
              <a:rPr lang="ja-JP" altLang="en-US" dirty="0" smtClean="0"/>
              <a:t>人間</a:t>
            </a:r>
            <a:r>
              <a:rPr lang="ja-JP" altLang="en-US" dirty="0"/>
              <a:t>として</a:t>
            </a:r>
            <a:r>
              <a:rPr lang="ja-JP" altLang="en-US" dirty="0" smtClean="0"/>
              <a:t>の権利も、国家が保障</a:t>
            </a:r>
            <a:endParaRPr lang="en-US" altLang="ja-JP" dirty="0" smtClean="0"/>
          </a:p>
          <a:p>
            <a:pPr>
              <a:buFontTx/>
              <a:buNone/>
            </a:pPr>
            <a:endParaRPr lang="ja-JP" altLang="en-US" dirty="0" smtClean="0"/>
          </a:p>
          <a:p>
            <a:pPr>
              <a:buFontTx/>
              <a:buNone/>
            </a:pPr>
            <a:endParaRPr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人権から国際人権へ２</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社会権の登場</a:t>
            </a:r>
          </a:p>
          <a:p>
            <a:r>
              <a:rPr lang="ja-JP" altLang="en-US" dirty="0" smtClean="0"/>
              <a:t>権利保護の主体の問題</a:t>
            </a:r>
          </a:p>
          <a:p>
            <a:r>
              <a:rPr lang="ja-JP" altLang="en-US" dirty="0" smtClean="0"/>
              <a:t>「人の権利」も国家が保障（保障しない国家も多い）</a:t>
            </a:r>
          </a:p>
          <a:p>
            <a:r>
              <a:rPr lang="ja-JP" altLang="en-US" dirty="0" smtClean="0"/>
              <a:t>「国家の不干渉（自由権）」と「国家の積極的干渉（社会権）」という正反対の権利</a:t>
            </a:r>
          </a:p>
          <a:p>
            <a:r>
              <a:rPr lang="ja-JP" altLang="en-US" dirty="0" smtClean="0"/>
              <a:t>国家の民主主義の程度・経済力に左右される　→　　国際人権の必要</a:t>
            </a:r>
          </a:p>
          <a:p>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世界人権宣言１</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1948</a:t>
            </a:r>
            <a:r>
              <a:rPr kumimoji="1" lang="ja-JP" altLang="en-US" dirty="0" smtClean="0"/>
              <a:t>年、世界人権宣言</a:t>
            </a:r>
            <a:r>
              <a:rPr kumimoji="1" lang="en-US" altLang="ja-JP" dirty="0" smtClean="0"/>
              <a:t>(</a:t>
            </a:r>
            <a:r>
              <a:rPr kumimoji="1" lang="ja-JP" altLang="en-US" dirty="0" smtClean="0"/>
              <a:t>国連総会</a:t>
            </a:r>
            <a:r>
              <a:rPr kumimoji="1" lang="en-US" altLang="ja-JP" dirty="0" smtClean="0"/>
              <a:t>)</a:t>
            </a:r>
            <a:endParaRPr kumimoji="1" lang="ja-JP" altLang="en-US" dirty="0" smtClean="0"/>
          </a:p>
          <a:p>
            <a:r>
              <a:rPr lang="en-US" altLang="ja-JP" dirty="0" smtClean="0"/>
              <a:t>(</a:t>
            </a:r>
            <a:r>
              <a:rPr lang="ja-JP" altLang="en-US" dirty="0" smtClean="0"/>
              <a:t>拘束力はないと考えられている</a:t>
            </a:r>
            <a:r>
              <a:rPr lang="en-US" altLang="ja-JP" dirty="0" smtClean="0"/>
              <a:t>)</a:t>
            </a:r>
            <a:endParaRPr kumimoji="1" lang="ja-JP" altLang="en-US" dirty="0" smtClean="0"/>
          </a:p>
          <a:p>
            <a:r>
              <a:rPr lang="ja-JP" altLang="en-US" b="1" dirty="0" smtClean="0"/>
              <a:t>第</a:t>
            </a:r>
            <a:r>
              <a:rPr lang="en-US" altLang="ja-JP" b="1" dirty="0" smtClean="0"/>
              <a:t>1</a:t>
            </a:r>
            <a:r>
              <a:rPr lang="ja-JP" altLang="en-US" b="1" dirty="0" smtClean="0"/>
              <a:t>条</a:t>
            </a:r>
          </a:p>
          <a:p>
            <a:r>
              <a:rPr lang="ja-JP" altLang="en-US" dirty="0" smtClean="0"/>
              <a:t>すべての人間は、生れながらにして自由であり、かつ、尊厳と権利とについて平等である。人間は、理性と良心とを授けられており、互いに同胞の精神をもって行動しなければならない。</a:t>
            </a:r>
          </a:p>
          <a:p>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世界人権宣言</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lstStyle/>
          <a:p>
            <a:r>
              <a:rPr lang="ja-JP" altLang="en-US" b="1" dirty="0" smtClean="0"/>
              <a:t>第</a:t>
            </a:r>
            <a:r>
              <a:rPr lang="en-US" altLang="ja-JP" b="1" dirty="0" smtClean="0"/>
              <a:t>26</a:t>
            </a:r>
            <a:r>
              <a:rPr lang="ja-JP" altLang="en-US" b="1" dirty="0" smtClean="0"/>
              <a:t>条</a:t>
            </a:r>
            <a:r>
              <a:rPr lang="ja-JP" altLang="en-US" sz="2400" dirty="0" smtClean="0"/>
              <a:t>すべて人は、教育を受ける権利を有する。教育は、少なくとも初等の及び基礎的の段階においては、無償でなければならない。初等教育は、義務的でなければならない。技術教育及び職業教育は、一般に利用できるものでなければならず、また、高等教育は、能力に応じ、すべての者にひとしく開放されていなければならない。</a:t>
            </a:r>
          </a:p>
          <a:p>
            <a:r>
              <a:rPr lang="ja-JP" altLang="en-US" sz="2400" dirty="0" smtClean="0"/>
              <a:t>教育は、人格の完全な発展並びに人権及び基本的自由の尊重の強化を目的としなければならない。教育は、すべての国又は人種的若しくは宗教的集団の相互間の理解、寛容及び友好関係を増進し、かつ、平和の維持のため、国際連合の活動を促進するものでなければならない。</a:t>
            </a:r>
          </a:p>
          <a:p>
            <a:r>
              <a:rPr lang="ja-JP" altLang="en-US" sz="2400" dirty="0" smtClean="0"/>
              <a:t>親は、子に与える教育の種類を選択する優先的権利を有する。</a:t>
            </a:r>
          </a:p>
          <a:p>
            <a:endParaRPr kumimoji="1" lang="ja-JP" altLang="en-US" dirty="0"/>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1369</TotalTime>
  <Words>1057</Words>
  <Application>Microsoft Office PowerPoint</Application>
  <PresentationFormat>画面に合わせる (4:3)</PresentationFormat>
  <Paragraphs>100</Paragraphs>
  <Slides>20</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20</vt:i4>
      </vt:variant>
    </vt:vector>
  </HeadingPairs>
  <TitlesOfParts>
    <vt:vector size="23" baseType="lpstr">
      <vt:lpstr>ＭＳ Ｐゴシック</vt:lpstr>
      <vt:lpstr>Arial</vt:lpstr>
      <vt:lpstr>標準デザイン</vt:lpstr>
      <vt:lpstr>国際人権論１</vt:lpstr>
      <vt:lpstr>PowerPoint プレゼンテーション</vt:lpstr>
      <vt:lpstr>扱うテーマ</vt:lpstr>
      <vt:lpstr>人権は無力なのか</vt:lpstr>
      <vt:lpstr>国際人権問題の位相</vt:lpstr>
      <vt:lpstr>人権から国際人権へ１</vt:lpstr>
      <vt:lpstr>人権から国際人権へ２</vt:lpstr>
      <vt:lpstr>世界人権宣言１</vt:lpstr>
      <vt:lpstr>世界人権宣言2</vt:lpstr>
      <vt:lpstr>国際人権規約1</vt:lpstr>
      <vt:lpstr>国際人権規約2</vt:lpstr>
      <vt:lpstr>国籍とは何か　無国籍だと</vt:lpstr>
      <vt:lpstr>国籍問題に直面した人達</vt:lpstr>
      <vt:lpstr>国籍の問題</vt:lpstr>
      <vt:lpstr>重国籍</vt:lpstr>
      <vt:lpstr>外国人参政権 </vt:lpstr>
      <vt:lpstr>外国人参政権２</vt:lpstr>
      <vt:lpstr>外国人参政権３</vt:lpstr>
      <vt:lpstr>PowerPoint プレゼンテーション</vt:lpstr>
      <vt:lpstr>PowerPoint プレゼンテーション</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国際人権論</dc:title>
  <dc:creator>wakei</dc:creator>
  <cp:lastModifiedBy>wakei</cp:lastModifiedBy>
  <cp:revision>67</cp:revision>
  <dcterms:created xsi:type="dcterms:W3CDTF">2004-12-06T03:24:15Z</dcterms:created>
  <dcterms:modified xsi:type="dcterms:W3CDTF">2017-12-01T11:18:17Z</dcterms:modified>
</cp:coreProperties>
</file>