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17" r:id="rId4"/>
    <p:sldId id="318" r:id="rId5"/>
    <p:sldId id="319" r:id="rId6"/>
    <p:sldId id="275" r:id="rId7"/>
    <p:sldId id="259" r:id="rId8"/>
    <p:sldId id="321" r:id="rId9"/>
    <p:sldId id="322" r:id="rId10"/>
    <p:sldId id="323" r:id="rId11"/>
    <p:sldId id="324" r:id="rId12"/>
    <p:sldId id="325" r:id="rId13"/>
    <p:sldId id="264" r:id="rId14"/>
    <p:sldId id="272" r:id="rId15"/>
    <p:sldId id="265" r:id="rId16"/>
    <p:sldId id="263" r:id="rId17"/>
    <p:sldId id="320" r:id="rId18"/>
    <p:sldId id="261" r:id="rId19"/>
    <p:sldId id="260" r:id="rId20"/>
    <p:sldId id="262" r:id="rId21"/>
    <p:sldId id="266" r:id="rId22"/>
    <p:sldId id="273" r:id="rId23"/>
    <p:sldId id="274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8" autoAdjust="0"/>
    <p:restoredTop sz="94660"/>
  </p:normalViewPr>
  <p:slideViewPr>
    <p:cSldViewPr>
      <p:cViewPr varScale="1">
        <p:scale>
          <a:sx n="73" d="100"/>
          <a:sy n="73" d="100"/>
        </p:scale>
        <p:origin x="3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B3DA8-21F6-49C6-8515-6A0A0AA28BBC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5C163-E012-4874-AE79-50126597C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2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07441-CFA9-49AC-ABDE-C4AC65C025C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DCFC8-1EF5-43DA-8537-19946C7C98E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B89BB-461A-4CED-866F-8AE15B2A1AC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994EE-F3B5-4328-B457-830A100AB27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31CE6-34CE-4A4F-85B2-957D67CD2E7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5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07BED-A22D-455E-A6D9-8319F80F1FE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2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BE579-6364-4043-B732-B72C75A61E4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3ABB1-DDF7-4D92-9251-196966C3E51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1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7B1A5-0063-49B9-984B-76E15210F9A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DC32-6E85-4510-B3A6-9638D520392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8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A5F9-A4AE-4D69-9D7E-2C7ABF37387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4F74-1D0D-4615-A8EF-296B3834F4B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A19EC-3B00-4AAF-BAE7-30DF2848B45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05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BFF0A-D47A-482A-B7E4-6F54D301ACC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3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3E789-E1EB-4F6E-9A6E-9885577B56A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A8C02-0924-4339-83EC-8F813D669FD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1F4F-569B-4818-94E2-61BE992BAFF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25A72-A4EB-44AC-B43D-BA07A58678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0B32-095D-4497-8286-28A8F5FE7A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1AB53-D87E-4100-A170-FE2FE16BF81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87BCE-65C2-4CF1-BB78-4E86BECF136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492B1-165F-49EA-9462-C46F0D10978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338D32-7EDA-43A4-9C59-FE2F70DBE4D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34D92B-3D6B-4B4A-A1EC-3212382BDF67}" type="slidenum">
              <a:rPr lang="en-US" altLang="ja-JP" smtClean="0">
                <a:solidFill>
                  <a:srgbClr val="000000"/>
                </a:solidFill>
                <a:ea typeface="ＭＳ Ｐゴシック" charset="-128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64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overtydata.worldbank.org/poverty/ho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グローバリゼーションと</a:t>
            </a:r>
            <a:br>
              <a:rPr lang="ja-JP" altLang="en-US" dirty="0" smtClean="0"/>
            </a:br>
            <a:r>
              <a:rPr lang="ja-JP" altLang="en-US" dirty="0" smtClean="0"/>
              <a:t>人の移動</a:t>
            </a:r>
            <a:endParaRPr lang="ja-JP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移民・難民問題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53"/>
            <a:ext cx="9144000" cy="521189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91680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ピケティ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２１世紀の資本論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80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最貧困層の国別割合の推移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hlinkClick r:id="rId2"/>
              </a:rPr>
              <a:t>http://povertydata.worldbank.org/poverty/home/</a:t>
            </a:r>
            <a:r>
              <a:rPr lang="ja-JP" altLang="en-US" dirty="0" smtClean="0"/>
              <a:t>　（一日１．２５ドル以下の層の割合）ｗｏｒｌｄ　ｂａｎｋ　の統計</a:t>
            </a:r>
            <a:endParaRPr lang="en-US" altLang="ja-JP" dirty="0" smtClean="0"/>
          </a:p>
          <a:p>
            <a:r>
              <a:rPr kumimoji="1" lang="ja-JP" altLang="en-US" dirty="0" smtClean="0"/>
              <a:t>ＷＢ：１９８０－９０年代に国際的格差が拡大したが、２１世紀に入り縮小していると解釈。</a:t>
            </a:r>
            <a:endParaRPr kumimoji="1" lang="en-US" altLang="ja-JP" dirty="0" smtClean="0"/>
          </a:p>
          <a:p>
            <a:pPr lvl="1"/>
            <a:r>
              <a:rPr lang="ja-JP" altLang="en-US" b="1" dirty="0"/>
              <a:t>世界銀行の説明</a:t>
            </a:r>
          </a:p>
          <a:p>
            <a:pPr lvl="2"/>
            <a:r>
              <a:rPr lang="ja-JP" altLang="en-US" b="1" dirty="0"/>
              <a:t>世界の貧困率および貧困層の数</a:t>
            </a:r>
          </a:p>
          <a:p>
            <a:pPr lvl="2"/>
            <a:r>
              <a:rPr lang="ja-JP" altLang="en-US" b="1" dirty="0"/>
              <a:t>貧困率　</a:t>
            </a:r>
            <a:r>
              <a:rPr lang="en-US" altLang="ja-JP" b="1" dirty="0"/>
              <a:t>1990</a:t>
            </a:r>
            <a:r>
              <a:rPr lang="ja-JP" altLang="en-US" b="1" dirty="0"/>
              <a:t>年</a:t>
            </a:r>
            <a:r>
              <a:rPr lang="en-US" altLang="ja-JP" b="1" dirty="0"/>
              <a:t>: 43.1% </a:t>
            </a:r>
            <a:r>
              <a:rPr lang="ja-JP" altLang="en-US" b="1" dirty="0"/>
              <a:t>　</a:t>
            </a:r>
            <a:r>
              <a:rPr lang="en-US" altLang="ja-JP" b="1" dirty="0"/>
              <a:t>2010</a:t>
            </a:r>
            <a:r>
              <a:rPr lang="ja-JP" altLang="en-US" b="1" dirty="0"/>
              <a:t>年</a:t>
            </a:r>
            <a:r>
              <a:rPr lang="en-US" altLang="ja-JP" b="1" dirty="0"/>
              <a:t>: 20.6% </a:t>
            </a:r>
            <a:br>
              <a:rPr lang="en-US" altLang="ja-JP" b="1" dirty="0"/>
            </a:br>
            <a:r>
              <a:rPr lang="ja-JP" altLang="en-US" b="1" dirty="0"/>
              <a:t>貧困層の数　 </a:t>
            </a:r>
            <a:r>
              <a:rPr lang="en-US" altLang="ja-JP" b="1" dirty="0"/>
              <a:t>1990</a:t>
            </a:r>
            <a:r>
              <a:rPr lang="ja-JP" altLang="en-US" b="1" dirty="0"/>
              <a:t>年</a:t>
            </a:r>
            <a:r>
              <a:rPr lang="en-US" altLang="ja-JP" b="1" dirty="0"/>
              <a:t>: 19</a:t>
            </a:r>
            <a:r>
              <a:rPr lang="ja-JP" altLang="en-US" b="1" dirty="0"/>
              <a:t>億人     </a:t>
            </a:r>
            <a:r>
              <a:rPr lang="en-US" altLang="ja-JP" b="1" dirty="0"/>
              <a:t>2010</a:t>
            </a:r>
            <a:r>
              <a:rPr lang="ja-JP" altLang="en-US" b="1" dirty="0"/>
              <a:t>年</a:t>
            </a:r>
            <a:r>
              <a:rPr lang="en-US" altLang="ja-JP" b="1" dirty="0"/>
              <a:t>: 12</a:t>
            </a:r>
            <a:r>
              <a:rPr lang="ja-JP" altLang="en-US" b="1" dirty="0" smtClean="0"/>
              <a:t>億人</a:t>
            </a:r>
            <a:endParaRPr lang="en-US" altLang="ja-JP" b="1" dirty="0" smtClean="0"/>
          </a:p>
          <a:p>
            <a:r>
              <a:rPr kumimoji="1" lang="ja-JP" altLang="en-US" dirty="0" smtClean="0"/>
              <a:t>ナオミ・クライン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ショック・ドクトリン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の影響は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ヨーロッパでの</a:t>
            </a:r>
            <a:r>
              <a:rPr lang="ja-JP" altLang="en-US" dirty="0" smtClean="0"/>
              <a:t>経験</a:t>
            </a:r>
            <a:r>
              <a:rPr lang="en-US" altLang="ja-JP" dirty="0" smtClean="0"/>
              <a:t>1</a:t>
            </a:r>
            <a:endParaRPr lang="ja-JP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ドイツでのガストアルバイター</a:t>
            </a:r>
          </a:p>
          <a:p>
            <a:pPr>
              <a:buFontTx/>
              <a:buNone/>
            </a:pPr>
            <a:r>
              <a:rPr lang="ja-JP" altLang="en-US" dirty="0"/>
              <a:t>    送り出し国</a:t>
            </a:r>
            <a:r>
              <a:rPr lang="en-US" altLang="ja-JP" dirty="0"/>
              <a:t>(</a:t>
            </a:r>
            <a:r>
              <a:rPr lang="ja-JP" altLang="en-US" dirty="0"/>
              <a:t>トルコ</a:t>
            </a:r>
            <a:r>
              <a:rPr lang="en-US" altLang="ja-JP" dirty="0"/>
              <a:t>)</a:t>
            </a:r>
            <a:r>
              <a:rPr lang="ja-JP" altLang="en-US" dirty="0"/>
              <a:t>とドイツの政府間協定</a:t>
            </a:r>
          </a:p>
          <a:p>
            <a:pPr>
              <a:buFontTx/>
              <a:buNone/>
            </a:pPr>
            <a:r>
              <a:rPr lang="ja-JP" altLang="en-US" dirty="0"/>
              <a:t>   </a:t>
            </a:r>
            <a:r>
              <a:rPr lang="en-US" altLang="ja-JP" dirty="0"/>
              <a:t>10</a:t>
            </a:r>
            <a:r>
              <a:rPr lang="ja-JP" altLang="en-US" dirty="0"/>
              <a:t>年間の労働 → その後帰国</a:t>
            </a:r>
          </a:p>
          <a:p>
            <a:r>
              <a:rPr lang="ja-JP" altLang="en-US" dirty="0"/>
              <a:t>帰国パターン → 定住パターンへ</a:t>
            </a:r>
          </a:p>
          <a:p>
            <a:r>
              <a:rPr lang="ja-JP" altLang="en-US" dirty="0"/>
              <a:t>生じた問題</a:t>
            </a:r>
          </a:p>
          <a:p>
            <a:pPr>
              <a:buFontTx/>
              <a:buNone/>
            </a:pPr>
            <a:r>
              <a:rPr lang="ja-JP" altLang="en-US" dirty="0"/>
              <a:t>    家族の呼び寄せ・出産・教育</a:t>
            </a:r>
          </a:p>
          <a:p>
            <a:pPr>
              <a:buFontTx/>
              <a:buNone/>
            </a:pPr>
            <a:r>
              <a:rPr lang="ja-JP" altLang="en-US" dirty="0"/>
              <a:t>    マイノリティ問題 さまざまな</a:t>
            </a:r>
            <a:r>
              <a:rPr lang="ja-JP" altLang="en-US" dirty="0" smtClean="0"/>
              <a:t>差別</a:t>
            </a:r>
          </a:p>
          <a:p>
            <a:pPr>
              <a:buFontTx/>
              <a:buNone/>
            </a:pPr>
            <a:r>
              <a:rPr lang="ja-JP" altLang="en-US" dirty="0" smtClean="0"/>
              <a:t>　　地域の分化（移民は集住の傾向）</a:t>
            </a:r>
            <a:endParaRPr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ヨーロッパでの経験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911</a:t>
            </a:r>
            <a:r>
              <a:rPr kumimoji="1" lang="ja-JP" altLang="en-US" dirty="0" smtClean="0"/>
              <a:t>以後、ヨーロッパでの移民制限勢力の増大</a:t>
            </a:r>
          </a:p>
          <a:p>
            <a:pPr lvl="1"/>
            <a:r>
              <a:rPr lang="ja-JP" altLang="en-US" dirty="0" smtClean="0"/>
              <a:t>十分に同化しないことに対する非難</a:t>
            </a:r>
            <a:r>
              <a:rPr lang="en-US" altLang="ja-JP" dirty="0" smtClean="0"/>
              <a:t>(</a:t>
            </a:r>
            <a:r>
              <a:rPr lang="ja-JP" altLang="en-US" dirty="0" smtClean="0"/>
              <a:t>言語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移民の多くはイスラム教徒→テロへの不安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移民の子弟、欧米生まれの人が中東の紛争地域での戦闘に加わる例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イスラム国関連の難民で一層この傾向が増大</a:t>
            </a:r>
            <a:endParaRPr kumimoji="1" lang="ja-JP" altLang="en-US" dirty="0" smtClean="0"/>
          </a:p>
          <a:p>
            <a:r>
              <a:rPr lang="ja-JP" altLang="en-US" dirty="0" smtClean="0"/>
              <a:t>移民の受け入れに「国語試験」の合格を条件とする国が出てきた。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当初の日本の対応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外国人</a:t>
            </a:r>
            <a:r>
              <a:rPr lang="ja-JP" altLang="en-US" dirty="0" smtClean="0"/>
              <a:t>入国の制限が基本（出入国管理）</a:t>
            </a:r>
            <a:endParaRPr lang="ja-JP" altLang="en-US" dirty="0"/>
          </a:p>
          <a:p>
            <a:r>
              <a:rPr lang="ja-JP" altLang="en-US" dirty="0"/>
              <a:t>内外からの要請</a:t>
            </a:r>
          </a:p>
          <a:p>
            <a:pPr>
              <a:buFontTx/>
              <a:buNone/>
            </a:pPr>
            <a:r>
              <a:rPr lang="ja-JP" altLang="en-US" dirty="0"/>
              <a:t>  ・ 安い労働力を求める国内企業</a:t>
            </a:r>
          </a:p>
          <a:p>
            <a:pPr>
              <a:buFontTx/>
              <a:buNone/>
            </a:pPr>
            <a:r>
              <a:rPr lang="ja-JP" altLang="en-US" dirty="0"/>
              <a:t>  ・ 労働機会を求めるアジア諸国</a:t>
            </a:r>
          </a:p>
          <a:p>
            <a:r>
              <a:rPr lang="ja-JP" altLang="en-US" dirty="0"/>
              <a:t>不法労働・研修・留学</a:t>
            </a:r>
            <a:r>
              <a:rPr lang="en-US" altLang="ja-JP" dirty="0"/>
              <a:t>(</a:t>
            </a:r>
            <a:r>
              <a:rPr lang="ja-JP" altLang="en-US" dirty="0"/>
              <a:t>事実上の研修</a:t>
            </a:r>
            <a:r>
              <a:rPr lang="en-US" altLang="ja-JP" dirty="0"/>
              <a:t>)</a:t>
            </a:r>
            <a:r>
              <a:rPr lang="ja-JP" altLang="en-US" dirty="0"/>
              <a:t>・日本人の子孫の許可・特別な仕事の許可</a:t>
            </a:r>
            <a:r>
              <a:rPr lang="en-US" altLang="ja-JP" dirty="0"/>
              <a:t>(</a:t>
            </a:r>
            <a:r>
              <a:rPr lang="ja-JP" altLang="en-US" dirty="0"/>
              <a:t>大使館勤務→福祉労働者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政策的なコンセンサスは未形成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外国人労働者は労働条件を下げるか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相対的剰余価値の創出</a:t>
            </a:r>
            <a:r>
              <a:rPr lang="en-US" altLang="ja-JP" dirty="0"/>
              <a:t>(</a:t>
            </a:r>
            <a:r>
              <a:rPr lang="ja-JP" altLang="en-US" dirty="0"/>
              <a:t>マルクスの理論</a:t>
            </a:r>
            <a:r>
              <a:rPr lang="en-US" altLang="ja-JP" dirty="0"/>
              <a:t>)</a:t>
            </a:r>
          </a:p>
          <a:p>
            <a:pPr>
              <a:buFontTx/>
              <a:buNone/>
            </a:pPr>
            <a:r>
              <a:rPr lang="en-US" altLang="ja-JP" dirty="0"/>
              <a:t>     </a:t>
            </a:r>
            <a:r>
              <a:rPr lang="ja-JP" altLang="en-US" dirty="0"/>
              <a:t>男性 → 女性 → 児童 → 外国人という図式</a:t>
            </a:r>
          </a:p>
          <a:p>
            <a:r>
              <a:rPr lang="ja-JP" altLang="en-US" dirty="0"/>
              <a:t>ヨーロッパの日本の違い</a:t>
            </a:r>
          </a:p>
          <a:p>
            <a:pPr>
              <a:buFontTx/>
              <a:buNone/>
            </a:pPr>
            <a:r>
              <a:rPr lang="ja-JP" altLang="en-US" dirty="0"/>
              <a:t>     労働者としての質 アジアとアフリカの</a:t>
            </a:r>
            <a:r>
              <a:rPr lang="ja-JP" altLang="en-US" dirty="0" smtClean="0"/>
              <a:t>相違</a:t>
            </a:r>
            <a:endParaRPr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" y="1700808"/>
            <a:ext cx="911228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外国人増加で犯罪は増加するか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警察庁の分析</a:t>
            </a:r>
          </a:p>
          <a:p>
            <a:pPr>
              <a:buFontTx/>
              <a:buNone/>
            </a:pPr>
            <a:r>
              <a:rPr lang="ja-JP" altLang="en-US"/>
              <a:t> ・</a:t>
            </a:r>
            <a:r>
              <a:rPr lang="en-US" altLang="ja-JP"/>
              <a:t>1</a:t>
            </a:r>
            <a:r>
              <a:rPr lang="ja-JP" altLang="en-US"/>
              <a:t>、</a:t>
            </a:r>
            <a:r>
              <a:rPr lang="en-US" altLang="ja-JP"/>
              <a:t>2</a:t>
            </a:r>
            <a:r>
              <a:rPr lang="ja-JP" altLang="en-US"/>
              <a:t>年は減少だが、長期的には増加傾向</a:t>
            </a:r>
          </a:p>
          <a:p>
            <a:pPr>
              <a:buFontTx/>
              <a:buNone/>
            </a:pPr>
            <a:r>
              <a:rPr lang="ja-JP" altLang="en-US"/>
              <a:t> ・外国人が犯罪集団を形成し、暴力団と結託</a:t>
            </a:r>
          </a:p>
          <a:p>
            <a:pPr>
              <a:buFontTx/>
              <a:buNone/>
            </a:pPr>
            <a:r>
              <a:rPr lang="ja-JP" altLang="en-US"/>
              <a:t> ・少数化・匿名化・潜在化 組織防衛</a:t>
            </a:r>
          </a:p>
          <a:p>
            <a:pPr>
              <a:buFontTx/>
              <a:buNone/>
            </a:pPr>
            <a:r>
              <a:rPr lang="ja-JP" altLang="en-US"/>
              <a:t> ・地下銀行・偽装結婚・証明書偽造等犯罪インフラの整備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60350"/>
            <a:ext cx="85582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外国人の犯罪統計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800"/>
              <a:t>刑務所、拘置所に収用されている国籍割合が簡単に求められる。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 国籍     居住人        収容者数        割合（</a:t>
            </a:r>
            <a:r>
              <a:rPr lang="en-US" altLang="ja-JP" sz="2800"/>
              <a:t>1</a:t>
            </a:r>
            <a:r>
              <a:rPr lang="ja-JP" altLang="en-US" sz="2800"/>
              <a:t>万人当り）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日本   </a:t>
            </a:r>
            <a:r>
              <a:rPr lang="en-US" altLang="ja-JP" sz="2800"/>
              <a:t>12600</a:t>
            </a:r>
            <a:r>
              <a:rPr lang="ja-JP" altLang="en-US" sz="2800"/>
              <a:t>万人</a:t>
            </a:r>
            <a:r>
              <a:rPr lang="en-US" altLang="ja-JP" sz="2800"/>
              <a:t>(04</a:t>
            </a:r>
            <a:r>
              <a:rPr lang="ja-JP" altLang="en-US" sz="2800"/>
              <a:t>年</a:t>
            </a:r>
            <a:r>
              <a:rPr lang="en-US" altLang="ja-JP" sz="2800"/>
              <a:t>)  68050</a:t>
            </a:r>
            <a:r>
              <a:rPr lang="ja-JP" altLang="en-US" sz="2800"/>
              <a:t>人           </a:t>
            </a:r>
            <a:r>
              <a:rPr lang="en-US" altLang="ja-JP" sz="2800"/>
              <a:t>5.4</a:t>
            </a:r>
            <a:r>
              <a:rPr lang="ja-JP" altLang="en-US" sz="2800"/>
              <a:t>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中　国    </a:t>
            </a:r>
            <a:r>
              <a:rPr lang="en-US" altLang="ja-JP" sz="2800"/>
              <a:t>25</a:t>
            </a:r>
            <a:r>
              <a:rPr lang="ja-JP" altLang="en-US" sz="2800"/>
              <a:t>万人</a:t>
            </a:r>
            <a:r>
              <a:rPr lang="en-US" altLang="ja-JP" sz="2800"/>
              <a:t>(04</a:t>
            </a:r>
            <a:r>
              <a:rPr lang="ja-JP" altLang="en-US" sz="2800"/>
              <a:t>年</a:t>
            </a:r>
            <a:r>
              <a:rPr lang="en-US" altLang="ja-JP" sz="2800"/>
              <a:t>)    1905</a:t>
            </a:r>
            <a:r>
              <a:rPr lang="ja-JP" altLang="en-US" sz="2800"/>
              <a:t>人             </a:t>
            </a:r>
            <a:r>
              <a:rPr lang="en-US" altLang="ja-JP" sz="2800"/>
              <a:t>76</a:t>
            </a:r>
            <a:r>
              <a:rPr lang="ja-JP" altLang="en-US" sz="2800"/>
              <a:t>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韓国・朝鮮</a:t>
            </a:r>
            <a:r>
              <a:rPr lang="en-US" altLang="ja-JP" sz="2800"/>
              <a:t>53</a:t>
            </a:r>
            <a:r>
              <a:rPr lang="ja-JP" altLang="en-US" sz="2800"/>
              <a:t>万人</a:t>
            </a:r>
            <a:r>
              <a:rPr lang="en-US" altLang="ja-JP" sz="2800"/>
              <a:t>(04</a:t>
            </a:r>
            <a:r>
              <a:rPr lang="ja-JP" altLang="en-US" sz="2800"/>
              <a:t>年</a:t>
            </a:r>
            <a:r>
              <a:rPr lang="en-US" altLang="ja-JP" sz="2800"/>
              <a:t>)1647</a:t>
            </a:r>
            <a:r>
              <a:rPr lang="ja-JP" altLang="en-US" sz="2800"/>
              <a:t>人             </a:t>
            </a:r>
            <a:r>
              <a:rPr lang="en-US" altLang="ja-JP" sz="2800"/>
              <a:t>31</a:t>
            </a:r>
            <a:r>
              <a:rPr lang="ja-JP" altLang="en-US" sz="2800"/>
              <a:t>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イラン    約８万人（注１）      </a:t>
            </a:r>
            <a:r>
              <a:rPr lang="en-US" altLang="ja-JP" sz="2800"/>
              <a:t>511</a:t>
            </a:r>
            <a:r>
              <a:rPr lang="ja-JP" altLang="en-US" sz="2800"/>
              <a:t>人            約</a:t>
            </a:r>
            <a:r>
              <a:rPr lang="en-US" altLang="ja-JP" sz="2800"/>
              <a:t>64</a:t>
            </a:r>
            <a:r>
              <a:rPr lang="ja-JP" altLang="en-US" sz="2800"/>
              <a:t>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ブラジル  </a:t>
            </a:r>
            <a:r>
              <a:rPr lang="en-US" altLang="ja-JP" sz="2800"/>
              <a:t>24</a:t>
            </a:r>
            <a:r>
              <a:rPr lang="ja-JP" altLang="en-US" sz="2800"/>
              <a:t>万人</a:t>
            </a:r>
            <a:r>
              <a:rPr lang="en-US" altLang="ja-JP" sz="2800"/>
              <a:t>(97</a:t>
            </a:r>
            <a:r>
              <a:rPr lang="ja-JP" altLang="en-US" sz="2800"/>
              <a:t>年</a:t>
            </a:r>
            <a:r>
              <a:rPr lang="en-US" altLang="ja-JP" sz="2800"/>
              <a:t>)   392</a:t>
            </a:r>
            <a:r>
              <a:rPr lang="ja-JP" altLang="en-US" sz="2800"/>
              <a:t>人              </a:t>
            </a:r>
            <a:r>
              <a:rPr lang="en-US" altLang="ja-JP" sz="2800"/>
              <a:t>16</a:t>
            </a:r>
            <a:r>
              <a:rPr lang="ja-JP" altLang="en-US" sz="2800"/>
              <a:t>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フィリピン    </a:t>
            </a:r>
            <a:r>
              <a:rPr lang="en-US" altLang="ja-JP" sz="2800"/>
              <a:t>9.3</a:t>
            </a:r>
            <a:r>
              <a:rPr lang="ja-JP" altLang="en-US" sz="2800"/>
              <a:t>万人</a:t>
            </a:r>
            <a:r>
              <a:rPr lang="en-US" altLang="ja-JP" sz="2800"/>
              <a:t>(04</a:t>
            </a:r>
            <a:r>
              <a:rPr lang="ja-JP" altLang="en-US" sz="2800"/>
              <a:t>年</a:t>
            </a:r>
            <a:r>
              <a:rPr lang="en-US" altLang="ja-JP" sz="2800"/>
              <a:t>) 310(</a:t>
            </a:r>
            <a:r>
              <a:rPr lang="ja-JP" altLang="en-US" sz="2800"/>
              <a:t>注２</a:t>
            </a:r>
            <a:r>
              <a:rPr lang="en-US" altLang="ja-JP" sz="2800"/>
              <a:t>)      </a:t>
            </a:r>
            <a:r>
              <a:rPr lang="ja-JP" altLang="en-US" sz="2800"/>
              <a:t>約</a:t>
            </a:r>
            <a:r>
              <a:rPr lang="en-US" altLang="ja-JP" sz="2800"/>
              <a:t>33</a:t>
            </a:r>
            <a:r>
              <a:rPr lang="ja-JP" altLang="en-US" sz="2800"/>
              <a:t>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この人数構成をどう見るか。</a:t>
            </a:r>
            <a:r>
              <a:rPr lang="en-US" altLang="ja-JP" sz="2800"/>
              <a:t>(</a:t>
            </a:r>
            <a:r>
              <a:rPr lang="ja-JP" altLang="en-US" sz="2800"/>
              <a:t>永住・長期・短期・不法</a:t>
            </a:r>
            <a:r>
              <a:rPr lang="en-US" altLang="ja-JP" sz="280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PISA</a:t>
            </a:r>
            <a:r>
              <a:rPr kumimoji="1" lang="ja-JP" altLang="en-US" dirty="0" smtClean="0"/>
              <a:t>から考えてみる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上位国</a:t>
            </a:r>
          </a:p>
          <a:p>
            <a:pPr lvl="1"/>
            <a:r>
              <a:rPr lang="ja-JP" altLang="en-US" dirty="0" smtClean="0"/>
              <a:t>フィンランド 人口</a:t>
            </a:r>
            <a:r>
              <a:rPr lang="en-US" altLang="ja-JP" dirty="0" smtClean="0"/>
              <a:t>550</a:t>
            </a:r>
            <a:r>
              <a:rPr lang="ja-JP" altLang="en-US" dirty="0" smtClean="0"/>
              <a:t>万、移民率</a:t>
            </a:r>
            <a:r>
              <a:rPr lang="en-US" altLang="ja-JP" dirty="0" smtClean="0"/>
              <a:t>5.73</a:t>
            </a:r>
            <a:r>
              <a:rPr lang="ja-JP" altLang="en-US" dirty="0"/>
              <a:t>％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韓国 人口 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千万・移民率</a:t>
            </a:r>
            <a:r>
              <a:rPr kumimoji="1" lang="en-US" altLang="ja-JP" dirty="0" smtClean="0"/>
              <a:t>2.63</a:t>
            </a:r>
            <a:r>
              <a:rPr kumimoji="1" lang="ja-JP" altLang="en-US" dirty="0" smtClean="0"/>
              <a:t>％</a:t>
            </a:r>
          </a:p>
          <a:p>
            <a:pPr lvl="1"/>
            <a:r>
              <a:rPr lang="ja-JP" altLang="en-US" dirty="0"/>
              <a:t>日本 </a:t>
            </a:r>
            <a:r>
              <a:rPr lang="ja-JP" altLang="en-US" dirty="0" smtClean="0"/>
              <a:t>人口</a:t>
            </a:r>
            <a:r>
              <a:rPr lang="en-US" altLang="ja-JP" dirty="0" smtClean="0"/>
              <a:t>1</a:t>
            </a:r>
            <a:r>
              <a:rPr lang="ja-JP" altLang="en-US" dirty="0" smtClean="0"/>
              <a:t>億</a:t>
            </a:r>
            <a:r>
              <a:rPr lang="en-US" altLang="ja-JP" dirty="0" smtClean="0"/>
              <a:t>2</a:t>
            </a:r>
            <a:r>
              <a:rPr lang="ja-JP" altLang="en-US" dirty="0" smtClean="0"/>
              <a:t>千万、移民率</a:t>
            </a:r>
            <a:r>
              <a:rPr lang="en-US" altLang="ja-JP" dirty="0" smtClean="0"/>
              <a:t>1.61</a:t>
            </a:r>
            <a:r>
              <a:rPr lang="ja-JP" altLang="en-US" dirty="0" smtClean="0"/>
              <a:t>％</a:t>
            </a:r>
            <a:endParaRPr kumimoji="1" lang="ja-JP" altLang="en-US" dirty="0" smtClean="0"/>
          </a:p>
          <a:p>
            <a:r>
              <a:rPr lang="ja-JP" altLang="en-US" dirty="0" smtClean="0"/>
              <a:t>中位国</a:t>
            </a:r>
          </a:p>
          <a:p>
            <a:pPr lvl="1"/>
            <a:r>
              <a:rPr kumimoji="1" lang="ja-JP" altLang="en-US" dirty="0" smtClean="0"/>
              <a:t>オランダ 人口</a:t>
            </a:r>
            <a:r>
              <a:rPr kumimoji="1" lang="en-US" altLang="ja-JP" dirty="0" smtClean="0"/>
              <a:t>1690</a:t>
            </a:r>
            <a:r>
              <a:rPr kumimoji="1" lang="ja-JP" altLang="en-US" dirty="0" smtClean="0"/>
              <a:t>万、移民率</a:t>
            </a:r>
            <a:r>
              <a:rPr kumimoji="1" lang="en-US" altLang="ja-JP" dirty="0" smtClean="0"/>
              <a:t>11.7</a:t>
            </a:r>
            <a:r>
              <a:rPr lang="ja-JP" altLang="en-US" dirty="0" smtClean="0"/>
              <a:t>％</a:t>
            </a:r>
          </a:p>
          <a:p>
            <a:r>
              <a:rPr kumimoji="1" lang="ja-JP" altLang="en-US" dirty="0"/>
              <a:t>下位</a:t>
            </a:r>
            <a:r>
              <a:rPr kumimoji="1" lang="ja-JP" altLang="en-US" dirty="0" smtClean="0"/>
              <a:t>国</a:t>
            </a:r>
          </a:p>
          <a:p>
            <a:pPr lvl="1"/>
            <a:r>
              <a:rPr lang="ja-JP" altLang="en-US" dirty="0" smtClean="0"/>
              <a:t>ドイツ  人口</a:t>
            </a:r>
            <a:r>
              <a:rPr lang="en-US" altLang="ja-JP" dirty="0" smtClean="0"/>
              <a:t>8</a:t>
            </a:r>
            <a:r>
              <a:rPr lang="ja-JP" altLang="en-US" dirty="0" smtClean="0"/>
              <a:t>千万、移民率</a:t>
            </a:r>
            <a:r>
              <a:rPr lang="en-US" altLang="ja-JP" dirty="0" smtClean="0"/>
              <a:t>14.9</a:t>
            </a:r>
            <a:r>
              <a:rPr lang="ja-JP" altLang="en-US" dirty="0" smtClean="0"/>
              <a:t>％</a:t>
            </a:r>
          </a:p>
          <a:p>
            <a:pPr lvl="1"/>
            <a:r>
              <a:rPr kumimoji="1" lang="ja-JP" altLang="en-US" dirty="0"/>
              <a:t>スェーデン </a:t>
            </a:r>
            <a:r>
              <a:rPr kumimoji="1" lang="ja-JP" altLang="en-US" dirty="0" smtClean="0"/>
              <a:t>人口</a:t>
            </a:r>
            <a:r>
              <a:rPr kumimoji="1" lang="en-US" altLang="ja-JP" dirty="0" smtClean="0"/>
              <a:t>980</a:t>
            </a:r>
            <a:r>
              <a:rPr kumimoji="1" lang="ja-JP" altLang="en-US" dirty="0" smtClean="0"/>
              <a:t>万、移民率</a:t>
            </a:r>
            <a:r>
              <a:rPr kumimoji="1" lang="en-US" altLang="ja-JP" dirty="0" smtClean="0"/>
              <a:t>16.76</a:t>
            </a:r>
            <a:r>
              <a:rPr kumimoji="1" lang="ja-JP" altLang="en-US" dirty="0" smtClean="0"/>
              <a:t>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770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教育への影響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言葉の問題  バイリンガリズムをめぐる</a:t>
            </a:r>
            <a:r>
              <a:rPr lang="ja-JP" altLang="en-US" dirty="0" smtClean="0"/>
              <a:t>議論</a:t>
            </a:r>
          </a:p>
          <a:p>
            <a:r>
              <a:rPr lang="ja-JP" altLang="en-US" smtClean="0"/>
              <a:t>多文化主義の問題</a:t>
            </a:r>
            <a:endParaRPr lang="ja-JP" altLang="en-US" dirty="0"/>
          </a:p>
          <a:p>
            <a:r>
              <a:rPr lang="ja-JP" altLang="en-US" dirty="0"/>
              <a:t>義務教育制度への影響</a:t>
            </a:r>
          </a:p>
          <a:p>
            <a:r>
              <a:rPr lang="ja-JP" altLang="en-US" dirty="0"/>
              <a:t>学校の開放性への影響 </a:t>
            </a:r>
            <a:r>
              <a:rPr lang="en-US" altLang="ja-JP" dirty="0"/>
              <a:t>(20</a:t>
            </a:r>
            <a:r>
              <a:rPr lang="ja-JP" altLang="en-US" dirty="0"/>
              <a:t>坪主義の困難</a:t>
            </a:r>
            <a:r>
              <a:rPr lang="en-US" altLang="ja-JP" dirty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91440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7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9144000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3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PISA</a:t>
            </a:r>
            <a:r>
              <a:rPr kumimoji="1" lang="ja-JP" altLang="en-US" dirty="0" smtClean="0"/>
              <a:t>結果の意味すること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先進国は、教育競争が激化している（国政選挙での重要な公約事項）</a:t>
            </a:r>
          </a:p>
          <a:p>
            <a:r>
              <a:rPr lang="ja-JP" altLang="en-US" dirty="0" smtClean="0"/>
              <a:t>国の成績は移民比率に左右されている</a:t>
            </a:r>
          </a:p>
          <a:p>
            <a:r>
              <a:rPr kumimoji="1" lang="en-US" altLang="ja-JP" dirty="0" smtClean="0"/>
              <a:t>PISA</a:t>
            </a:r>
            <a:r>
              <a:rPr lang="ja-JP" altLang="en-US" dirty="0" smtClean="0"/>
              <a:t>の結果</a:t>
            </a:r>
            <a:r>
              <a:rPr lang="ja-JP" altLang="en-US" dirty="0"/>
              <a:t>は</a:t>
            </a:r>
            <a:r>
              <a:rPr lang="ja-JP" altLang="en-US" dirty="0" smtClean="0"/>
              <a:t>、家庭的背景や社会的背景との関連も調査されている→社会的問題が浮き彫りにされる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488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移民への期待と反感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期待</a:t>
            </a:r>
          </a:p>
          <a:p>
            <a:pPr lvl="1"/>
            <a:r>
              <a:rPr lang="ja-JP" altLang="en-US" dirty="0"/>
              <a:t>優秀</a:t>
            </a:r>
            <a:r>
              <a:rPr lang="ja-JP" altLang="en-US" dirty="0" smtClean="0"/>
              <a:t>な労働力（アメリカの人材）</a:t>
            </a:r>
          </a:p>
          <a:p>
            <a:pPr lvl="1"/>
            <a:r>
              <a:rPr lang="ja-JP" altLang="en-US" dirty="0" smtClean="0"/>
              <a:t>安価な労働力</a:t>
            </a:r>
          </a:p>
          <a:p>
            <a:r>
              <a:rPr kumimoji="1" lang="ja-JP" altLang="en-US" dirty="0" smtClean="0"/>
              <a:t>不安</a:t>
            </a:r>
            <a:r>
              <a:rPr kumimoji="1" lang="ja-JP" altLang="en-US" dirty="0"/>
              <a:t>・</a:t>
            </a:r>
            <a:r>
              <a:rPr kumimoji="1" lang="ja-JP" altLang="en-US" dirty="0" smtClean="0"/>
              <a:t>反感</a:t>
            </a:r>
          </a:p>
          <a:p>
            <a:pPr lvl="1"/>
            <a:r>
              <a:rPr lang="ja-JP" altLang="en-US" dirty="0" smtClean="0"/>
              <a:t>生活保護等の福祉負担の増大</a:t>
            </a:r>
          </a:p>
          <a:p>
            <a:pPr lvl="1"/>
            <a:r>
              <a:rPr kumimoji="1" lang="ja-JP" altLang="en-US" dirty="0" smtClean="0"/>
              <a:t>教育現場の困難の増大</a:t>
            </a:r>
          </a:p>
          <a:p>
            <a:pPr lvl="1"/>
            <a:r>
              <a:rPr lang="ja-JP" altLang="en-US" dirty="0" smtClean="0"/>
              <a:t>犯罪の増大</a:t>
            </a:r>
          </a:p>
          <a:p>
            <a:pPr lvl="1"/>
            <a:r>
              <a:rPr lang="ja-JP" altLang="en-US" dirty="0"/>
              <a:t>労働</a:t>
            </a:r>
            <a:r>
              <a:rPr lang="ja-JP" altLang="en-US" dirty="0" smtClean="0"/>
              <a:t>条件が低下する</a:t>
            </a:r>
          </a:p>
          <a:p>
            <a:r>
              <a:rPr kumimoji="1" lang="ja-JP" altLang="en-US" dirty="0" smtClean="0"/>
              <a:t>国際人権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013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ヒトの移動（長期）の要因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貧しい地域から豊かな地域へ（移民）</a:t>
            </a:r>
          </a:p>
          <a:p>
            <a:pPr lvl="1"/>
            <a:r>
              <a:rPr kumimoji="1" lang="ja-JP" altLang="en-US" dirty="0" smtClean="0"/>
              <a:t>植民（ヨーロッパ→アメリカ、日本→南米等）</a:t>
            </a:r>
          </a:p>
          <a:p>
            <a:pPr lvl="1"/>
            <a:r>
              <a:rPr lang="ja-JP" altLang="en-US" dirty="0" smtClean="0"/>
              <a:t>労働者</a:t>
            </a:r>
            <a:r>
              <a:rPr lang="ja-JP" altLang="en-US" dirty="0"/>
              <a:t>として</a:t>
            </a:r>
            <a:r>
              <a:rPr lang="ja-JP" altLang="en-US" dirty="0" smtClean="0"/>
              <a:t>の移動（トルコ→ヨーロッパ、ベトナム→ソ連、東南アジア→湾岸諸国）</a:t>
            </a:r>
          </a:p>
          <a:p>
            <a:r>
              <a:rPr kumimoji="1" lang="ja-JP" altLang="en-US" dirty="0" smtClean="0"/>
              <a:t>危険な地域から安全な地域へ（難民）</a:t>
            </a:r>
          </a:p>
          <a:p>
            <a:r>
              <a:rPr lang="ja-JP" altLang="en-US" dirty="0" smtClean="0"/>
              <a:t>グローバル企業の海外展開（欧米→途上国）</a:t>
            </a:r>
          </a:p>
          <a:p>
            <a:r>
              <a:rPr kumimoji="1" lang="ja-JP" altLang="en-US" dirty="0" smtClean="0"/>
              <a:t>留学（以前は文化の低い地域から高い地域へ、現代は様々な地域の相互性）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877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何故外国人労働者が増加するのか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経済の不均等発展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労働力不足の先進国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　　　　　↑　（労働者）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仕事のない途上国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賃金の高い先進国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　　　　　↓　（工場）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賃金の低い文化レベルの高い途上国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経済格差は拡大したのか１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ピケティ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２１世紀の資本論</a:t>
            </a:r>
            <a:r>
              <a:rPr kumimoji="1" lang="en-US" altLang="ja-JP" dirty="0" smtClean="0"/>
              <a:t>』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pic>
        <p:nvPicPr>
          <p:cNvPr id="4" name="Picture 2" descr="C:\Users\wakei\Desktop\krugman_2-0508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74720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07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kei\Desktop\46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316416" cy="6053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19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先進国の格差拡大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903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99368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700</Words>
  <Application>Microsoft Office PowerPoint</Application>
  <PresentationFormat>画面に合わせる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標準デザイン</vt:lpstr>
      <vt:lpstr>1_標準デザイン</vt:lpstr>
      <vt:lpstr>グローバリゼーションと 人の移動</vt:lpstr>
      <vt:lpstr>PISAから考えてみる</vt:lpstr>
      <vt:lpstr>PISA結果の意味すること</vt:lpstr>
      <vt:lpstr>移民への期待と反感</vt:lpstr>
      <vt:lpstr>ヒトの移動（長期）の要因</vt:lpstr>
      <vt:lpstr>何故外国人労働者が増加するのか</vt:lpstr>
      <vt:lpstr>経済格差は拡大したのか１</vt:lpstr>
      <vt:lpstr>PowerPoint プレゼンテーション</vt:lpstr>
      <vt:lpstr>先進国の格差拡大</vt:lpstr>
      <vt:lpstr>PowerPoint プレゼンテーション</vt:lpstr>
      <vt:lpstr>最貧困層の国別割合の推移</vt:lpstr>
      <vt:lpstr>ヨーロッパでの経験1</vt:lpstr>
      <vt:lpstr>ヨーロッパでの経験2</vt:lpstr>
      <vt:lpstr>当初の日本の対応</vt:lpstr>
      <vt:lpstr>外国人労働者は労働条件を下げるか</vt:lpstr>
      <vt:lpstr>PowerPoint プレゼンテーション</vt:lpstr>
      <vt:lpstr>外国人増加で犯罪は増加するか</vt:lpstr>
      <vt:lpstr>PowerPoint プレゼンテーション</vt:lpstr>
      <vt:lpstr>外国人の犯罪統計</vt:lpstr>
      <vt:lpstr>教育への影響</vt:lpstr>
      <vt:lpstr>PowerPoint プレゼンテーション</vt:lpstr>
      <vt:lpstr>PowerPoint プレゼンテーション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外国人労働者</dc:title>
  <dc:creator>wakei</dc:creator>
  <cp:lastModifiedBy>wakei</cp:lastModifiedBy>
  <cp:revision>39</cp:revision>
  <dcterms:created xsi:type="dcterms:W3CDTF">2008-06-14T01:17:30Z</dcterms:created>
  <dcterms:modified xsi:type="dcterms:W3CDTF">2017-11-24T11:09:28Z</dcterms:modified>
</cp:coreProperties>
</file>