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4" r:id="rId4"/>
    <p:sldId id="299" r:id="rId5"/>
    <p:sldId id="322" r:id="rId6"/>
    <p:sldId id="290" r:id="rId7"/>
    <p:sldId id="291" r:id="rId8"/>
    <p:sldId id="292" r:id="rId9"/>
    <p:sldId id="298" r:id="rId10"/>
    <p:sldId id="301" r:id="rId11"/>
    <p:sldId id="302" r:id="rId12"/>
    <p:sldId id="303" r:id="rId13"/>
    <p:sldId id="300" r:id="rId14"/>
    <p:sldId id="305" r:id="rId15"/>
    <p:sldId id="304" r:id="rId16"/>
    <p:sldId id="289" r:id="rId17"/>
    <p:sldId id="295" r:id="rId18"/>
    <p:sldId id="323" r:id="rId19"/>
    <p:sldId id="32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5E86-7F30-42FE-9A3D-2992B7B63158}" type="datetimeFigureOut">
              <a:rPr kumimoji="1" lang="ja-JP" altLang="en-US" smtClean="0"/>
              <a:pPr/>
              <a:t>2017/11/11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ja.wikipedia.org/wiki/%E3%83%95%E3%82%A1%E3%82%A4%E3%83%AB:Portrait_of_Milton_Friedma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グローバリゼーションの思想と反対運動の思想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８０‘ｓ～２０１０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レーガノミクス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財政</a:t>
            </a:r>
            <a:r>
              <a:rPr lang="ja-JP" altLang="en-US" dirty="0"/>
              <a:t>支出の大幅</a:t>
            </a:r>
            <a:r>
              <a:rPr lang="ja-JP" altLang="en-US" dirty="0" smtClean="0"/>
              <a:t>削減</a:t>
            </a:r>
          </a:p>
          <a:p>
            <a:pPr lvl="1"/>
            <a:r>
              <a:rPr lang="ja-JP" altLang="en-US" dirty="0" smtClean="0"/>
              <a:t>国防費の優遇・社会保障人件費の削減→双子の赤字</a:t>
            </a:r>
            <a:endParaRPr lang="ja-JP" altLang="en-US" dirty="0"/>
          </a:p>
          <a:p>
            <a:r>
              <a:rPr lang="ja-JP" altLang="en-US" dirty="0" smtClean="0"/>
              <a:t>減</a:t>
            </a:r>
            <a:r>
              <a:rPr lang="ja-JP" altLang="en-US" dirty="0"/>
              <a:t>　</a:t>
            </a:r>
            <a:r>
              <a:rPr lang="ja-JP" altLang="en-US" dirty="0" smtClean="0"/>
              <a:t>税</a:t>
            </a:r>
          </a:p>
          <a:p>
            <a:pPr lvl="1"/>
            <a:r>
              <a:rPr lang="ja-JP" altLang="en-US" dirty="0"/>
              <a:t>所得</a:t>
            </a:r>
            <a:r>
              <a:rPr lang="ja-JP" altLang="en-US" dirty="0" smtClean="0"/>
              <a:t>税率低減（ラッファー理論税収は減らない）</a:t>
            </a:r>
            <a:endParaRPr lang="ja-JP" altLang="en-US" dirty="0"/>
          </a:p>
          <a:p>
            <a:r>
              <a:rPr lang="ja-JP" altLang="en-US" dirty="0" smtClean="0"/>
              <a:t>規制緩和</a:t>
            </a:r>
          </a:p>
          <a:p>
            <a:pPr lvl="1"/>
            <a:r>
              <a:rPr lang="ja-JP" altLang="en-US" dirty="0"/>
              <a:t>保健、安全、環境、エネルギ一</a:t>
            </a:r>
            <a:r>
              <a:rPr lang="ja-JP" altLang="en-US" dirty="0" smtClean="0"/>
              <a:t>等の規制緩和</a:t>
            </a:r>
            <a:endParaRPr lang="ja-JP" altLang="en-US" dirty="0"/>
          </a:p>
          <a:p>
            <a:r>
              <a:rPr lang="ja-JP" altLang="en-US" dirty="0" smtClean="0"/>
              <a:t>マネーサプライ</a:t>
            </a:r>
            <a:r>
              <a:rPr lang="ja-JP" altLang="en-US" dirty="0"/>
              <a:t>の</a:t>
            </a:r>
            <a:r>
              <a:rPr lang="ja-JP" altLang="en-US" dirty="0" smtClean="0"/>
              <a:t>コントロール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52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サッチャー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国営企業の民営化</a:t>
            </a:r>
          </a:p>
          <a:p>
            <a:pPr lvl="1"/>
            <a:r>
              <a:rPr kumimoji="1" lang="ja-JP" altLang="en-US" dirty="0" smtClean="0"/>
              <a:t>水道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電気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ガス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鉄道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航空</a:t>
            </a:r>
          </a:p>
          <a:p>
            <a:r>
              <a:rPr lang="ja-JP" altLang="en-US" dirty="0" smtClean="0"/>
              <a:t>規制緩和</a:t>
            </a:r>
          </a:p>
          <a:p>
            <a:pPr lvl="1"/>
            <a:r>
              <a:rPr kumimoji="1" lang="ja-JP" altLang="en-US" dirty="0" smtClean="0"/>
              <a:t>金融</a:t>
            </a:r>
          </a:p>
          <a:p>
            <a:r>
              <a:rPr lang="ja-JP" altLang="en-US" dirty="0"/>
              <a:t>所得</a:t>
            </a:r>
            <a:r>
              <a:rPr lang="ja-JP" altLang="en-US" dirty="0" smtClean="0"/>
              <a:t>減税と</a:t>
            </a:r>
            <a:r>
              <a:rPr lang="ja-JP" altLang="en-US" dirty="0"/>
              <a:t>付加</a:t>
            </a:r>
            <a:r>
              <a:rPr lang="ja-JP" altLang="en-US" dirty="0" smtClean="0"/>
              <a:t>価値税の拡大</a:t>
            </a:r>
          </a:p>
          <a:p>
            <a:r>
              <a:rPr kumimoji="1" lang="ja-JP" altLang="en-US" dirty="0" smtClean="0"/>
              <a:t>労働組合</a:t>
            </a:r>
            <a:r>
              <a:rPr kumimoji="1" lang="ja-JP" altLang="en-US" dirty="0"/>
              <a:t>抑圧</a:t>
            </a:r>
          </a:p>
        </p:txBody>
      </p:sp>
    </p:spTree>
    <p:extLst>
      <p:ext uri="{BB962C8B-B14F-4D97-AF65-F5344CB8AC3E}">
        <p14:creationId xmlns:p14="http://schemas.microsoft.com/office/powerpoint/2010/main" val="70217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中曽根・小泉</a:t>
            </a:r>
            <a:r>
              <a:rPr lang="ja-JP" altLang="en-US" dirty="0" smtClean="0"/>
              <a:t>の</a:t>
            </a:r>
            <a:r>
              <a:rPr lang="ja-JP" altLang="en-US" dirty="0"/>
              <a:t>民営化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国鉄　→　ＪＲ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電電公社　→　ＮＴＴ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専売公社　→　日本たばこ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dirty="0"/>
              <a:t>　　現在の</a:t>
            </a:r>
            <a:r>
              <a:rPr lang="ja-JP" altLang="en-US" dirty="0" smtClean="0"/>
              <a:t>懸案（形式的には民営化）</a:t>
            </a:r>
            <a:endParaRPr lang="ja-JP" altLang="en-US" dirty="0"/>
          </a:p>
          <a:p>
            <a:pPr>
              <a:lnSpc>
                <a:spcPct val="90000"/>
              </a:lnSpc>
            </a:pPr>
            <a:r>
              <a:rPr lang="ja-JP" altLang="en-US" dirty="0"/>
              <a:t>道路公団の民営化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郵政民営化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dirty="0"/>
              <a:t>　　新しい現象</a:t>
            </a:r>
          </a:p>
          <a:p>
            <a:pPr>
              <a:lnSpc>
                <a:spcPct val="90000"/>
              </a:lnSpc>
            </a:pPr>
            <a:r>
              <a:rPr lang="ja-JP" altLang="en-US" dirty="0" smtClean="0"/>
              <a:t>刑務所</a:t>
            </a:r>
            <a:r>
              <a:rPr lang="ja-JP" altLang="en-US" dirty="0" smtClean="0"/>
              <a:t>（現時点</a:t>
            </a:r>
            <a:r>
              <a:rPr lang="ja-JP" altLang="en-US" dirty="0"/>
              <a:t>で</a:t>
            </a:r>
            <a:r>
              <a:rPr lang="ja-JP" altLang="en-US" dirty="0" smtClean="0"/>
              <a:t>は民活刑務所が４カ所</a:t>
            </a:r>
            <a:r>
              <a:rPr lang="ja-JP" altLang="en-US" dirty="0"/>
              <a:t>）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新自由主義政策の実現方法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先進国では「政治公約」を掲げ選挙で勝つ</a:t>
            </a:r>
          </a:p>
          <a:p>
            <a:pPr lvl="1"/>
            <a:r>
              <a:rPr lang="ja-JP" altLang="en-US" dirty="0" smtClean="0"/>
              <a:t>レーガン・サッチャー</a:t>
            </a:r>
            <a:r>
              <a:rPr lang="ja-JP" altLang="en-US" dirty="0"/>
              <a:t>・</a:t>
            </a:r>
            <a:r>
              <a:rPr lang="ja-JP" altLang="en-US" dirty="0" smtClean="0"/>
              <a:t>中曽根</a:t>
            </a:r>
          </a:p>
          <a:p>
            <a:pPr lvl="1"/>
            <a:r>
              <a:rPr kumimoji="1" lang="ja-JP" altLang="en-US" dirty="0" smtClean="0"/>
              <a:t>公約で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民営化</a:t>
            </a:r>
            <a:r>
              <a:rPr kumimoji="1" lang="ja-JP" altLang="en-US" dirty="0"/>
              <a:t>」「</a:t>
            </a:r>
            <a:r>
              <a:rPr kumimoji="1" lang="ja-JP" altLang="en-US" dirty="0" smtClean="0"/>
              <a:t>福祉削減」</a:t>
            </a:r>
            <a:r>
              <a:rPr lang="ja-JP" altLang="en-US" dirty="0" smtClean="0"/>
              <a:t>が共通</a:t>
            </a:r>
          </a:p>
          <a:p>
            <a:r>
              <a:rPr kumimoji="1" lang="ja-JP" altLang="en-US" dirty="0"/>
              <a:t>途上</a:t>
            </a:r>
            <a:r>
              <a:rPr kumimoji="1" lang="ja-JP" altLang="en-US" dirty="0" smtClean="0"/>
              <a:t>国</a:t>
            </a:r>
            <a:r>
              <a:rPr kumimoji="1" lang="ja-JP" altLang="en-US" dirty="0"/>
              <a:t>には</a:t>
            </a:r>
            <a:r>
              <a:rPr kumimoji="1" lang="ja-JP" altLang="en-US" dirty="0" smtClean="0"/>
              <a:t>、ＩＭＦ・ＷＢを通じた融資で条件</a:t>
            </a:r>
          </a:p>
          <a:p>
            <a:pPr lvl="1"/>
            <a:r>
              <a:rPr lang="ja-JP" altLang="en-US" dirty="0" smtClean="0"/>
              <a:t>通貨基金の破綻救済</a:t>
            </a:r>
            <a:r>
              <a:rPr lang="ja-JP" altLang="en-US" dirty="0"/>
              <a:t>（</a:t>
            </a:r>
            <a:r>
              <a:rPr lang="ja-JP" altLang="en-US" dirty="0" smtClean="0"/>
              <a:t>ＩＭＦ）</a:t>
            </a:r>
          </a:p>
          <a:p>
            <a:pPr lvl="1"/>
            <a:r>
              <a:rPr kumimoji="1" lang="ja-JP" altLang="en-US" dirty="0" smtClean="0"/>
              <a:t>国家的事業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の融資条件に多国籍企業参入</a:t>
            </a:r>
          </a:p>
          <a:p>
            <a:r>
              <a:rPr lang="ja-JP" altLang="en-US" dirty="0" smtClean="0"/>
              <a:t>自由貿易協定（ＦＴＡ）・経済連携協定（ＥＰＡ）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36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貿易協定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/>
              <a:t>E</a:t>
            </a:r>
            <a:r>
              <a:rPr lang="en-US" altLang="ja-JP" dirty="0" smtClean="0"/>
              <a:t>PA </a:t>
            </a:r>
            <a:r>
              <a:rPr lang="en-US" altLang="ja-JP" dirty="0"/>
              <a:t>= Economic Partnership Agreement</a:t>
            </a:r>
            <a:br>
              <a:rPr lang="en-US" altLang="ja-JP" dirty="0"/>
            </a:br>
            <a:r>
              <a:rPr lang="ja-JP" altLang="en-US" dirty="0"/>
              <a:t>「ＥＰＡ（経済連携協定）」は、</a:t>
            </a:r>
            <a:br>
              <a:rPr lang="ja-JP" altLang="en-US" dirty="0"/>
            </a:br>
            <a:r>
              <a:rPr lang="ja-JP" altLang="en-US" dirty="0"/>
              <a:t>特定の国や地域同士での貿易や投資を促進するため、</a:t>
            </a:r>
            <a:br>
              <a:rPr lang="ja-JP" altLang="en-US" dirty="0"/>
            </a:br>
            <a:r>
              <a:rPr lang="ja-JP" altLang="en-US" dirty="0"/>
              <a:t>以下の内容を約束する条約です。 </a:t>
            </a:r>
          </a:p>
          <a:p>
            <a:r>
              <a:rPr lang="ja-JP" altLang="en-US" dirty="0"/>
              <a:t>ＥＰＡに含まれる約束の例</a:t>
            </a:r>
          </a:p>
          <a:p>
            <a:r>
              <a:rPr lang="ja-JP" altLang="en-US" dirty="0"/>
              <a:t>①</a:t>
            </a:r>
            <a:r>
              <a:rPr lang="ja-JP" altLang="en-US" dirty="0">
                <a:solidFill>
                  <a:srgbClr val="FF0000"/>
                </a:solidFill>
              </a:rPr>
              <a:t>「輸出入にかかる関税」を撤廃・削減する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r>
              <a:rPr lang="en-US" altLang="ja-JP" dirty="0" smtClean="0">
                <a:solidFill>
                  <a:srgbClr val="FF0000"/>
                </a:solidFill>
              </a:rPr>
              <a:t>FTA</a:t>
            </a:r>
            <a:endParaRPr lang="ja-JP" altLang="en-US" dirty="0">
              <a:solidFill>
                <a:srgbClr val="FF0000"/>
              </a:solidFill>
            </a:endParaRPr>
          </a:p>
          <a:p>
            <a:r>
              <a:rPr lang="ja-JP" altLang="en-US" dirty="0"/>
              <a:t>②「サービス業を行う際の規制」を緩和・撤廃する。</a:t>
            </a:r>
          </a:p>
          <a:p>
            <a:r>
              <a:rPr lang="ja-JP" altLang="en-US" dirty="0"/>
              <a:t>③「投資環境の整備」を行う。</a:t>
            </a:r>
          </a:p>
          <a:p>
            <a:r>
              <a:rPr lang="ja-JP" altLang="en-US" dirty="0"/>
              <a:t>④ビジネス環境の整備を協議</a:t>
            </a:r>
            <a:r>
              <a:rPr lang="ja-JP" altLang="en-US" dirty="0" smtClean="0"/>
              <a:t>する </a:t>
            </a:r>
            <a:r>
              <a:rPr lang="en-US" altLang="ja-JP" dirty="0" smtClean="0"/>
              <a:t>(</a:t>
            </a:r>
            <a:r>
              <a:rPr lang="ja-JP" altLang="en-US" dirty="0" smtClean="0"/>
              <a:t>経産省</a:t>
            </a:r>
            <a:r>
              <a:rPr lang="en-US" altLang="ja-JP" dirty="0" smtClean="0"/>
              <a:t>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43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国際的融資による拡大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ＩＭＦ</a:t>
            </a:r>
          </a:p>
          <a:p>
            <a:pPr lvl="1"/>
            <a:r>
              <a:rPr lang="ja-JP" altLang="en-US" dirty="0" smtClean="0"/>
              <a:t>ブレトンウッヅ体制を支える通貨管理組織</a:t>
            </a:r>
          </a:p>
          <a:p>
            <a:pPr lvl="1"/>
            <a:r>
              <a:rPr lang="ja-JP" altLang="en-US" dirty="0" smtClean="0"/>
              <a:t>均衡財政を支える組織に（赤字国家への貸し付けの条件）</a:t>
            </a:r>
            <a:endParaRPr kumimoji="1" lang="ja-JP" altLang="en-US" dirty="0" smtClean="0"/>
          </a:p>
          <a:p>
            <a:r>
              <a:rPr kumimoji="1" lang="ja-JP" altLang="en-US" dirty="0" smtClean="0"/>
              <a:t>ＷＢ</a:t>
            </a:r>
          </a:p>
          <a:p>
            <a:pPr lvl="1"/>
            <a:r>
              <a:rPr lang="ja-JP" altLang="en-US" dirty="0" smtClean="0"/>
              <a:t>国家的事業への融資（民営化と欧米多国籍企業の事業参加を条件）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486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水の民営化について考えてみよう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ja-JP" altLang="en-US" dirty="0" smtClean="0"/>
              <a:t>国家成立以来、水道事業は新自由主義時代の到来まで、例外なく公共事業だった</a:t>
            </a:r>
          </a:p>
          <a:p>
            <a:pPr lvl="1"/>
            <a:r>
              <a:rPr lang="ja-JP" altLang="en-US" dirty="0" smtClean="0"/>
              <a:t>ローマの水道・神田川</a:t>
            </a:r>
          </a:p>
          <a:p>
            <a:pPr lvl="1"/>
            <a:r>
              <a:rPr lang="ja-JP" altLang="en-US" dirty="0" smtClean="0"/>
              <a:t>水道がない場合</a:t>
            </a:r>
            <a:r>
              <a:rPr lang="ja-JP" altLang="en-US" dirty="0"/>
              <a:t>には</a:t>
            </a:r>
            <a:r>
              <a:rPr lang="ja-JP" altLang="en-US" dirty="0" smtClean="0"/>
              <a:t>、川や泉で私的に</a:t>
            </a:r>
            <a:r>
              <a:rPr lang="ja-JP" altLang="en-US" dirty="0"/>
              <a:t>獲得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水を得る為に　アフリカ</a:t>
            </a:r>
          </a:p>
          <a:p>
            <a:r>
              <a:rPr lang="ja-JP" altLang="en-US" dirty="0" smtClean="0"/>
              <a:t>新自由主義政策の下</a:t>
            </a:r>
            <a:r>
              <a:rPr lang="ja-JP" altLang="en-US" dirty="0"/>
              <a:t>に</a:t>
            </a:r>
            <a:r>
              <a:rPr lang="ja-JP" altLang="en-US" dirty="0" smtClean="0"/>
              <a:t>、水道事業を行う大企業が成長</a:t>
            </a:r>
          </a:p>
          <a:p>
            <a:pPr lvl="1"/>
            <a:r>
              <a:rPr lang="ja-JP" altLang="en-US" dirty="0" smtClean="0"/>
              <a:t>水道建設と維持</a:t>
            </a:r>
            <a:r>
              <a:rPr lang="en-US" altLang="ja-JP" dirty="0" smtClean="0"/>
              <a:t>(</a:t>
            </a:r>
            <a:r>
              <a:rPr lang="ja-JP" altLang="en-US" dirty="0" smtClean="0"/>
              <a:t>ビデオ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水を売る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失敗しやすい要因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世界銀行からの融資は、条件が付く</a:t>
            </a:r>
          </a:p>
          <a:p>
            <a:pPr lvl="1"/>
            <a:r>
              <a:rPr kumimoji="1" lang="ja-JP" altLang="en-US" dirty="0" smtClean="0"/>
              <a:t>欧米の多国籍企業が経営参加（高い人件費）</a:t>
            </a:r>
          </a:p>
          <a:p>
            <a:r>
              <a:rPr lang="ja-JP" altLang="en-US" dirty="0" smtClean="0"/>
              <a:t>地元の状況に合わない事業になりがち</a:t>
            </a:r>
          </a:p>
          <a:p>
            <a:r>
              <a:rPr kumimoji="1" lang="ja-JP" altLang="en-US" dirty="0" smtClean="0"/>
              <a:t>外国の資金→通貨危機の影響を受ける</a:t>
            </a:r>
          </a:p>
          <a:p>
            <a:pPr lvl="1"/>
            <a:r>
              <a:rPr lang="ja-JP" altLang="en-US" dirty="0" smtClean="0"/>
              <a:t>負債の額＋外国人の人件費</a:t>
            </a:r>
          </a:p>
          <a:p>
            <a:pPr lvl="1"/>
            <a:endParaRPr kumimoji="1" lang="ja-JP" altLang="en-US" dirty="0"/>
          </a:p>
          <a:p>
            <a:pPr marL="457200" lvl="1" indent="0">
              <a:buNone/>
            </a:pPr>
            <a:r>
              <a:rPr lang="ja-JP" altLang="en-US" dirty="0" smtClean="0"/>
              <a:t>（成功する国もある。世界銀行によるとだいたい半々）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8894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民営化で何が起きるか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豊かな地域での便利さ向上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国鉄→ＪＲ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大都市での飛躍的改善（本数・相互乗り入れ・商業施設との提携・効率化）</a:t>
            </a:r>
          </a:p>
          <a:p>
            <a:pPr lvl="1"/>
            <a:r>
              <a:rPr kumimoji="1" lang="ja-JP" altLang="en-US" dirty="0" smtClean="0"/>
              <a:t>過疎地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の廃止路線</a:t>
            </a:r>
          </a:p>
          <a:p>
            <a:r>
              <a:rPr lang="ja-JP" altLang="en-US" dirty="0" smtClean="0"/>
              <a:t>電々公社→ＮＴＴ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複数企業に</a:t>
            </a:r>
            <a:r>
              <a:rPr lang="ja-JP" altLang="en-US" dirty="0"/>
              <a:t>よる競争・複合メディア化</a:t>
            </a:r>
          </a:p>
          <a:p>
            <a:r>
              <a:rPr kumimoji="1" lang="ja-JP" altLang="en-US" dirty="0" smtClean="0"/>
              <a:t>郵便局→郵便・保険・貯金を分社化</a:t>
            </a:r>
          </a:p>
          <a:p>
            <a:pPr lvl="1"/>
            <a:r>
              <a:rPr lang="ja-JP" altLang="en-US" dirty="0" smtClean="0"/>
              <a:t>サービスの向上</a:t>
            </a:r>
          </a:p>
          <a:p>
            <a:pPr lvl="1"/>
            <a:r>
              <a:rPr kumimoji="1" lang="ja-JP" altLang="en-US" dirty="0" smtClean="0"/>
              <a:t>過疎地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廃止</a:t>
            </a:r>
          </a:p>
        </p:txBody>
      </p:sp>
    </p:spTree>
    <p:extLst>
      <p:ext uri="{BB962C8B-B14F-4D97-AF65-F5344CB8AC3E}">
        <p14:creationId xmlns:p14="http://schemas.microsoft.com/office/powerpoint/2010/main" val="139292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アタック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グローバリゼーションに反対するアソシエーション（多様な団体と共同）</a:t>
            </a:r>
          </a:p>
          <a:p>
            <a:r>
              <a:rPr lang="ja-JP" altLang="en-US" dirty="0" smtClean="0"/>
              <a:t>トービン税（金融取引への課税）導入を主張</a:t>
            </a:r>
          </a:p>
          <a:p>
            <a:pPr lvl="1"/>
            <a:r>
              <a:rPr kumimoji="1" lang="ja-JP" altLang="en-US" dirty="0" smtClean="0"/>
              <a:t>国際投機の阻止</a:t>
            </a:r>
          </a:p>
          <a:p>
            <a:pPr lvl="1"/>
            <a:r>
              <a:rPr lang="ja-JP" altLang="en-US" dirty="0" smtClean="0"/>
              <a:t>資本所得への課税</a:t>
            </a:r>
          </a:p>
          <a:p>
            <a:pPr lvl="1"/>
            <a:r>
              <a:rPr kumimoji="1" lang="ja-JP" altLang="en-US" dirty="0" smtClean="0"/>
              <a:t>税金天国を制裁</a:t>
            </a:r>
          </a:p>
          <a:p>
            <a:pPr lvl="1"/>
            <a:r>
              <a:rPr lang="ja-JP" altLang="en-US" dirty="0" smtClean="0"/>
              <a:t>年金ファンドの一般化阻止</a:t>
            </a:r>
          </a:p>
          <a:p>
            <a:pPr lvl="1"/>
            <a:r>
              <a:rPr kumimoji="1" lang="ja-JP" altLang="en-US" dirty="0" smtClean="0"/>
              <a:t>途上国への投資の透明性</a:t>
            </a:r>
          </a:p>
          <a:p>
            <a:r>
              <a:rPr lang="ja-JP" altLang="en-US" dirty="0" smtClean="0"/>
              <a:t>遺伝子操作</a:t>
            </a:r>
            <a:r>
              <a:rPr lang="ja-JP" altLang="en-US" dirty="0"/>
              <a:t>に</a:t>
            </a:r>
            <a:r>
              <a:rPr lang="ja-JP" altLang="en-US" dirty="0" smtClean="0"/>
              <a:t>よる農業操作への反対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456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87035"/>
              </p:ext>
            </p:extLst>
          </p:nvPr>
        </p:nvGraphicFramePr>
        <p:xfrm>
          <a:off x="251520" y="3428998"/>
          <a:ext cx="612068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72680"/>
              </a:tblGrid>
              <a:tr h="4931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推進派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反対派</a:t>
                      </a:r>
                    </a:p>
                  </a:txBody>
                  <a:tcPr/>
                </a:tc>
              </a:tr>
              <a:tr h="493181">
                <a:tc>
                  <a:txBody>
                    <a:bodyPr/>
                    <a:lstStyle/>
                    <a:p>
                      <a:r>
                        <a:rPr kumimoji="1" lang="zh-TW" altLang="en-US" dirty="0" smtClean="0"/>
                        <a:t>市場原理主義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必要により国家の関与</a:t>
                      </a:r>
                    </a:p>
                  </a:txBody>
                  <a:tcPr/>
                </a:tc>
              </a:tr>
              <a:tr h="4864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小さな国家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大きな国家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3181">
                <a:tc>
                  <a:txBody>
                    <a:bodyPr/>
                    <a:lstStyle/>
                    <a:p>
                      <a:r>
                        <a:rPr kumimoji="1" lang="zh-TW" altLang="en-US" dirty="0" smtClean="0"/>
                        <a:t>累進課税否定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累進課税推進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31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民営化政策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公営企業の肯定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31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自由貿易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必要により保護貿易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79512" y="33265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・戦後有力だったケインズ主義　</a:t>
            </a:r>
          </a:p>
          <a:p>
            <a:r>
              <a:rPr kumimoji="1" lang="ja-JP" altLang="en-US" sz="2400" dirty="0" smtClean="0"/>
              <a:t>・フリードマン、ハイエク等の批判　（新自由主義と呼ばれる）</a:t>
            </a:r>
          </a:p>
          <a:p>
            <a:r>
              <a:rPr lang="ja-JP" altLang="en-US" sz="2400" dirty="0" smtClean="0"/>
              <a:t>・サッチャー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レーガン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中曽根等の新自由主義的政策</a:t>
            </a:r>
          </a:p>
          <a:p>
            <a:r>
              <a:rPr kumimoji="1" lang="ja-JP" altLang="en-US" sz="2400" dirty="0" smtClean="0"/>
              <a:t>・ソ連の崩壊、東欧諸国の自由主義化</a:t>
            </a:r>
          </a:p>
          <a:p>
            <a:r>
              <a:rPr lang="ja-JP" altLang="en-US" sz="2400" dirty="0" smtClean="0"/>
              <a:t>・米英的「グローバリゼーション</a:t>
            </a:r>
            <a:r>
              <a:rPr lang="ja-JP" altLang="en-US" sz="2400" dirty="0"/>
              <a:t>」</a:t>
            </a:r>
            <a:r>
              <a:rPr lang="ja-JP" altLang="en-US" sz="2400" dirty="0" smtClean="0"/>
              <a:t>の拡大</a:t>
            </a:r>
            <a:r>
              <a:rPr lang="ja-JP" altLang="en-US" sz="2400" dirty="0"/>
              <a:t>・</a:t>
            </a:r>
            <a:r>
              <a:rPr lang="ja-JP" altLang="en-US" sz="2400" dirty="0" smtClean="0"/>
              <a:t>浸透</a:t>
            </a:r>
          </a:p>
          <a:p>
            <a:r>
              <a:rPr kumimoji="1" lang="ja-JP" altLang="en-US" sz="2400" dirty="0" smtClean="0"/>
              <a:t>・２１世紀、アメリカの「力」の低下（イラク戦争、リーマンショック）とグローバリゼーション批判の拡大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8873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グリーンピース１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ja-JP" altLang="en-US" sz="3000" dirty="0">
                <a:solidFill>
                  <a:prstClr val="black"/>
                </a:solidFill>
              </a:rPr>
              <a:t>１９７１年、アメリカの地下核実験への反対運動から発展。環境（グリーン）と平和（ピース）を結びつける意識。</a:t>
            </a:r>
          </a:p>
          <a:p>
            <a:r>
              <a:rPr kumimoji="1" lang="ja-JP" altLang="en-US" dirty="0" smtClean="0"/>
              <a:t>非暴力直接行動</a:t>
            </a:r>
          </a:p>
          <a:p>
            <a:pPr lvl="1"/>
            <a:r>
              <a:rPr lang="ja-JP" altLang="en-US" dirty="0"/>
              <a:t>環境破壊の現場での調査</a:t>
            </a:r>
          </a:p>
          <a:p>
            <a:pPr lvl="1"/>
            <a:r>
              <a:rPr lang="ja-JP" altLang="en-US" dirty="0" smtClean="0"/>
              <a:t>科学的</a:t>
            </a:r>
            <a:r>
              <a:rPr lang="ja-JP" altLang="en-US" dirty="0"/>
              <a:t>な分析結果に基づいたレポートや代替案の作成</a:t>
            </a:r>
          </a:p>
          <a:p>
            <a:pPr lvl="1"/>
            <a:r>
              <a:rPr lang="ja-JP" altLang="en-US" dirty="0" smtClean="0"/>
              <a:t>国連</a:t>
            </a:r>
            <a:r>
              <a:rPr lang="ja-JP" altLang="en-US" dirty="0"/>
              <a:t>「総合協議資格」を利用して国際会議での働きかけ</a:t>
            </a:r>
          </a:p>
          <a:p>
            <a:pPr lvl="1"/>
            <a:r>
              <a:rPr lang="ja-JP" altLang="en-US" dirty="0" smtClean="0"/>
              <a:t>政府</a:t>
            </a:r>
            <a:r>
              <a:rPr lang="ja-JP" altLang="en-US" dirty="0"/>
              <a:t>・企業に対して問題点と代替案の</a:t>
            </a:r>
            <a:r>
              <a:rPr lang="ja-JP" altLang="en-US" dirty="0" smtClean="0"/>
              <a:t>提案</a:t>
            </a:r>
          </a:p>
          <a:p>
            <a:r>
              <a:rPr kumimoji="1" lang="ja-JP" altLang="en-US" dirty="0"/>
              <a:t>本部　</a:t>
            </a:r>
            <a:r>
              <a:rPr kumimoji="1" lang="ja-JP" altLang="en-US" dirty="0" smtClean="0"/>
              <a:t>アムステルダム（オランダ）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60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24"/>
            <a:ext cx="4968552" cy="33123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25622"/>
            <a:ext cx="5148064" cy="342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95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グリーンピース２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b="1" dirty="0" smtClean="0"/>
              <a:t>日本での最近の活動</a:t>
            </a:r>
          </a:p>
          <a:p>
            <a:pPr lvl="1"/>
            <a:r>
              <a:rPr lang="ja-JP" altLang="en-US" b="1" dirty="0" smtClean="0"/>
              <a:t>福井</a:t>
            </a:r>
            <a:r>
              <a:rPr lang="ja-JP" altLang="en-US" b="1" dirty="0"/>
              <a:t>アクションセンター</a:t>
            </a:r>
            <a:r>
              <a:rPr lang="ja-JP" altLang="en-US" dirty="0"/>
              <a:t>（</a:t>
            </a:r>
            <a:r>
              <a:rPr lang="en-US" altLang="ja-JP" dirty="0"/>
              <a:t>2012</a:t>
            </a:r>
            <a:r>
              <a:rPr lang="ja-JP" altLang="en-US" dirty="0"/>
              <a:t>年）</a:t>
            </a:r>
          </a:p>
          <a:p>
            <a:pPr lvl="1"/>
            <a:r>
              <a:rPr lang="ja-JP" altLang="en-US" b="1" dirty="0"/>
              <a:t>グリーンピース放射能測定室 シルベク</a:t>
            </a:r>
            <a:r>
              <a:rPr lang="ja-JP" altLang="en-US" dirty="0"/>
              <a:t>（</a:t>
            </a: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月～）</a:t>
            </a:r>
          </a:p>
          <a:p>
            <a:pPr lvl="1"/>
            <a:r>
              <a:rPr lang="ja-JP" altLang="en-US" b="1" dirty="0"/>
              <a:t>化学物質による水汚染をなくしていく</a:t>
            </a:r>
            <a:r>
              <a:rPr lang="en-US" altLang="ja-JP" b="1" dirty="0"/>
              <a:t>"</a:t>
            </a:r>
            <a:r>
              <a:rPr lang="ja-JP" altLang="en-US" b="1" dirty="0"/>
              <a:t>デトックス・ウォーター</a:t>
            </a:r>
            <a:r>
              <a:rPr lang="en-US" altLang="ja-JP" b="1" dirty="0"/>
              <a:t>"</a:t>
            </a:r>
            <a:r>
              <a:rPr lang="ja-JP" altLang="en-US" b="1" dirty="0"/>
              <a:t>キャンペーン</a:t>
            </a:r>
            <a:r>
              <a:rPr lang="ja-JP" altLang="en-US" dirty="0"/>
              <a:t>（</a:t>
            </a:r>
            <a:r>
              <a:rPr lang="en-US" altLang="ja-JP" dirty="0"/>
              <a:t>2011</a:t>
            </a:r>
            <a:r>
              <a:rPr lang="ja-JP" altLang="en-US" dirty="0"/>
              <a:t>年～）</a:t>
            </a:r>
          </a:p>
          <a:p>
            <a:pPr lvl="1"/>
            <a:r>
              <a:rPr lang="ja-JP" altLang="en-US" b="1" dirty="0"/>
              <a:t>遺伝子組み換え食品食べてませんか？</a:t>
            </a:r>
            <a:r>
              <a:rPr lang="ja-JP" altLang="en-US" dirty="0"/>
              <a:t>（</a:t>
            </a:r>
            <a:r>
              <a:rPr lang="en-US" altLang="ja-JP" dirty="0"/>
              <a:t>2006</a:t>
            </a:r>
            <a:r>
              <a:rPr lang="ja-JP" altLang="en-US" dirty="0"/>
              <a:t>年）</a:t>
            </a:r>
          </a:p>
          <a:p>
            <a:pPr lvl="1"/>
            <a:r>
              <a:rPr lang="ja-JP" altLang="en-US" b="1" dirty="0"/>
              <a:t>ノンフロン冷蔵庫</a:t>
            </a:r>
            <a:r>
              <a:rPr lang="ja-JP" altLang="en-US" dirty="0"/>
              <a:t>（</a:t>
            </a:r>
            <a:r>
              <a:rPr lang="en-US" altLang="ja-JP" dirty="0"/>
              <a:t>1993</a:t>
            </a:r>
            <a:r>
              <a:rPr lang="ja-JP" altLang="en-US" dirty="0"/>
              <a:t>年～</a:t>
            </a:r>
            <a:r>
              <a:rPr lang="en-US" altLang="ja-JP" dirty="0"/>
              <a:t>2001</a:t>
            </a:r>
            <a:r>
              <a:rPr lang="ja-JP" altLang="en-US" dirty="0"/>
              <a:t>年）</a:t>
            </a:r>
          </a:p>
          <a:p>
            <a:pPr lvl="1"/>
            <a:r>
              <a:rPr lang="ja-JP" altLang="en-US" b="1" dirty="0"/>
              <a:t>ペットボトルビール</a:t>
            </a:r>
            <a:r>
              <a:rPr lang="en-US" altLang="ja-JP" dirty="0"/>
              <a:t>&gt;</a:t>
            </a:r>
          </a:p>
          <a:p>
            <a:pPr lvl="1"/>
            <a:r>
              <a:rPr lang="en-US" altLang="ja-JP" b="1" dirty="0"/>
              <a:t>Green My Apple</a:t>
            </a:r>
            <a:r>
              <a:rPr lang="ja-JP" altLang="en-US" dirty="0"/>
              <a:t>（</a:t>
            </a:r>
            <a:r>
              <a:rPr lang="en-US" altLang="ja-JP" dirty="0"/>
              <a:t>2007</a:t>
            </a:r>
            <a:r>
              <a:rPr lang="ja-JP" altLang="en-US" dirty="0"/>
              <a:t>年）</a:t>
            </a:r>
          </a:p>
          <a:p>
            <a:pPr lvl="1"/>
            <a:r>
              <a:rPr lang="ja-JP" altLang="en-US" b="1" dirty="0"/>
              <a:t>日本海への核廃棄物投棄阻止</a:t>
            </a:r>
            <a:r>
              <a:rPr lang="ja-JP" altLang="en-US" dirty="0"/>
              <a:t>（</a:t>
            </a:r>
            <a:r>
              <a:rPr lang="en-US" altLang="ja-JP" dirty="0"/>
              <a:t>1993</a:t>
            </a:r>
            <a:r>
              <a:rPr lang="ja-JP" altLang="en-US" dirty="0"/>
              <a:t>年）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329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世界自然保護基金ＷＷＦ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１９６１年、アフリカ野生動物を救うため設立</a:t>
            </a:r>
          </a:p>
          <a:p>
            <a:r>
              <a:rPr lang="ja-JP" altLang="en-US" dirty="0" smtClean="0"/>
              <a:t>１９７１年、日本支部</a:t>
            </a:r>
          </a:p>
          <a:p>
            <a:r>
              <a:rPr kumimoji="1" lang="ja-JP" altLang="en-US" dirty="0" smtClean="0"/>
              <a:t>活動内容（現在の焦点）</a:t>
            </a:r>
          </a:p>
          <a:p>
            <a:pPr lvl="1"/>
            <a:r>
              <a:rPr lang="ja-JP" altLang="en-US" dirty="0"/>
              <a:t>アマゾン</a:t>
            </a:r>
            <a:r>
              <a:rPr lang="ja-JP" altLang="en-US" dirty="0" smtClean="0"/>
              <a:t>・北極・気候エネルギー・珊瑚礁・東アフリカ海岸・森林と気候・中央アフリカ・ボルネオ・ヒマラヤ・市場改革・漁業・虎</a:t>
            </a:r>
          </a:p>
          <a:p>
            <a:pPr lvl="1"/>
            <a:r>
              <a:rPr kumimoji="1" lang="ja-JP" altLang="en-US" dirty="0" smtClean="0"/>
              <a:t>自然保護</a:t>
            </a:r>
            <a:r>
              <a:rPr kumimoji="1" lang="ja-JP" altLang="en-US" dirty="0"/>
              <a:t>から</a:t>
            </a:r>
            <a:r>
              <a:rPr kumimoji="1" lang="ja-JP" altLang="en-US" dirty="0" smtClean="0"/>
              <a:t>、環境保護全般に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492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383775" cy="328498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83391"/>
            <a:ext cx="5220072" cy="347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20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ナショナル・トラスト１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１８９５年にイギリスで発足。歴史的名所や自然的景勝地の保全を目的。基金によって、保全すべき物件を購入して、維持する運動。</a:t>
            </a:r>
          </a:p>
          <a:p>
            <a:r>
              <a:rPr kumimoji="1" lang="ja-JP" altLang="en-US" dirty="0" smtClean="0"/>
              <a:t>現在では環境保護のために、自然環境保全の活動もしている。</a:t>
            </a:r>
          </a:p>
          <a:p>
            <a:r>
              <a:rPr lang="ja-JP" altLang="en-US" dirty="0" smtClean="0"/>
              <a:t>日本</a:t>
            </a:r>
            <a:r>
              <a:rPr lang="ja-JP" altLang="en-US" dirty="0"/>
              <a:t>で</a:t>
            </a:r>
            <a:r>
              <a:rPr lang="ja-JP" altLang="en-US" dirty="0" smtClean="0"/>
              <a:t>は１９６０年代から各地の自発的運動が</a:t>
            </a:r>
            <a:r>
              <a:rPr lang="ja-JP" altLang="en-US" dirty="0"/>
              <a:t>起こり</a:t>
            </a:r>
            <a:r>
              <a:rPr lang="ja-JP" altLang="en-US" dirty="0" smtClean="0"/>
              <a:t>、１９８３年に「全国の会」１９９２年に「社団法人日本ナショナル・トラスト協会」２００７年から土地購入の活動。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01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22772" cy="299695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198076"/>
            <a:ext cx="3704928" cy="208823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307" y="4198076"/>
            <a:ext cx="3669401" cy="206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89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ナショナルトラスト２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なぜ土地を取得するのか？ </a:t>
            </a:r>
          </a:p>
          <a:p>
            <a:pPr lvl="1"/>
            <a:r>
              <a:rPr lang="ja-JP" altLang="en-US" dirty="0"/>
              <a:t>日本では、重要な自然や美しい風景を守るため、国立公園などの保護区制度があります。しかし、これらの制度で確実に守られている本来の自然</a:t>
            </a:r>
            <a:r>
              <a:rPr lang="en-US" altLang="ja-JP" dirty="0"/>
              <a:t>※</a:t>
            </a:r>
            <a:r>
              <a:rPr lang="ja-JP" altLang="en-US" dirty="0"/>
              <a:t>は、国土のわずか</a:t>
            </a:r>
            <a:r>
              <a:rPr lang="en-US" altLang="ja-JP" dirty="0"/>
              <a:t>5</a:t>
            </a:r>
            <a:r>
              <a:rPr lang="ja-JP" altLang="en-US" dirty="0"/>
              <a:t>％。所有者が変わってしまえば開発される可能性もあります。</a:t>
            </a:r>
          </a:p>
          <a:p>
            <a:pPr lvl="1"/>
            <a:r>
              <a:rPr lang="ja-JP" altLang="en-US" dirty="0"/>
              <a:t>そこで、行政を補完する取り組みとして、ナショナル・トラストは皆様からの寄付で「国民の財産」として土地を取得します。これにより、永久に守っていくことができます。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9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グローバリゼーションと新自由主義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共通点はあるが同じではない。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自由主義経済・市場経済を基礎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アダム・スミス（古典的自由主義）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　　　　　↓　（リカード、マルクスへの系譜は無視）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ケインズ（自由主義の修正・介入主義）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　　　　　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ハイエク・フリードマン（新自由主義）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・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74181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市場経済・市場原理主義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市場経済とは</a:t>
            </a:r>
          </a:p>
          <a:p>
            <a:pPr lvl="1"/>
            <a:r>
              <a:rPr kumimoji="1" lang="ja-JP" altLang="en-US" dirty="0" smtClean="0"/>
              <a:t>国家が経済活動に関与することを最小に</a:t>
            </a:r>
            <a:r>
              <a:rPr lang="ja-JP" altLang="en-US" dirty="0" smtClean="0"/>
              <a:t>（自由放任主義）</a:t>
            </a:r>
          </a:p>
          <a:p>
            <a:pPr lvl="1"/>
            <a:r>
              <a:rPr kumimoji="1" lang="ja-JP" altLang="en-US" dirty="0" smtClean="0"/>
              <a:t>価格や生産の調整を需要と供給の関係に委ねる</a:t>
            </a:r>
          </a:p>
          <a:p>
            <a:pPr lvl="1"/>
            <a:r>
              <a:rPr lang="ja-JP" altLang="en-US" dirty="0" smtClean="0"/>
              <a:t>人間のもつ</a:t>
            </a:r>
            <a:r>
              <a:rPr lang="ja-JP" altLang="en-US" dirty="0"/>
              <a:t>「</a:t>
            </a:r>
            <a:r>
              <a:rPr lang="ja-JP" altLang="en-US" dirty="0" smtClean="0"/>
              <a:t>欲望</a:t>
            </a:r>
            <a:r>
              <a:rPr lang="ja-JP" altLang="en-US" dirty="0"/>
              <a:t>」「</a:t>
            </a:r>
            <a:r>
              <a:rPr lang="ja-JP" altLang="en-US" dirty="0" smtClean="0"/>
              <a:t>欲求</a:t>
            </a:r>
            <a:r>
              <a:rPr lang="ja-JP" altLang="en-US" dirty="0"/>
              <a:t>」</a:t>
            </a:r>
            <a:r>
              <a:rPr lang="ja-JP" altLang="en-US" dirty="0" smtClean="0"/>
              <a:t>が刺激</a:t>
            </a:r>
            <a:r>
              <a:rPr lang="ja-JP" altLang="en-US" dirty="0"/>
              <a:t>されて</a:t>
            </a:r>
            <a:r>
              <a:rPr lang="ja-JP" altLang="en-US" dirty="0" smtClean="0"/>
              <a:t>、経済が活性化される</a:t>
            </a:r>
          </a:p>
          <a:p>
            <a:r>
              <a:rPr kumimoji="1" lang="ja-JP" altLang="en-US" dirty="0"/>
              <a:t>夜警</a:t>
            </a:r>
            <a:r>
              <a:rPr kumimoji="1" lang="ja-JP" altLang="en-US" dirty="0" smtClean="0"/>
              <a:t>国家観</a:t>
            </a:r>
          </a:p>
          <a:p>
            <a:pPr lvl="1"/>
            <a:r>
              <a:rPr lang="ja-JP" altLang="en-US" dirty="0" smtClean="0"/>
              <a:t>軍事</a:t>
            </a:r>
            <a:r>
              <a:rPr lang="ja-JP" altLang="en-US" dirty="0"/>
              <a:t>・警察</a:t>
            </a:r>
            <a:r>
              <a:rPr lang="ja-JP" altLang="en-US" dirty="0" smtClean="0"/>
              <a:t>・司法のみを是認</a:t>
            </a:r>
          </a:p>
          <a:p>
            <a:pPr lvl="1"/>
            <a:r>
              <a:rPr lang="ja-JP" altLang="en-US" dirty="0" smtClean="0"/>
              <a:t>１９世紀以降の公営事業を否定</a:t>
            </a:r>
          </a:p>
          <a:p>
            <a:endParaRPr lang="ja-JP" altLang="en-US" dirty="0"/>
          </a:p>
          <a:p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76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0/Portrait_of_Milton_Friedman.jpg/240px-Portrait_of_Milton_Fried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3618"/>
            <a:ext cx="4014730" cy="500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63617"/>
            <a:ext cx="3362697" cy="500274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51520" y="332656"/>
            <a:ext cx="3942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ミルトン・フリードマン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64088" y="3326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ロバート・ノージック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472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市場の威力</a:t>
            </a:r>
          </a:p>
          <a:p>
            <a:pPr lvl="1"/>
            <a:r>
              <a:rPr lang="ja-JP" altLang="en-US" dirty="0" smtClean="0"/>
              <a:t>情報伝達</a:t>
            </a:r>
          </a:p>
          <a:p>
            <a:pPr lvl="1"/>
            <a:r>
              <a:rPr kumimoji="1" lang="ja-JP" altLang="en-US" dirty="0" smtClean="0"/>
              <a:t>生産方法に関する刺激要因</a:t>
            </a:r>
          </a:p>
          <a:p>
            <a:pPr lvl="1"/>
            <a:r>
              <a:rPr lang="ja-JP" altLang="en-US" dirty="0" smtClean="0"/>
              <a:t>所得分配</a:t>
            </a:r>
          </a:p>
          <a:p>
            <a:r>
              <a:rPr lang="ja-JP" altLang="en-US" dirty="0"/>
              <a:t>アダム・</a:t>
            </a:r>
            <a:r>
              <a:rPr lang="ja-JP" altLang="en-US" dirty="0" smtClean="0"/>
              <a:t>スミスの政府の役割</a:t>
            </a:r>
          </a:p>
          <a:p>
            <a:pPr lvl="1"/>
            <a:r>
              <a:rPr kumimoji="1" lang="ja-JP" altLang="en-US" dirty="0"/>
              <a:t>侵略</a:t>
            </a:r>
            <a:r>
              <a:rPr kumimoji="1" lang="ja-JP" altLang="en-US" dirty="0" smtClean="0"/>
              <a:t>・暴力から市民を守る</a:t>
            </a:r>
          </a:p>
          <a:p>
            <a:pPr lvl="1"/>
            <a:r>
              <a:rPr lang="ja-JP" altLang="en-US" dirty="0" smtClean="0"/>
              <a:t>厳正な法の執行</a:t>
            </a:r>
          </a:p>
          <a:p>
            <a:pPr lvl="1"/>
            <a:r>
              <a:rPr kumimoji="1" lang="ja-JP" altLang="en-US" dirty="0" smtClean="0"/>
              <a:t>ある種の</a:t>
            </a:r>
            <a:r>
              <a:rPr kumimoji="1" lang="ja-JP" altLang="en-US" dirty="0"/>
              <a:t>公共事業</a:t>
            </a:r>
            <a:r>
              <a:rPr kumimoji="1" lang="ja-JP" altLang="en-US" dirty="0" smtClean="0"/>
              <a:t>や公共施設（民営より高価）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4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福祉政策</a:t>
            </a:r>
          </a:p>
          <a:p>
            <a:pPr lvl="1"/>
            <a:r>
              <a:rPr lang="ja-JP" altLang="en-US" dirty="0" smtClean="0"/>
              <a:t>社会保障費の増大→逆に福祉の貧困の結果</a:t>
            </a:r>
          </a:p>
          <a:p>
            <a:pPr lvl="1"/>
            <a:r>
              <a:rPr kumimoji="1" lang="ja-JP" altLang="en-US" dirty="0" smtClean="0"/>
              <a:t>健康保健制度→診察待ちの行列</a:t>
            </a:r>
          </a:p>
          <a:p>
            <a:pPr lvl="1"/>
            <a:r>
              <a:rPr lang="ja-JP" altLang="en-US" dirty="0" smtClean="0"/>
              <a:t>住宅政策→スラム化</a:t>
            </a:r>
          </a:p>
          <a:p>
            <a:r>
              <a:rPr kumimoji="1" lang="ja-JP" altLang="en-US" dirty="0" smtClean="0"/>
              <a:t>平等論　</a:t>
            </a:r>
          </a:p>
          <a:p>
            <a:pPr lvl="1"/>
            <a:r>
              <a:rPr kumimoji="1" lang="ja-JP" altLang="en-US" dirty="0" smtClean="0"/>
              <a:t>神の下の平等・機会の平等○</a:t>
            </a:r>
          </a:p>
          <a:p>
            <a:pPr lvl="1"/>
            <a:r>
              <a:rPr lang="ja-JP" altLang="en-US" dirty="0" smtClean="0"/>
              <a:t>結果の平等</a:t>
            </a:r>
            <a:r>
              <a:rPr lang="en-US" altLang="ja-JP" dirty="0"/>
              <a:t>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23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</a:t>
            </a:r>
          </a:p>
          <a:p>
            <a:pPr lvl="1"/>
            <a:r>
              <a:rPr lang="ja-JP" altLang="en-US" dirty="0" smtClean="0"/>
              <a:t>原則私立学校</a:t>
            </a:r>
          </a:p>
          <a:p>
            <a:pPr lvl="1"/>
            <a:r>
              <a:rPr kumimoji="1" lang="ja-JP" altLang="en-US" dirty="0" smtClean="0"/>
              <a:t>学校選択の自由→バウチャー制の提唱</a:t>
            </a:r>
          </a:p>
          <a:p>
            <a:r>
              <a:rPr lang="ja-JP" altLang="en-US" dirty="0" smtClean="0"/>
              <a:t>消費者を守るもの</a:t>
            </a:r>
          </a:p>
          <a:p>
            <a:pPr lvl="1"/>
            <a:r>
              <a:rPr kumimoji="1" lang="ja-JP" altLang="en-US" dirty="0" smtClean="0"/>
              <a:t>企業の品質競争（消費者運動ではない）</a:t>
            </a:r>
          </a:p>
          <a:p>
            <a:r>
              <a:rPr lang="ja-JP" altLang="en-US" dirty="0" smtClean="0"/>
              <a:t>労働者を守るもの</a:t>
            </a:r>
          </a:p>
          <a:p>
            <a:pPr lvl="1"/>
            <a:r>
              <a:rPr kumimoji="1" lang="ja-JP" altLang="en-US" dirty="0"/>
              <a:t>自由</a:t>
            </a:r>
            <a:r>
              <a:rPr kumimoji="1" lang="ja-JP" altLang="en-US" dirty="0" smtClean="0"/>
              <a:t>競争による富の増大（労働組合ではない）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88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リバタ</a:t>
            </a:r>
            <a:r>
              <a:rPr lang="ja-JP" altLang="en-US" dirty="0" smtClean="0"/>
              <a:t>リ</a:t>
            </a:r>
            <a:r>
              <a:rPr kumimoji="1" lang="ja-JP" altLang="en-US" dirty="0" smtClean="0"/>
              <a:t>アニズム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いかなる経済格差があって、個人所有の権利は絶対</a:t>
            </a:r>
          </a:p>
          <a:p>
            <a:pPr lvl="1"/>
            <a:r>
              <a:rPr lang="ja-JP" altLang="en-US" dirty="0" smtClean="0"/>
              <a:t>取得の正義</a:t>
            </a:r>
            <a:r>
              <a:rPr lang="ja-JP" altLang="en-US" dirty="0"/>
              <a:t>（</a:t>
            </a:r>
            <a:r>
              <a:rPr lang="ja-JP" altLang="en-US" dirty="0" smtClean="0"/>
              <a:t>最初の保有）</a:t>
            </a:r>
          </a:p>
          <a:p>
            <a:pPr lvl="1"/>
            <a:r>
              <a:rPr kumimoji="1" lang="ja-JP" altLang="en-US" dirty="0" smtClean="0"/>
              <a:t>移転の正義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自由市場）</a:t>
            </a:r>
          </a:p>
          <a:p>
            <a:r>
              <a:rPr lang="ja-JP" altLang="en-US" dirty="0" smtClean="0"/>
              <a:t>国家が個人に干渉する方法</a:t>
            </a:r>
            <a:r>
              <a:rPr lang="ja-JP" altLang="en-US" dirty="0"/>
              <a:t>（</a:t>
            </a:r>
            <a:r>
              <a:rPr lang="ja-JP" altLang="en-US" dirty="0" smtClean="0"/>
              <a:t>不正義）</a:t>
            </a:r>
          </a:p>
          <a:p>
            <a:pPr lvl="1"/>
            <a:r>
              <a:rPr kumimoji="1" lang="ja-JP" altLang="en-US" dirty="0" smtClean="0"/>
              <a:t>干渉主義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個人を守る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の強制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シートベルト）</a:t>
            </a:r>
          </a:p>
          <a:p>
            <a:pPr lvl="1"/>
            <a:r>
              <a:rPr lang="ja-JP" altLang="en-US" dirty="0" smtClean="0"/>
              <a:t>道徳的な立法</a:t>
            </a:r>
            <a:r>
              <a:rPr lang="ja-JP" altLang="en-US" dirty="0"/>
              <a:t>（</a:t>
            </a:r>
            <a:r>
              <a:rPr lang="ja-JP" altLang="en-US" dirty="0" smtClean="0"/>
              <a:t>他人を侵害</a:t>
            </a:r>
            <a:r>
              <a:rPr lang="ja-JP" altLang="en-US" dirty="0"/>
              <a:t>しない</a:t>
            </a:r>
            <a:r>
              <a:rPr lang="ja-JP" altLang="en-US" dirty="0" smtClean="0"/>
              <a:t>のに。同性愛）</a:t>
            </a:r>
          </a:p>
          <a:p>
            <a:pPr lvl="1"/>
            <a:r>
              <a:rPr kumimoji="1" lang="ja-JP" altLang="en-US" dirty="0" smtClean="0"/>
              <a:t>所得再分配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成功した人</a:t>
            </a:r>
            <a:r>
              <a:rPr kumimoji="1" lang="ja-JP" altLang="en-US" dirty="0"/>
              <a:t>から</a:t>
            </a:r>
            <a:r>
              <a:rPr kumimoji="1" lang="ja-JP" altLang="en-US" dirty="0" smtClean="0"/>
              <a:t>の盗み</a:t>
            </a:r>
            <a:r>
              <a:rPr kumimoji="1" lang="ja-JP" altLang="en-US" dirty="0"/>
              <a:t>である）</a:t>
            </a:r>
          </a:p>
        </p:txBody>
      </p:sp>
    </p:spTree>
    <p:extLst>
      <p:ext uri="{BB962C8B-B14F-4D97-AF65-F5344CB8AC3E}">
        <p14:creationId xmlns:p14="http://schemas.microsoft.com/office/powerpoint/2010/main" val="426110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1131</Words>
  <Application>Microsoft Office PowerPoint</Application>
  <PresentationFormat>画面に合わせる (4:3)</PresentationFormat>
  <Paragraphs>187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ＭＳ Ｐゴシック</vt:lpstr>
      <vt:lpstr>新細明體</vt:lpstr>
      <vt:lpstr>Arial</vt:lpstr>
      <vt:lpstr>Calibri</vt:lpstr>
      <vt:lpstr>Office テーマ</vt:lpstr>
      <vt:lpstr>グローバリゼーションの思想と反対運動の思想</vt:lpstr>
      <vt:lpstr>PowerPoint プレゼンテーション</vt:lpstr>
      <vt:lpstr>グローバリゼーションと新自由主義</vt:lpstr>
      <vt:lpstr>市場経済・市場原理主義</vt:lpstr>
      <vt:lpstr>PowerPoint プレゼンテーション</vt:lpstr>
      <vt:lpstr>フリードマンの議論１</vt:lpstr>
      <vt:lpstr>フリードマンの議論２</vt:lpstr>
      <vt:lpstr>フリードマンの議論３</vt:lpstr>
      <vt:lpstr>リバタリアニズム</vt:lpstr>
      <vt:lpstr>レーガノミクス</vt:lpstr>
      <vt:lpstr>サッチャー</vt:lpstr>
      <vt:lpstr>中曽根・小泉の民営化</vt:lpstr>
      <vt:lpstr>新自由主義政策の実現方法</vt:lpstr>
      <vt:lpstr>貿易協定</vt:lpstr>
      <vt:lpstr>国際的融資による拡大</vt:lpstr>
      <vt:lpstr>水の民営化について考えてみよう</vt:lpstr>
      <vt:lpstr>失敗しやすい要因</vt:lpstr>
      <vt:lpstr>民営化で何が起きるか 豊かな地域での便利さ向上</vt:lpstr>
      <vt:lpstr>アタック</vt:lpstr>
      <vt:lpstr>グリーンピース１</vt:lpstr>
      <vt:lpstr>PowerPoint プレゼンテーション</vt:lpstr>
      <vt:lpstr>グリーンピース２</vt:lpstr>
      <vt:lpstr>世界自然保護基金ＷＷＦ</vt:lpstr>
      <vt:lpstr>PowerPoint プレゼンテーション</vt:lpstr>
      <vt:lpstr>ナショナル・トラスト１</vt:lpstr>
      <vt:lpstr>PowerPoint プレゼンテーション</vt:lpstr>
      <vt:lpstr>ナショナルトラスト２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民営化とグローバリゼーション</dc:title>
  <dc:creator>wakei</dc:creator>
  <cp:lastModifiedBy>wakei</cp:lastModifiedBy>
  <cp:revision>54</cp:revision>
  <dcterms:created xsi:type="dcterms:W3CDTF">2014-05-30T03:05:15Z</dcterms:created>
  <dcterms:modified xsi:type="dcterms:W3CDTF">2017-11-10T21:10:44Z</dcterms:modified>
</cp:coreProperties>
</file>