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9" r:id="rId3"/>
    <p:sldId id="306" r:id="rId4"/>
    <p:sldId id="326" r:id="rId5"/>
    <p:sldId id="327" r:id="rId6"/>
    <p:sldId id="328" r:id="rId7"/>
    <p:sldId id="340" r:id="rId8"/>
    <p:sldId id="331" r:id="rId9"/>
    <p:sldId id="332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299" r:id="rId19"/>
    <p:sldId id="298" r:id="rId20"/>
    <p:sldId id="333" r:id="rId21"/>
    <p:sldId id="334" r:id="rId22"/>
    <p:sldId id="335" r:id="rId23"/>
    <p:sldId id="349" r:id="rId2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2" autoAdjust="0"/>
    <p:restoredTop sz="94215" autoAdjust="0"/>
  </p:normalViewPr>
  <p:slideViewPr>
    <p:cSldViewPr>
      <p:cViewPr varScale="1">
        <p:scale>
          <a:sx n="84" d="100"/>
          <a:sy n="84" d="100"/>
        </p:scale>
        <p:origin x="1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3B9F-8E91-4DB7-BD18-C06F2AAB5D31}" type="datetimeFigureOut">
              <a:rPr kumimoji="1" lang="ja-JP" altLang="en-US" smtClean="0"/>
              <a:t>2017/10/27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C2350-507E-41FD-B5A6-3E1587714E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58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77169-D5A2-473E-9F84-D69EB35061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3B52-246D-43E8-A1CA-3E758A06E6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9E45E-2FFE-439A-A6AE-17D2C9E0FB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64B0F-7B7F-4953-8BCE-008C9E8935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52E97-555A-40C9-9F45-D37C50138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12F4E-FC4C-458C-9A1D-5F9BB21AD2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312B-935B-49EB-96B3-8CE80345F7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4C876-58E4-4718-BEEE-E6AB33727E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AD61F-DE75-40AF-9DAC-61045639AF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208B6-8364-432D-BC45-8ED369DA5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D5ADA-1EB8-4237-B0AA-33818BED3E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D7FAF2-891D-45B0-9954-42CE2C8567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グローバリゼーション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グローバリゼーションは</a:t>
            </a:r>
          </a:p>
          <a:p>
            <a:pPr eaLnBrk="1" hangingPunct="1"/>
            <a:r>
              <a:rPr lang="ja-JP" altLang="en-US" smtClean="0"/>
              <a:t>国際的画一化なのか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民主主義（複数政党と選挙）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身分→選挙（制限選挙→普通選挙）</a:t>
            </a:r>
          </a:p>
          <a:p>
            <a:pPr lvl="1"/>
            <a:r>
              <a:rPr lang="ja-JP" altLang="en-US" dirty="0" smtClean="0"/>
              <a:t>徴兵制・義務教育と不可分の関係</a:t>
            </a:r>
          </a:p>
          <a:p>
            <a:r>
              <a:rPr kumimoji="1" lang="ja-JP" altLang="en-US" dirty="0"/>
              <a:t>途上</a:t>
            </a:r>
            <a:r>
              <a:rPr kumimoji="1" lang="ja-JP" altLang="en-US" dirty="0" smtClean="0"/>
              <a:t>国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選挙システム</a:t>
            </a:r>
            <a:r>
              <a:rPr kumimoji="1" lang="ja-JP" altLang="en-US" dirty="0"/>
              <a:t>」</a:t>
            </a:r>
            <a:r>
              <a:rPr kumimoji="1" lang="ja-JP" altLang="en-US" dirty="0" smtClean="0"/>
              <a:t>の輸出</a:t>
            </a:r>
          </a:p>
          <a:p>
            <a:pPr lvl="1"/>
            <a:r>
              <a:rPr lang="ja-JP" altLang="en-US" dirty="0" smtClean="0"/>
              <a:t>ベトナム</a:t>
            </a:r>
            <a:r>
              <a:rPr lang="ja-JP" altLang="en-US" dirty="0"/>
              <a:t>・</a:t>
            </a:r>
            <a:r>
              <a:rPr lang="ja-JP" altLang="en-US" dirty="0" smtClean="0"/>
              <a:t>チリ</a:t>
            </a:r>
            <a:r>
              <a:rPr lang="ja-JP" altLang="en-US" dirty="0"/>
              <a:t>（</a:t>
            </a:r>
            <a:r>
              <a:rPr lang="ja-JP" altLang="en-US" dirty="0" smtClean="0"/>
              <a:t>傀儡政権</a:t>
            </a:r>
            <a:r>
              <a:rPr lang="ja-JP" altLang="en-US" dirty="0"/>
              <a:t>）</a:t>
            </a:r>
            <a:r>
              <a:rPr lang="ja-JP" altLang="en-US" dirty="0" smtClean="0"/>
              <a:t>→アラブの春</a:t>
            </a:r>
          </a:p>
          <a:p>
            <a:pPr lvl="1"/>
            <a:endParaRPr kumimoji="1" lang="ja-JP" altLang="en-US" dirty="0"/>
          </a:p>
          <a:p>
            <a:r>
              <a:rPr lang="ja-JP" altLang="en-US" dirty="0" smtClean="0"/>
              <a:t>対抗勢力としての社会主義</a:t>
            </a:r>
          </a:p>
          <a:p>
            <a:pPr lvl="1"/>
            <a:r>
              <a:rPr kumimoji="1" lang="ja-JP" altLang="en-US" dirty="0" smtClean="0"/>
              <a:t>指導的勢力（一党支配）　単なる特権階級？</a:t>
            </a:r>
          </a:p>
          <a:p>
            <a:pPr lvl="1"/>
            <a:r>
              <a:rPr lang="ja-JP" altLang="en-US" dirty="0" smtClean="0"/>
              <a:t>プロレタリア</a:t>
            </a:r>
            <a:r>
              <a:rPr lang="ja-JP" altLang="en-US" dirty="0"/>
              <a:t>民主主義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394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kumimoji="1" lang="ja-JP" altLang="en-US" dirty="0" smtClean="0"/>
              <a:t>スポーツ（オリンピック・＊＊国際大会）</a:t>
            </a:r>
          </a:p>
          <a:p>
            <a:pPr lvl="1"/>
            <a:r>
              <a:rPr lang="ja-JP" altLang="en-US" dirty="0" smtClean="0"/>
              <a:t>ベルリン大会からロサンゼルス大会へ</a:t>
            </a:r>
          </a:p>
          <a:p>
            <a:r>
              <a:rPr kumimoji="1" lang="ja-JP" altLang="en-US" dirty="0" smtClean="0"/>
              <a:t>食べ物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コカコーラ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マクドナルド）</a:t>
            </a:r>
          </a:p>
          <a:p>
            <a:r>
              <a:rPr lang="ja-JP" altLang="en-US" dirty="0" smtClean="0"/>
              <a:t>映画</a:t>
            </a:r>
            <a:r>
              <a:rPr lang="ja-JP" altLang="en-US" dirty="0"/>
              <a:t>（</a:t>
            </a:r>
            <a:r>
              <a:rPr lang="ja-JP" altLang="en-US" dirty="0" smtClean="0"/>
              <a:t>ハリウッド映画の席巻）</a:t>
            </a:r>
          </a:p>
          <a:p>
            <a:r>
              <a:rPr lang="ja-JP" altLang="en-US" dirty="0" smtClean="0"/>
              <a:t>コンピューター（インテル</a:t>
            </a:r>
            <a:r>
              <a:rPr lang="ja-JP" altLang="en-US" dirty="0"/>
              <a:t>・</a:t>
            </a:r>
            <a:r>
              <a:rPr lang="ja-JP" altLang="en-US" dirty="0" smtClean="0"/>
              <a:t>マイクロソフト、アップル</a:t>
            </a:r>
            <a:r>
              <a:rPr lang="ja-JP" altLang="en-US" dirty="0"/>
              <a:t>・</a:t>
            </a:r>
            <a:r>
              <a:rPr lang="ja-JP" altLang="en-US" dirty="0" smtClean="0"/>
              <a:t>グーグル・・）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対抗的社会主義文化の不在</a:t>
            </a:r>
          </a:p>
          <a:p>
            <a:pPr lvl="1"/>
            <a:r>
              <a:rPr kumimoji="1" lang="ja-JP" altLang="en-US" dirty="0" smtClean="0"/>
              <a:t>効率的な</a:t>
            </a:r>
            <a:r>
              <a:rPr kumimoji="1" lang="en-US" altLang="ja-JP" dirty="0" smtClean="0"/>
              <a:t>player</a:t>
            </a:r>
            <a:r>
              <a:rPr kumimoji="1" lang="ja-JP" altLang="en-US" dirty="0" smtClean="0"/>
              <a:t>の育成</a:t>
            </a:r>
          </a:p>
          <a:p>
            <a:pPr lvl="1"/>
            <a:r>
              <a:rPr lang="ja-JP" altLang="en-US" dirty="0" smtClean="0"/>
              <a:t>宗教の</a:t>
            </a:r>
            <a:r>
              <a:rPr lang="ja-JP" altLang="en-US" dirty="0"/>
              <a:t>抑圧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797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韓国のマクドナルド</a:t>
            </a:r>
          </a:p>
        </p:txBody>
      </p:sp>
      <p:pic>
        <p:nvPicPr>
          <p:cNvPr id="13315" name="Picture 7" descr="ブルコギバーガーセッ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700213"/>
            <a:ext cx="25193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9" descr="キムチバーガ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700213"/>
            <a:ext cx="2592387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1" descr="シュリンプバーガーセット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4221163"/>
            <a:ext cx="251936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851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フランスのマクドナルド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14340" name="Picture 7" descr="f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557338"/>
            <a:ext cx="74168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0745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オランダのマクドナルド</a:t>
            </a:r>
          </a:p>
        </p:txBody>
      </p:sp>
      <p:pic>
        <p:nvPicPr>
          <p:cNvPr id="15363" name="Picture 7" descr="n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700213"/>
            <a:ext cx="4824413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44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チェコのマクドナルド</a:t>
            </a:r>
          </a:p>
        </p:txBody>
      </p:sp>
      <p:pic>
        <p:nvPicPr>
          <p:cNvPr id="16387" name="Picture 7" descr="cze_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276475"/>
            <a:ext cx="58324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3249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スウェーデンのマクドナルド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17412" name="Picture 7" descr="sw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73238"/>
            <a:ext cx="6840538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8385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メキシコのマクドナルド</a:t>
            </a:r>
          </a:p>
        </p:txBody>
      </p:sp>
      <p:pic>
        <p:nvPicPr>
          <p:cNvPr id="18435" name="Picture 7" descr="マックブリト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628775"/>
            <a:ext cx="25193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マック・ア・ラ・メキシカーナ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700213"/>
            <a:ext cx="23764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1" descr="マックパストール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860800"/>
            <a:ext cx="26654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メキシカーナ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3933825"/>
            <a:ext cx="24479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5365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ウィーン・ニューイヤコンサート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日に行なわれ、国際的に同時中継される演奏会</a:t>
            </a:r>
          </a:p>
          <a:p>
            <a:r>
              <a:rPr lang="en-US" altLang="ja-JP" dirty="0" smtClean="0"/>
              <a:t>1943</a:t>
            </a:r>
            <a:r>
              <a:rPr lang="ja-JP" altLang="en-US" dirty="0" smtClean="0"/>
              <a:t>年から毎年開催、</a:t>
            </a:r>
            <a:r>
              <a:rPr lang="en-US" altLang="ja-JP" dirty="0" smtClean="0"/>
              <a:t>1959</a:t>
            </a:r>
            <a:r>
              <a:rPr lang="ja-JP" altLang="en-US" dirty="0" smtClean="0"/>
              <a:t>年に最初のテレビ中継</a:t>
            </a:r>
            <a:r>
              <a:rPr lang="en-US" altLang="ja-JP" dirty="0" smtClean="0"/>
              <a:t>(</a:t>
            </a:r>
            <a:r>
              <a:rPr lang="ja-JP" altLang="en-US" dirty="0" smtClean="0"/>
              <a:t>オーストリア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ウィキペディアでは、</a:t>
            </a:r>
            <a:r>
              <a:rPr kumimoji="1" lang="en-US" altLang="ja-JP" dirty="0" smtClean="0"/>
              <a:t>1973</a:t>
            </a:r>
            <a:r>
              <a:rPr kumimoji="1" lang="ja-JP" altLang="en-US" dirty="0" smtClean="0"/>
              <a:t>年から録画による放映が日本ではじまり、</a:t>
            </a:r>
            <a:r>
              <a:rPr kumimoji="1" lang="en-US" altLang="ja-JP" dirty="0" smtClean="0"/>
              <a:t>1980</a:t>
            </a:r>
            <a:r>
              <a:rPr kumimoji="1" lang="ja-JP" altLang="en-US" dirty="0" smtClean="0"/>
              <a:t>年からライブ放送となっている</a:t>
            </a:r>
            <a:r>
              <a:rPr lang="ja-JP" altLang="en-US" dirty="0" smtClean="0"/>
              <a:t>。</a:t>
            </a:r>
          </a:p>
          <a:p>
            <a:r>
              <a:rPr kumimoji="1" lang="ja-JP" altLang="en-US" dirty="0" smtClean="0"/>
              <a:t>実際はもっと早かった。</a:t>
            </a:r>
            <a:endParaRPr lang="ja-JP" altLang="en-US" dirty="0" smtClean="0"/>
          </a:p>
          <a:p>
            <a:r>
              <a:rPr kumimoji="1" lang="ja-JP" altLang="en-US" dirty="0" smtClean="0"/>
              <a:t>日本の最初の国際テレビ放送</a:t>
            </a:r>
            <a:r>
              <a:rPr kumimoji="1" lang="en-US" altLang="ja-JP" dirty="0" smtClean="0"/>
              <a:t>1963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ワールドカップの試合時間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コートジボワール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</a:t>
            </a:r>
            <a:r>
              <a:rPr lang="ja-JP" altLang="en-US" dirty="0" smtClean="0"/>
              <a:t>日本（レシフェ　現地時間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14</a:t>
            </a:r>
            <a:r>
              <a:rPr lang="ja-JP" altLang="en-US" dirty="0" smtClean="0"/>
              <a:t>日</a:t>
            </a:r>
            <a:r>
              <a:rPr lang="en-US" altLang="ja-JP" dirty="0" smtClean="0"/>
              <a:t>22</a:t>
            </a:r>
            <a:r>
              <a:rPr lang="ja-JP" altLang="en-US" dirty="0" smtClean="0"/>
              <a:t>時）</a:t>
            </a:r>
          </a:p>
          <a:p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日は、日曜日</a:t>
            </a:r>
            <a:br>
              <a:rPr lang="ja-JP" altLang="en-US" dirty="0" smtClean="0"/>
            </a:br>
            <a:r>
              <a:rPr lang="ja-JP" altLang="en-US" dirty="0" smtClean="0"/>
              <a:t>ブラジル現地時間（</a:t>
            </a:r>
            <a:r>
              <a:rPr lang="en-US" altLang="ja-JP" dirty="0" smtClean="0"/>
              <a:t>19</a:t>
            </a:r>
            <a:r>
              <a:rPr lang="ja-JP" altLang="en-US" dirty="0" smtClean="0"/>
              <a:t>時から</a:t>
            </a:r>
            <a:r>
              <a:rPr lang="en-US" altLang="ja-JP" dirty="0" smtClean="0"/>
              <a:t>22</a:t>
            </a:r>
            <a:r>
              <a:rPr lang="ja-JP" altLang="en-US" dirty="0" smtClean="0"/>
              <a:t>時に変更）　→　日本時間</a:t>
            </a:r>
            <a:r>
              <a:rPr lang="en-US" altLang="ja-JP" dirty="0" smtClean="0"/>
              <a:t>10</a:t>
            </a:r>
            <a:r>
              <a:rPr lang="ja-JP" altLang="en-US" dirty="0" smtClean="0"/>
              <a:t>時（</a:t>
            </a:r>
            <a:r>
              <a:rPr lang="en-US" altLang="ja-JP" dirty="0" smtClean="0"/>
              <a:t>7</a:t>
            </a:r>
            <a:r>
              <a:rPr lang="ja-JP" altLang="en-US" dirty="0" smtClean="0"/>
              <a:t>時から</a:t>
            </a:r>
            <a:r>
              <a:rPr lang="en-US" altLang="ja-JP" dirty="0" smtClean="0"/>
              <a:t>10</a:t>
            </a:r>
            <a:r>
              <a:rPr lang="ja-JP" altLang="en-US" dirty="0" smtClean="0"/>
              <a:t>時に変更）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グローバリゼーションの変容？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９１１　イスラム世界の存在主張（ハッチンズ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文明の衝突</a:t>
            </a:r>
            <a:r>
              <a:rPr kumimoji="1" lang="en-US" altLang="ja-JP" dirty="0" smtClean="0"/>
              <a:t>』(</a:t>
            </a:r>
            <a:r>
              <a:rPr kumimoji="1" lang="ja-JP" altLang="en-US" dirty="0" smtClean="0"/>
              <a:t>グローバルな価値は不在か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リーマンショック（フリードマン「大恐慌はおきない」は本当か）</a:t>
            </a:r>
          </a:p>
          <a:p>
            <a:r>
              <a:rPr lang="ja-JP" altLang="en-US" dirty="0"/>
              <a:t>ナオミ・</a:t>
            </a:r>
            <a:r>
              <a:rPr lang="ja-JP" altLang="en-US" dirty="0" smtClean="0"/>
              <a:t>クライン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ショック・ドクトリン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の影響</a:t>
            </a:r>
            <a:r>
              <a:rPr lang="en-US" altLang="ja-JP" dirty="0" smtClean="0"/>
              <a:t>(</a:t>
            </a:r>
            <a:r>
              <a:rPr lang="ja-JP" altLang="en-US" dirty="0" smtClean="0"/>
              <a:t>グローバリゼーションは民主主義なのか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トランプの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アメリカ第一主義</a:t>
            </a:r>
            <a:r>
              <a:rPr kumimoji="1" lang="ja-JP" altLang="en-US" dirty="0"/>
              <a:t>」</a:t>
            </a:r>
            <a:r>
              <a:rPr kumimoji="1" lang="ja-JP" altLang="en-US" dirty="0" smtClean="0"/>
              <a:t>の登場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グローバリゼーションは崩壊するのか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855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サッチャー・レーガンの攻勢８０‘ｓ</a:t>
            </a:r>
            <a:br>
              <a:rPr kumimoji="1" lang="ja-JP" altLang="en-US" dirty="0" smtClean="0"/>
            </a:br>
            <a:r>
              <a:rPr kumimoji="1" lang="ja-JP" altLang="en-US" dirty="0" smtClean="0"/>
              <a:t>「グローバリゼーション」論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戦後福祉政策への攻勢</a:t>
            </a:r>
          </a:p>
          <a:p>
            <a:pPr lvl="1"/>
            <a:r>
              <a:rPr lang="ja-JP" altLang="en-US" dirty="0" smtClean="0"/>
              <a:t>失業者の増大（政策的）</a:t>
            </a:r>
          </a:p>
          <a:p>
            <a:pPr lvl="1"/>
            <a:r>
              <a:rPr kumimoji="1" lang="ja-JP" altLang="en-US" dirty="0" smtClean="0"/>
              <a:t>社会保障費はむしろ</a:t>
            </a:r>
            <a:r>
              <a:rPr kumimoji="1" lang="ja-JP" altLang="en-US" dirty="0"/>
              <a:t>増大</a:t>
            </a:r>
            <a:endParaRPr kumimoji="1" lang="ja-JP" altLang="en-US" dirty="0" smtClean="0"/>
          </a:p>
          <a:p>
            <a:r>
              <a:rPr lang="ja-JP" altLang="en-US" dirty="0" smtClean="0"/>
              <a:t>ビッグビジネス</a:t>
            </a:r>
            <a:r>
              <a:rPr lang="ja-JP" altLang="en-US" dirty="0"/>
              <a:t>のため</a:t>
            </a:r>
            <a:r>
              <a:rPr lang="ja-JP" altLang="en-US" dirty="0" smtClean="0"/>
              <a:t>の規制緩和</a:t>
            </a:r>
          </a:p>
          <a:p>
            <a:pPr lvl="1"/>
            <a:r>
              <a:rPr lang="ja-JP" altLang="en-US" dirty="0"/>
              <a:t>累進</a:t>
            </a:r>
            <a:r>
              <a:rPr lang="ja-JP" altLang="en-US" dirty="0" smtClean="0"/>
              <a:t>税の緩和・消費税アップ</a:t>
            </a:r>
          </a:p>
          <a:p>
            <a:r>
              <a:rPr kumimoji="1" lang="ja-JP" altLang="en-US" dirty="0" smtClean="0"/>
              <a:t>市場原理主義</a:t>
            </a:r>
          </a:p>
          <a:p>
            <a:pPr lvl="1"/>
            <a:r>
              <a:rPr lang="ja-JP" altLang="en-US" dirty="0" smtClean="0"/>
              <a:t>公営の</a:t>
            </a:r>
            <a:r>
              <a:rPr lang="ja-JP" altLang="en-US" dirty="0"/>
              <a:t>民営化</a:t>
            </a:r>
            <a:endParaRPr kumimoji="1" lang="ja-JP" altLang="en-US" dirty="0" smtClean="0"/>
          </a:p>
          <a:p>
            <a:r>
              <a:rPr lang="ja-JP" altLang="en-US" dirty="0" smtClean="0"/>
              <a:t>機軸通貨特権</a:t>
            </a:r>
            <a:r>
              <a:rPr lang="ja-JP" altLang="en-US" dirty="0"/>
              <a:t>に</a:t>
            </a:r>
            <a:r>
              <a:rPr lang="ja-JP" altLang="en-US" dirty="0" smtClean="0"/>
              <a:t>よる金融</a:t>
            </a:r>
            <a:r>
              <a:rPr lang="ja-JP" altLang="en-US" dirty="0"/>
              <a:t>改革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441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614802" cy="451850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3816424" cy="454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13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冷戦の終焉</a:t>
            </a:r>
            <a:br>
              <a:rPr lang="ja-JP" altLang="en-US" dirty="0" smtClean="0"/>
            </a:br>
            <a:r>
              <a:rPr lang="en-US" altLang="ja-JP" dirty="0"/>
              <a:t>(</a:t>
            </a:r>
            <a:r>
              <a:rPr lang="ja-JP" altLang="en-US" dirty="0" smtClean="0"/>
              <a:t>最も平等主義の国家の崩壊</a:t>
            </a:r>
            <a:r>
              <a:rPr lang="en-US" altLang="ja-JP" dirty="0"/>
              <a:t>)</a:t>
            </a:r>
            <a:endParaRPr lang="ja-JP" altLang="en-US" dirty="0" smtClean="0"/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ソ連や東ドイツ・東欧の社会主義の崩壊</a:t>
            </a:r>
          </a:p>
          <a:p>
            <a:r>
              <a:rPr lang="ja-JP" altLang="en-US" dirty="0" smtClean="0"/>
              <a:t>「市場主義」の増大</a:t>
            </a:r>
          </a:p>
          <a:p>
            <a:pPr lvl="1"/>
            <a:r>
              <a:rPr lang="ja-JP" altLang="en-US" dirty="0"/>
              <a:t>中国</a:t>
            </a:r>
            <a:r>
              <a:rPr lang="ja-JP" altLang="en-US" dirty="0" smtClean="0"/>
              <a:t>・ベトナムなど社会主義国も市場経済導入</a:t>
            </a:r>
          </a:p>
          <a:p>
            <a:pPr lvl="1"/>
            <a:r>
              <a:rPr lang="ja-JP" altLang="en-US" dirty="0" smtClean="0"/>
              <a:t>ＷＢ，ＩＭＦ，ＷＴＯが金融・経済面での促進</a:t>
            </a:r>
          </a:p>
          <a:p>
            <a:r>
              <a:rPr lang="ja-JP" altLang="en-US" dirty="0" smtClean="0"/>
              <a:t>放送・メディアのグローバル化</a:t>
            </a:r>
          </a:p>
          <a:p>
            <a:pPr lvl="1"/>
            <a:r>
              <a:rPr lang="ja-JP" altLang="en-US" dirty="0" smtClean="0"/>
              <a:t>ＣＮＮ，ＢＢＣ</a:t>
            </a:r>
          </a:p>
          <a:p>
            <a:pPr lvl="1"/>
            <a:r>
              <a:rPr lang="ja-JP" altLang="en-US" dirty="0" smtClean="0"/>
              <a:t>インターネット</a:t>
            </a:r>
          </a:p>
          <a:p>
            <a:r>
              <a:rPr lang="en-US" altLang="ja-JP" dirty="0" smtClean="0"/>
              <a:t>FTA</a:t>
            </a:r>
            <a:r>
              <a:rPr lang="en-US" altLang="ja-JP" dirty="0"/>
              <a:t>(</a:t>
            </a:r>
            <a:r>
              <a:rPr lang="ja-JP" altLang="en-US" dirty="0" smtClean="0"/>
              <a:t>自由貿易協定</a:t>
            </a:r>
            <a:r>
              <a:rPr lang="en-US" altLang="ja-JP" dirty="0" smtClean="0"/>
              <a:t>),EPA(</a:t>
            </a:r>
            <a:r>
              <a:rPr lang="ja-JP" altLang="en-US" dirty="0" smtClean="0"/>
              <a:t>経済連携協定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の増加 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TPP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8520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グローバリゼーションの変容？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９１１　イスラム世界の存在主張（ハッチンズ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文明の衝突</a:t>
            </a:r>
            <a:r>
              <a:rPr kumimoji="1" lang="en-US" altLang="ja-JP" dirty="0" smtClean="0"/>
              <a:t>』(</a:t>
            </a:r>
            <a:r>
              <a:rPr kumimoji="1" lang="ja-JP" altLang="en-US" dirty="0" smtClean="0"/>
              <a:t>グローバルな価値は不在か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リーマンショック（フリードマン「大恐慌はおきない」は本当か）</a:t>
            </a:r>
          </a:p>
          <a:p>
            <a:r>
              <a:rPr lang="ja-JP" altLang="en-US" dirty="0"/>
              <a:t>ナオミ・</a:t>
            </a:r>
            <a:r>
              <a:rPr lang="ja-JP" altLang="en-US" dirty="0" smtClean="0"/>
              <a:t>クライン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ショック・ドクトリン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の影響</a:t>
            </a:r>
            <a:r>
              <a:rPr lang="en-US" altLang="ja-JP" dirty="0" smtClean="0"/>
              <a:t>(</a:t>
            </a:r>
            <a:r>
              <a:rPr lang="ja-JP" altLang="en-US" dirty="0" smtClean="0"/>
              <a:t>グローバリゼーションは民主主義なのか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トランプの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アメリカ第一主義</a:t>
            </a:r>
            <a:r>
              <a:rPr kumimoji="1" lang="ja-JP" altLang="en-US" dirty="0"/>
              <a:t>」</a:t>
            </a:r>
            <a:r>
              <a:rPr kumimoji="1" lang="ja-JP" altLang="en-US" dirty="0" smtClean="0"/>
              <a:t>の登場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グローバリゼーションは崩壊するのか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544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グローバリゼーションとは何か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包括的な定義 「人・物</a:t>
            </a:r>
            <a:r>
              <a:rPr lang="en-US" altLang="ja-JP" dirty="0" smtClean="0"/>
              <a:t>(</a:t>
            </a:r>
            <a:r>
              <a:rPr lang="ja-JP" altLang="en-US" dirty="0" smtClean="0"/>
              <a:t>汚染物質も含む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・通貨・情報が全地球的規模で流動化している現象」</a:t>
            </a:r>
          </a:p>
          <a:p>
            <a:pPr eaLnBrk="1" hangingPunct="1"/>
            <a:r>
              <a:rPr lang="ja-JP" altLang="en-US" dirty="0"/>
              <a:t>単なる交通ではなく、特定のシステムの拡大</a:t>
            </a:r>
          </a:p>
          <a:p>
            <a:pPr lvl="1" eaLnBrk="1" hangingPunct="1"/>
            <a:r>
              <a:rPr lang="ja-JP" altLang="en-US" dirty="0" smtClean="0"/>
              <a:t>経済的概念　自由主義経済（市場経済）の採用と公的経営の否定・縮小（民営化）</a:t>
            </a:r>
          </a:p>
          <a:p>
            <a:pPr lvl="1" eaLnBrk="1" hangingPunct="1"/>
            <a:r>
              <a:rPr lang="ja-JP" altLang="en-US" dirty="0" smtClean="0"/>
              <a:t>政治的概念　世界の警察としてのアメリカの政治的影響力（民主主義）</a:t>
            </a:r>
          </a:p>
          <a:p>
            <a:pPr lvl="1" eaLnBrk="1" hangingPunct="1"/>
            <a:r>
              <a:rPr lang="ja-JP" altLang="en-US" dirty="0" smtClean="0"/>
              <a:t>文化的概念　欧米の文化の拡大現象ハリウッド映画、コカコーラ、マクドナルド、インターネット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歴史的概観１古代～近代の曙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r>
              <a:rPr lang="ja-JP" altLang="en-US" dirty="0" smtClean="0"/>
              <a:t>中華帝国（漢字文化・儒教・統治システム）</a:t>
            </a:r>
          </a:p>
          <a:p>
            <a:r>
              <a:rPr lang="ja-JP" altLang="en-US" dirty="0" smtClean="0"/>
              <a:t>ローマ帝国（ローマ法・キリスト教）</a:t>
            </a:r>
          </a:p>
          <a:p>
            <a:r>
              <a:rPr lang="ja-JP" altLang="en-US" dirty="0" smtClean="0"/>
              <a:t>イスラム帝国（イスラム教）</a:t>
            </a:r>
          </a:p>
          <a:p>
            <a:pPr lvl="1"/>
            <a:r>
              <a:rPr lang="ja-JP" altLang="en-US" dirty="0"/>
              <a:t>貿易は主に</a:t>
            </a:r>
            <a:r>
              <a:rPr lang="ja-JP" altLang="en-US" dirty="0" smtClean="0"/>
              <a:t>奢侈品で民衆の生活への影響はほとんどなかった</a:t>
            </a:r>
          </a:p>
          <a:p>
            <a:pPr lvl="1"/>
            <a:r>
              <a:rPr lang="ja-JP" altLang="en-US" dirty="0" smtClean="0"/>
              <a:t>モンゴル帝国（単なる政治支配→分裂・同化）</a:t>
            </a:r>
          </a:p>
          <a:p>
            <a:r>
              <a:rPr lang="ja-JP" altLang="en-US" dirty="0" smtClean="0"/>
              <a:t>スペイン（</a:t>
            </a:r>
            <a:r>
              <a:rPr lang="ja-JP" altLang="en-US" dirty="0"/>
              <a:t>イスラム支配からの</a:t>
            </a:r>
            <a:r>
              <a:rPr lang="ja-JP" altLang="en-US" dirty="0" smtClean="0"/>
              <a:t>脱却→</a:t>
            </a:r>
            <a:r>
              <a:rPr lang="ja-JP" altLang="en-US" dirty="0"/>
              <a:t>アメリカ大陸の</a:t>
            </a:r>
            <a:r>
              <a:rPr lang="ja-JP" altLang="en-US" dirty="0" smtClean="0"/>
              <a:t>発見→</a:t>
            </a:r>
            <a:r>
              <a:rPr lang="ja-JP" altLang="en-US" dirty="0"/>
              <a:t>銀の大量流入</a:t>
            </a:r>
            <a:r>
              <a:rPr lang="ja-JP" altLang="en-US" dirty="0" smtClean="0"/>
              <a:t>→世界経済</a:t>
            </a:r>
            <a:r>
              <a:rPr lang="ja-JP" altLang="en-US" dirty="0"/>
              <a:t>の発展</a:t>
            </a:r>
            <a:r>
              <a:rPr lang="ja-JP" altLang="en-US" dirty="0" smtClean="0"/>
              <a:t>→キリスト</a:t>
            </a:r>
            <a:r>
              <a:rPr lang="ja-JP" altLang="en-US" dirty="0"/>
              <a:t>教が世界に拡大）</a:t>
            </a:r>
          </a:p>
          <a:p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2591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歴史的概観２市民・産業革命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/>
          <a:lstStyle/>
          <a:p>
            <a:r>
              <a:rPr kumimoji="1" lang="ja-JP" altLang="en-US" dirty="0" smtClean="0"/>
              <a:t>イギリス（世界帝国の交代）</a:t>
            </a:r>
          </a:p>
          <a:p>
            <a:pPr lvl="1"/>
            <a:r>
              <a:rPr lang="ja-JP" altLang="en-US" dirty="0" smtClean="0"/>
              <a:t>原料供給地（植民地）と生産地（先進国）との分離→安価な日常必需品の普及（衣料）（植民地のモノカルチャー化）</a:t>
            </a:r>
          </a:p>
          <a:p>
            <a:pPr lvl="1"/>
            <a:r>
              <a:rPr kumimoji="1" lang="ja-JP" altLang="en-US" dirty="0" smtClean="0"/>
              <a:t>運輸手段の発達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船舶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鉄道→車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飛行機）→植民地への移民の増大→先進国生活様式の拡大</a:t>
            </a:r>
          </a:p>
          <a:p>
            <a:r>
              <a:rPr kumimoji="1" lang="ja-JP" altLang="en-US" dirty="0" smtClean="0"/>
              <a:t>アメリカ</a:t>
            </a:r>
          </a:p>
          <a:p>
            <a:pPr lvl="1"/>
            <a:r>
              <a:rPr lang="ja-JP" altLang="en-US" dirty="0"/>
              <a:t>３０年戦争としての世界大戦→米英の</a:t>
            </a:r>
            <a:r>
              <a:rPr lang="ja-JP" altLang="en-US" dirty="0" smtClean="0"/>
              <a:t>覇権</a:t>
            </a:r>
          </a:p>
          <a:p>
            <a:pPr lvl="1"/>
            <a:r>
              <a:rPr lang="ja-JP" altLang="en-US" dirty="0"/>
              <a:t>ブレトンウッズ</a:t>
            </a:r>
            <a:r>
              <a:rPr lang="ja-JP" altLang="en-US" dirty="0" smtClean="0"/>
              <a:t>体制</a:t>
            </a:r>
          </a:p>
          <a:p>
            <a:pPr lvl="1"/>
            <a:r>
              <a:rPr lang="ja-JP" altLang="en-US" dirty="0" smtClean="0"/>
              <a:t>国際</a:t>
            </a:r>
            <a:r>
              <a:rPr lang="ja-JP" altLang="en-US" dirty="0"/>
              <a:t>連合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833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歴史的概観</a:t>
            </a:r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２０世紀の世界体制</a:t>
            </a:r>
          </a:p>
          <a:p>
            <a:pPr lvl="1"/>
            <a:r>
              <a:rPr lang="ja-JP" altLang="en-US" dirty="0"/>
              <a:t>３０年</a:t>
            </a:r>
            <a:r>
              <a:rPr lang="ja-JP" altLang="en-US" dirty="0" smtClean="0"/>
              <a:t>戦争</a:t>
            </a:r>
            <a:r>
              <a:rPr lang="ja-JP" altLang="en-US" dirty="0"/>
              <a:t>として</a:t>
            </a:r>
            <a:r>
              <a:rPr lang="ja-JP" altLang="en-US" dirty="0" smtClean="0"/>
              <a:t>の世界大戦→米英の覇権</a:t>
            </a:r>
          </a:p>
          <a:p>
            <a:pPr lvl="1"/>
            <a:r>
              <a:rPr kumimoji="1" lang="ja-JP" altLang="en-US" dirty="0"/>
              <a:t>米</a:t>
            </a:r>
            <a:r>
              <a:rPr kumimoji="1" lang="ja-JP" altLang="en-US" dirty="0" smtClean="0"/>
              <a:t>ソ冷戦</a:t>
            </a:r>
          </a:p>
          <a:p>
            <a:pPr lvl="2"/>
            <a:r>
              <a:rPr lang="ja-JP" altLang="en-US" dirty="0" smtClean="0"/>
              <a:t>国際連合</a:t>
            </a:r>
            <a:r>
              <a:rPr lang="ja-JP" altLang="en-US" dirty="0"/>
              <a:t>に</a:t>
            </a:r>
            <a:r>
              <a:rPr lang="ja-JP" altLang="en-US" dirty="0" smtClean="0"/>
              <a:t>よる世界調整</a:t>
            </a:r>
          </a:p>
          <a:p>
            <a:pPr lvl="2"/>
            <a:r>
              <a:rPr kumimoji="1" lang="ja-JP" altLang="en-US" dirty="0" smtClean="0"/>
              <a:t>ブレトンウッズ体制によるアメリカの世界経済主導（ＩＭＦ，ＷＢ，ＧＡＴＴ→ＷＴＯ）</a:t>
            </a:r>
            <a:r>
              <a:rPr lang="ja-JP" altLang="en-US" dirty="0"/>
              <a:t>ケインズ主義が主流</a:t>
            </a:r>
          </a:p>
          <a:p>
            <a:r>
              <a:rPr lang="ja-JP" altLang="en-US" dirty="0" smtClean="0"/>
              <a:t>２１世紀</a:t>
            </a:r>
            <a:r>
              <a:rPr lang="ja-JP" altLang="en-US" dirty="0"/>
              <a:t>へ</a:t>
            </a:r>
            <a:r>
              <a:rPr lang="ja-JP" altLang="en-US" dirty="0" smtClean="0"/>
              <a:t>の変化</a:t>
            </a:r>
          </a:p>
          <a:p>
            <a:pPr lvl="1"/>
            <a:r>
              <a:rPr lang="ja-JP" altLang="en-US" dirty="0" smtClean="0"/>
              <a:t>冷戦の集結→新宗教戦争？民族紛争</a:t>
            </a:r>
          </a:p>
          <a:p>
            <a:pPr lvl="1"/>
            <a:r>
              <a:rPr kumimoji="1" lang="ja-JP" altLang="en-US" dirty="0" smtClean="0"/>
              <a:t>インターネット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メディア融合と瞬時の情報）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341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資本主義様式の拡大（経済）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自由主義（営業・職業選択・所有の自由）</a:t>
            </a:r>
          </a:p>
          <a:p>
            <a:r>
              <a:rPr lang="ja-JP" altLang="en-US" dirty="0"/>
              <a:t>フォーディズム</a:t>
            </a:r>
          </a:p>
          <a:p>
            <a:pPr lvl="1"/>
            <a:r>
              <a:rPr lang="ja-JP" altLang="en-US" dirty="0"/>
              <a:t>大量生産と大量消費</a:t>
            </a:r>
          </a:p>
          <a:p>
            <a:pPr lvl="1"/>
            <a:r>
              <a:rPr lang="ja-JP" altLang="en-US" dirty="0"/>
              <a:t>アメリカ的生活スタイルの国際的</a:t>
            </a:r>
            <a:r>
              <a:rPr lang="ja-JP" altLang="en-US" dirty="0" smtClean="0"/>
              <a:t>浸透</a:t>
            </a:r>
          </a:p>
          <a:p>
            <a:r>
              <a:rPr lang="ja-JP" altLang="en-US" dirty="0"/>
              <a:t>ケインズ主義</a:t>
            </a:r>
          </a:p>
          <a:p>
            <a:pPr lvl="1"/>
            <a:r>
              <a:rPr lang="ja-JP" altLang="en-US" dirty="0"/>
              <a:t>ベバリッジ報告による福祉政策（ゆりかごから墓場まで）</a:t>
            </a:r>
          </a:p>
          <a:p>
            <a:pPr lvl="1"/>
            <a:r>
              <a:rPr lang="ja-JP" altLang="en-US" dirty="0"/>
              <a:t>様々な分野での公的経営（鉄道・学校・郵便</a:t>
            </a:r>
            <a:r>
              <a:rPr lang="ja-JP" altLang="en-US" dirty="0" smtClean="0"/>
              <a:t>）</a:t>
            </a:r>
          </a:p>
          <a:p>
            <a:r>
              <a:rPr lang="ja-JP" altLang="en-US" dirty="0" smtClean="0"/>
              <a:t>対抗勢力</a:t>
            </a:r>
            <a:r>
              <a:rPr lang="ja-JP" altLang="en-US" dirty="0"/>
              <a:t>として</a:t>
            </a:r>
            <a:r>
              <a:rPr lang="ja-JP" altLang="en-US" dirty="0" smtClean="0"/>
              <a:t>の社会主義（ロシア革命）</a:t>
            </a:r>
          </a:p>
          <a:p>
            <a:pPr lvl="1"/>
            <a:endParaRPr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94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2936797" cy="374441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002044"/>
            <a:ext cx="4760453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8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92" y="0"/>
            <a:ext cx="7768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9136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702</Words>
  <Application>Microsoft Office PowerPoint</Application>
  <PresentationFormat>画面に合わせる (4:3)</PresentationFormat>
  <Paragraphs>105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Calibri</vt:lpstr>
      <vt:lpstr>標準デザイン</vt:lpstr>
      <vt:lpstr>グローバリゼーション</vt:lpstr>
      <vt:lpstr>　グローバリゼーションの変容？</vt:lpstr>
      <vt:lpstr>グローバリゼーションとは何か</vt:lpstr>
      <vt:lpstr>歴史的概観１古代～近代の曙</vt:lpstr>
      <vt:lpstr>歴史的概観２市民・産業革命</vt:lpstr>
      <vt:lpstr>歴史的概観３</vt:lpstr>
      <vt:lpstr>資本主義様式の拡大（経済）</vt:lpstr>
      <vt:lpstr>PowerPoint プレゼンテーション</vt:lpstr>
      <vt:lpstr>PowerPoint プレゼンテーション</vt:lpstr>
      <vt:lpstr>民主主義（複数政党と選挙）</vt:lpstr>
      <vt:lpstr>文化</vt:lpstr>
      <vt:lpstr>韓国のマクドナルド</vt:lpstr>
      <vt:lpstr>フランスのマクドナルド</vt:lpstr>
      <vt:lpstr>オランダのマクドナルド</vt:lpstr>
      <vt:lpstr>チェコのマクドナルド</vt:lpstr>
      <vt:lpstr>スウェーデンのマクドナルド</vt:lpstr>
      <vt:lpstr>メキシコのマクドナルド</vt:lpstr>
      <vt:lpstr>ウィーン・ニューイヤコンサート</vt:lpstr>
      <vt:lpstr>ワールドカップの試合時間</vt:lpstr>
      <vt:lpstr>サッチャー・レーガンの攻勢８０‘ｓ 「グローバリゼーション」論</vt:lpstr>
      <vt:lpstr>PowerPoint プレゼンテーション</vt:lpstr>
      <vt:lpstr>冷戦の終焉 (最も平等主義の国家の崩壊)</vt:lpstr>
      <vt:lpstr>　グローバリゼーションの変容？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グローバリゼーション</dc:title>
  <dc:creator>wakei</dc:creator>
  <cp:lastModifiedBy>wakei</cp:lastModifiedBy>
  <cp:revision>86</cp:revision>
  <dcterms:created xsi:type="dcterms:W3CDTF">2004-10-24T12:06:33Z</dcterms:created>
  <dcterms:modified xsi:type="dcterms:W3CDTF">2017-10-27T11:42:32Z</dcterms:modified>
</cp:coreProperties>
</file>