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12" r:id="rId3"/>
    <p:sldId id="317" r:id="rId4"/>
    <p:sldId id="334" r:id="rId5"/>
    <p:sldId id="336" r:id="rId6"/>
    <p:sldId id="335" r:id="rId7"/>
    <p:sldId id="339" r:id="rId8"/>
    <p:sldId id="331" r:id="rId9"/>
    <p:sldId id="332" r:id="rId10"/>
    <p:sldId id="259" r:id="rId11"/>
    <p:sldId id="340" r:id="rId12"/>
    <p:sldId id="337" r:id="rId13"/>
    <p:sldId id="326" r:id="rId14"/>
    <p:sldId id="318" r:id="rId15"/>
    <p:sldId id="325" r:id="rId16"/>
    <p:sldId id="338" r:id="rId17"/>
    <p:sldId id="321" r:id="rId18"/>
    <p:sldId id="319" r:id="rId19"/>
    <p:sldId id="316" r:id="rId20"/>
    <p:sldId id="328" r:id="rId21"/>
    <p:sldId id="330" r:id="rId22"/>
    <p:sldId id="329" r:id="rId23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5" autoAdjust="0"/>
    <p:restoredTop sz="94660"/>
  </p:normalViewPr>
  <p:slideViewPr>
    <p:cSldViewPr>
      <p:cViewPr varScale="1">
        <p:scale>
          <a:sx n="141" d="100"/>
          <a:sy n="141" d="100"/>
        </p:scale>
        <p:origin x="71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7F9D252-910C-4FA4-93FF-4CED5EB98CD6}" type="datetimeFigureOut">
              <a:rPr lang="ja-JP" altLang="en-US"/>
              <a:pPr>
                <a:defRPr/>
              </a:pPr>
              <a:t>2017/10/12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7B12014-FB83-49CF-846E-0AE5FCCC07B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0487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B963B-D734-4979-B05C-12CAD1AE03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0DAAB-5D9D-473F-9EEC-B3D73DBEF2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736AC-1365-4FAE-88C1-857B79D52BD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53887-DB73-4AC2-A6A7-18F4CD3399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8501E-1D31-44F4-B35F-A8E481722A0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8A12C-3269-4777-9671-2B84BFB859A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58F39-8EB8-4978-95E2-41A39160F0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0FDC0-18CA-42E7-8053-602FD6C8EB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D7BE-1C97-48CC-9E1F-637A563E4B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95478-318E-40BF-B1A3-2ECE40D863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E4D62-71C9-4C09-981C-605835D309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0104D-40D1-4A27-9594-F1ABDEFF25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47B5B96-2D40-4111-AB07-48A63D6899C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環境問題１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豊かさの帰結？</a:t>
            </a:r>
          </a:p>
          <a:p>
            <a:pPr eaLnBrk="1" hangingPunct="1"/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アジア地域の大気汚染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900113" y="1331913"/>
            <a:ext cx="7416800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81" y="-1554"/>
            <a:ext cx="7882529" cy="6598906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494431"/>
            <a:ext cx="4639322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5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復元力を超えた消費・開発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森林は</a:t>
            </a:r>
            <a:r>
              <a:rPr lang="en-US" altLang="ja-JP" dirty="0"/>
              <a:t>200</a:t>
            </a:r>
            <a:r>
              <a:rPr lang="ja-JP" altLang="en-US" dirty="0" smtClean="0"/>
              <a:t>年前</a:t>
            </a:r>
            <a:r>
              <a:rPr lang="ja-JP" altLang="en-US" dirty="0"/>
              <a:t>まで</a:t>
            </a:r>
            <a:r>
              <a:rPr lang="ja-JP" altLang="en-US" dirty="0" smtClean="0"/>
              <a:t>は主要なエネルギー源</a:t>
            </a:r>
          </a:p>
          <a:p>
            <a:pPr lvl="1"/>
            <a:r>
              <a:rPr kumimoji="1" lang="ja-JP" altLang="en-US" dirty="0" smtClean="0"/>
              <a:t>過度な伐採で砂漠化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現在でも木材・紙・焼き畑で森林の消失</a:t>
            </a:r>
          </a:p>
          <a:p>
            <a:r>
              <a:rPr lang="ja-JP" altLang="en-US" dirty="0" smtClean="0"/>
              <a:t>食物連鎖</a:t>
            </a:r>
            <a:r>
              <a:rPr lang="ja-JP" altLang="en-US" dirty="0"/>
              <a:t>に</a:t>
            </a:r>
            <a:r>
              <a:rPr lang="ja-JP" altLang="en-US" dirty="0" smtClean="0"/>
              <a:t>よる有機体の循環</a:t>
            </a:r>
          </a:p>
          <a:p>
            <a:pPr lvl="1"/>
            <a:r>
              <a:rPr kumimoji="1" lang="ja-JP" altLang="en-US" dirty="0" smtClean="0"/>
              <a:t>復元されない化学物質</a:t>
            </a:r>
          </a:p>
          <a:p>
            <a:pPr lvl="1"/>
            <a:r>
              <a:rPr lang="ja-JP" altLang="en-US" dirty="0" smtClean="0"/>
              <a:t>過度のゴミ・廃棄物</a:t>
            </a:r>
          </a:p>
          <a:p>
            <a:r>
              <a:rPr lang="ja-JP" altLang="en-US" dirty="0" smtClean="0"/>
              <a:t>地下水の汲み上げ（アメリカ</a:t>
            </a:r>
            <a:r>
              <a:rPr lang="ja-JP" altLang="en-US" dirty="0"/>
              <a:t>の</a:t>
            </a:r>
            <a:r>
              <a:rPr lang="ja-JP" altLang="en-US" dirty="0" smtClean="0"/>
              <a:t>農業）</a:t>
            </a:r>
            <a:endParaRPr lang="ja-JP" altLang="en-US" dirty="0"/>
          </a:p>
          <a:p>
            <a:pPr lvl="1"/>
            <a:r>
              <a:rPr lang="ja-JP" altLang="en-US" dirty="0"/>
              <a:t>乾燥地域で大規模農業（日光の量が多い）</a:t>
            </a:r>
          </a:p>
          <a:p>
            <a:pPr lvl="1"/>
            <a:r>
              <a:rPr lang="ja-JP" altLang="en-US" dirty="0"/>
              <a:t>必要な水は地下水（元々限りがある）</a:t>
            </a:r>
          </a:p>
          <a:p>
            <a:pPr lvl="1">
              <a:buNone/>
            </a:pPr>
            <a:endParaRPr lang="ja-JP" altLang="en-US" dirty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065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世界の砂漠化地域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341438"/>
            <a:ext cx="74168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93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復元力悪化の人為的要因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技術的</a:t>
            </a:r>
            <a:r>
              <a:rPr lang="ja-JP" altLang="en-US" dirty="0" smtClean="0"/>
              <a:t>・経済的不十分さによる</a:t>
            </a:r>
          </a:p>
          <a:p>
            <a:pPr lvl="1"/>
            <a:r>
              <a:rPr kumimoji="1" lang="ja-JP" altLang="en-US" dirty="0" smtClean="0"/>
              <a:t>途上国都市の</a:t>
            </a:r>
            <a:r>
              <a:rPr kumimoji="1" lang="ja-JP" altLang="en-US" dirty="0"/>
              <a:t>大気汚染</a:t>
            </a:r>
            <a:r>
              <a:rPr kumimoji="1" lang="ja-JP" altLang="en-US" dirty="0" smtClean="0"/>
              <a:t>・水質汚染</a:t>
            </a:r>
          </a:p>
          <a:p>
            <a:pPr lvl="1"/>
            <a:r>
              <a:rPr lang="ja-JP" altLang="en-US" dirty="0" smtClean="0"/>
              <a:t>焼き畑</a:t>
            </a:r>
            <a:r>
              <a:rPr lang="ja-JP" altLang="en-US" dirty="0"/>
              <a:t>農業</a:t>
            </a:r>
            <a:endParaRPr kumimoji="1" lang="ja-JP" altLang="en-US" dirty="0" smtClean="0"/>
          </a:p>
          <a:p>
            <a:r>
              <a:rPr lang="ja-JP" altLang="en-US" dirty="0"/>
              <a:t>不法</a:t>
            </a:r>
            <a:r>
              <a:rPr lang="ja-JP" altLang="en-US" dirty="0" smtClean="0"/>
              <a:t>投棄（民主主義の弱さ）</a:t>
            </a:r>
          </a:p>
          <a:p>
            <a:pPr lvl="1"/>
            <a:r>
              <a:rPr kumimoji="1" lang="ja-JP" altLang="en-US" dirty="0" smtClean="0"/>
              <a:t>先進国</a:t>
            </a:r>
            <a:r>
              <a:rPr kumimoji="1" lang="ja-JP" altLang="en-US" dirty="0"/>
              <a:t>に</a:t>
            </a:r>
            <a:r>
              <a:rPr kumimoji="1" lang="ja-JP" altLang="en-US" dirty="0" smtClean="0"/>
              <a:t>よる途上国生産</a:t>
            </a:r>
          </a:p>
          <a:p>
            <a:pPr lvl="1"/>
            <a:r>
              <a:rPr lang="ja-JP" altLang="en-US" dirty="0" smtClean="0"/>
              <a:t>騒音等の公害</a:t>
            </a:r>
            <a:endParaRPr kumimoji="1" lang="ja-JP" altLang="en-US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3386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焼き畑による森林破壊</a:t>
            </a:r>
          </a:p>
        </p:txBody>
      </p:sp>
      <p:pic>
        <p:nvPicPr>
          <p:cNvPr id="1229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924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4" y="0"/>
            <a:ext cx="4852358" cy="3429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91" y="3501008"/>
            <a:ext cx="4954257" cy="350100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3284984"/>
            <a:ext cx="2500888" cy="355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20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有害物質工場</a:t>
            </a:r>
          </a:p>
        </p:txBody>
      </p:sp>
      <p:pic>
        <p:nvPicPr>
          <p:cNvPr id="819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600200"/>
            <a:ext cx="6337300" cy="3484563"/>
          </a:xfrm>
        </p:spPr>
      </p:pic>
      <p:sp>
        <p:nvSpPr>
          <p:cNvPr id="819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300663"/>
            <a:ext cx="8229600" cy="8255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 sz="1400" smtClean="0"/>
              <a:t>写真の奥にあるのがユニオン・カーバイド・インド社の殺虫剤製造工場。</a:t>
            </a:r>
            <a:r>
              <a:rPr lang="en-US" altLang="ja-JP" sz="1400" smtClean="0"/>
              <a:t>1984</a:t>
            </a:r>
            <a:r>
              <a:rPr lang="ja-JP" altLang="en-US" sz="1400" smtClean="0"/>
              <a:t>年</a:t>
            </a:r>
            <a:r>
              <a:rPr lang="en-US" altLang="ja-JP" sz="1400" smtClean="0"/>
              <a:t>12</a:t>
            </a:r>
            <a:r>
              <a:rPr lang="ja-JP" altLang="en-US" sz="1400" smtClean="0"/>
              <a:t>月、インド中部のボパール市にあるこの工場から、致死性の有毒ガスがもれる事故が発生し、約</a:t>
            </a:r>
            <a:r>
              <a:rPr lang="en-US" altLang="ja-JP" sz="1400" smtClean="0"/>
              <a:t>3300</a:t>
            </a:r>
            <a:r>
              <a:rPr lang="ja-JP" altLang="en-US" sz="1400" smtClean="0"/>
              <a:t>人が死亡、</a:t>
            </a:r>
            <a:r>
              <a:rPr lang="en-US" altLang="ja-JP" sz="1400" smtClean="0"/>
              <a:t>10</a:t>
            </a:r>
            <a:r>
              <a:rPr lang="ja-JP" altLang="en-US" sz="1400" smtClean="0"/>
              <a:t>万人以上が負傷した。</a:t>
            </a:r>
          </a:p>
          <a:p>
            <a:pPr eaLnBrk="1" hangingPunct="1">
              <a:lnSpc>
                <a:spcPct val="80000"/>
              </a:lnSpc>
            </a:pPr>
            <a:r>
              <a:rPr lang="en-US" altLang="ja-JP" sz="1400" smtClean="0"/>
              <a:t>(C) 1993-2003 Microsoft Corporation. All rights reserved.</a:t>
            </a:r>
          </a:p>
          <a:p>
            <a:pPr eaLnBrk="1" hangingPunct="1">
              <a:lnSpc>
                <a:spcPct val="80000"/>
              </a:lnSpc>
            </a:pPr>
            <a:endParaRPr lang="en-US" altLang="ja-JP" sz="1400" smtClean="0"/>
          </a:p>
        </p:txBody>
      </p:sp>
    </p:spTree>
    <p:extLst>
      <p:ext uri="{BB962C8B-B14F-4D97-AF65-F5344CB8AC3E}">
        <p14:creationId xmlns:p14="http://schemas.microsoft.com/office/powerpoint/2010/main" val="24379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未知の領域（踏込んでよいのか）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000000"/>
                </a:solidFill>
              </a:rPr>
              <a:t>核（次回）</a:t>
            </a:r>
            <a:endParaRPr lang="ja-JP" altLang="en-US" dirty="0">
              <a:solidFill>
                <a:srgbClr val="000000"/>
              </a:solidFill>
            </a:endParaRPr>
          </a:p>
          <a:p>
            <a:r>
              <a:rPr lang="ja-JP" altLang="en-US" dirty="0">
                <a:solidFill>
                  <a:srgbClr val="000000"/>
                </a:solidFill>
              </a:rPr>
              <a:t>リニア</a:t>
            </a:r>
            <a:r>
              <a:rPr lang="ja-JP" altLang="en-US" dirty="0" smtClean="0">
                <a:solidFill>
                  <a:srgbClr val="000000"/>
                </a:solidFill>
              </a:rPr>
              <a:t>新幹線（「地球村」による情報）</a:t>
            </a:r>
          </a:p>
          <a:p>
            <a:pPr lvl="1"/>
            <a:r>
              <a:rPr lang="ja-JP" altLang="en-US" dirty="0" smtClean="0">
                <a:solidFill>
                  <a:srgbClr val="000000"/>
                </a:solidFill>
              </a:rPr>
              <a:t>地下水（水深４０メートル以下の部分）</a:t>
            </a:r>
          </a:p>
          <a:p>
            <a:pPr lvl="1"/>
            <a:r>
              <a:rPr lang="ja-JP" altLang="en-US" dirty="0" smtClean="0">
                <a:solidFill>
                  <a:srgbClr val="000000"/>
                </a:solidFill>
              </a:rPr>
              <a:t>電磁波（強い電磁力で進む）</a:t>
            </a:r>
          </a:p>
          <a:p>
            <a:pPr lvl="1"/>
            <a:r>
              <a:rPr lang="ja-JP" altLang="en-US" dirty="0" smtClean="0">
                <a:solidFill>
                  <a:srgbClr val="000000"/>
                </a:solidFill>
              </a:rPr>
              <a:t>中国では、時速</a:t>
            </a:r>
            <a:r>
              <a:rPr lang="en-US" altLang="ja-JP" dirty="0" smtClean="0">
                <a:solidFill>
                  <a:srgbClr val="000000"/>
                </a:solidFill>
              </a:rPr>
              <a:t>4000</a:t>
            </a:r>
            <a:r>
              <a:rPr lang="ja-JP" altLang="en-US" dirty="0" smtClean="0">
                <a:solidFill>
                  <a:srgbClr val="000000"/>
                </a:solidFill>
              </a:rPr>
              <a:t>キロを目標に研究開始（真空チューブを走行・加速減速に人体が堪えられるかという疑問も）</a:t>
            </a:r>
          </a:p>
        </p:txBody>
      </p:sp>
    </p:spTree>
    <p:extLst>
      <p:ext uri="{BB962C8B-B14F-4D97-AF65-F5344CB8AC3E}">
        <p14:creationId xmlns:p14="http://schemas.microsoft.com/office/powerpoint/2010/main" val="1890770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困難さ１（原因論）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水俣病</a:t>
            </a:r>
          </a:p>
          <a:p>
            <a:pPr lvl="1"/>
            <a:r>
              <a:rPr lang="ja-JP" altLang="en-US" dirty="0" smtClean="0"/>
              <a:t>初めての疾患群で</a:t>
            </a:r>
            <a:r>
              <a:rPr lang="ja-JP" altLang="en-US" dirty="0"/>
              <a:t>研究</a:t>
            </a:r>
            <a:r>
              <a:rPr lang="ja-JP" altLang="en-US" dirty="0" smtClean="0"/>
              <a:t>・調査によって究明に時間がかかった。（断定まで１０年）</a:t>
            </a:r>
          </a:p>
          <a:p>
            <a:pPr lvl="1"/>
            <a:r>
              <a:rPr kumimoji="1" lang="ja-JP" altLang="en-US" dirty="0"/>
              <a:t>政策的</a:t>
            </a:r>
            <a:r>
              <a:rPr kumimoji="1" lang="ja-JP" altLang="en-US" dirty="0" smtClean="0"/>
              <a:t>・経営的に原因を認めない圧力</a:t>
            </a:r>
          </a:p>
          <a:p>
            <a:r>
              <a:rPr lang="ja-JP" altLang="en-US" dirty="0" smtClean="0"/>
              <a:t>温暖化</a:t>
            </a:r>
          </a:p>
          <a:p>
            <a:pPr lvl="1"/>
            <a:r>
              <a:rPr kumimoji="1" lang="ja-JP" altLang="en-US" dirty="0" smtClean="0"/>
              <a:t>現象そのものを否定する議論</a:t>
            </a:r>
          </a:p>
          <a:p>
            <a:pPr lvl="1"/>
            <a:r>
              <a:rPr lang="ja-JP" altLang="en-US" dirty="0" smtClean="0"/>
              <a:t>「原子力推進派</a:t>
            </a:r>
            <a:r>
              <a:rPr lang="ja-JP" altLang="en-US" dirty="0"/>
              <a:t>に</a:t>
            </a:r>
            <a:r>
              <a:rPr lang="ja-JP" altLang="en-US" dirty="0" smtClean="0"/>
              <a:t>よる</a:t>
            </a:r>
            <a:r>
              <a:rPr lang="ja-JP" altLang="en-US" dirty="0"/>
              <a:t>陰謀</a:t>
            </a:r>
            <a:r>
              <a:rPr lang="ja-JP" altLang="en-US" dirty="0" smtClean="0"/>
              <a:t>」説</a:t>
            </a:r>
            <a:endParaRPr kumimoji="1" lang="ja-JP" alt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環境問題とは何か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地球の資源は有限だが、使用しても回復力</a:t>
            </a:r>
          </a:p>
          <a:p>
            <a:pPr lvl="1"/>
            <a:r>
              <a:rPr lang="ja-JP" altLang="en-US" dirty="0" smtClean="0"/>
              <a:t>回復力は自然と人為的がある</a:t>
            </a:r>
            <a:endParaRPr kumimoji="1" lang="ja-JP" altLang="en-US" dirty="0" smtClean="0"/>
          </a:p>
          <a:p>
            <a:r>
              <a:rPr lang="ja-JP" altLang="en-US" dirty="0" smtClean="0"/>
              <a:t>自然の復元力とは</a:t>
            </a:r>
          </a:p>
          <a:p>
            <a:pPr lvl="1"/>
            <a:r>
              <a:rPr kumimoji="1" lang="ja-JP" altLang="en-US" dirty="0" smtClean="0"/>
              <a:t>エネルギー消費（燃焼）→森林の光合成</a:t>
            </a:r>
          </a:p>
          <a:p>
            <a:pPr lvl="1"/>
            <a:r>
              <a:rPr lang="ja-JP" altLang="en-US" dirty="0" smtClean="0"/>
              <a:t>衣食住（自然素材）→燃焼・他の生物の餌・微生物が分解、リサイクル可能（江戸時代）</a:t>
            </a:r>
          </a:p>
          <a:p>
            <a:r>
              <a:rPr lang="ja-JP" altLang="en-US" dirty="0" smtClean="0"/>
              <a:t>人為的復元力</a:t>
            </a:r>
            <a:r>
              <a:rPr lang="ja-JP" altLang="en-US" dirty="0"/>
              <a:t>と</a:t>
            </a:r>
            <a:r>
              <a:rPr lang="ja-JP" altLang="en-US" dirty="0" smtClean="0"/>
              <a:t>は</a:t>
            </a:r>
          </a:p>
          <a:p>
            <a:pPr lvl="1"/>
            <a:r>
              <a:rPr lang="ja-JP" altLang="en-US" dirty="0" smtClean="0"/>
              <a:t>使用された物を再度資源</a:t>
            </a:r>
            <a:r>
              <a:rPr lang="ja-JP" altLang="en-US" dirty="0"/>
              <a:t>と</a:t>
            </a:r>
            <a:r>
              <a:rPr lang="ja-JP" altLang="en-US" dirty="0" smtClean="0"/>
              <a:t>して利用</a:t>
            </a:r>
            <a:r>
              <a:rPr lang="ja-JP" altLang="en-US" dirty="0"/>
              <a:t>可能</a:t>
            </a:r>
            <a:endParaRPr lang="ja-JP" alt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474"/>
            <a:ext cx="9144000" cy="609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53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困難さ２（欲望が作り出した現実）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000000"/>
                </a:solidFill>
              </a:rPr>
              <a:t>先進国は更に便利な生活で大量</a:t>
            </a:r>
            <a:r>
              <a:rPr lang="ja-JP" altLang="en-US" dirty="0" smtClean="0">
                <a:solidFill>
                  <a:srgbClr val="000000"/>
                </a:solidFill>
              </a:rPr>
              <a:t>消費</a:t>
            </a:r>
          </a:p>
          <a:p>
            <a:pPr lvl="1"/>
            <a:r>
              <a:rPr lang="ja-JP" altLang="en-US" dirty="0" smtClean="0">
                <a:solidFill>
                  <a:srgbClr val="000000"/>
                </a:solidFill>
              </a:rPr>
              <a:t>アメリカの水問題（ビデオ）</a:t>
            </a:r>
          </a:p>
          <a:p>
            <a:r>
              <a:rPr lang="ja-JP" altLang="en-US" dirty="0" smtClean="0">
                <a:solidFill>
                  <a:srgbClr val="000000"/>
                </a:solidFill>
              </a:rPr>
              <a:t>経営的に解決回避</a:t>
            </a:r>
          </a:p>
          <a:p>
            <a:r>
              <a:rPr lang="ja-JP" altLang="en-US" dirty="0" smtClean="0">
                <a:solidFill>
                  <a:srgbClr val="000000"/>
                </a:solidFill>
              </a:rPr>
              <a:t>福島原発</a:t>
            </a:r>
            <a:r>
              <a:rPr lang="ja-JP" altLang="en-US" dirty="0">
                <a:solidFill>
                  <a:srgbClr val="000000"/>
                </a:solidFill>
              </a:rPr>
              <a:t>問題</a:t>
            </a:r>
          </a:p>
          <a:p>
            <a:r>
              <a:rPr lang="ja-JP" altLang="en-US" dirty="0">
                <a:solidFill>
                  <a:srgbClr val="000000"/>
                </a:solidFill>
              </a:rPr>
              <a:t>途上国も追いつくための努力→人口が多いので影響が甚大</a:t>
            </a:r>
          </a:p>
        </p:txBody>
      </p:sp>
    </p:spTree>
    <p:extLst>
      <p:ext uri="{BB962C8B-B14F-4D97-AF65-F5344CB8AC3E}">
        <p14:creationId xmlns:p14="http://schemas.microsoft.com/office/powerpoint/2010/main" val="2222207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困難さ３（先進国と途上国の対立）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>
                <a:solidFill>
                  <a:srgbClr val="000000"/>
                </a:solidFill>
              </a:rPr>
              <a:t>先進国と途上国の圧倒的消費</a:t>
            </a:r>
            <a:r>
              <a:rPr lang="ja-JP" altLang="en-US" dirty="0" smtClean="0">
                <a:solidFill>
                  <a:srgbClr val="000000"/>
                </a:solidFill>
              </a:rPr>
              <a:t>格差</a:t>
            </a:r>
          </a:p>
          <a:p>
            <a:pPr lvl="1"/>
            <a:r>
              <a:rPr lang="ja-JP" altLang="en-US" dirty="0" smtClean="0">
                <a:solidFill>
                  <a:srgbClr val="000000"/>
                </a:solidFill>
              </a:rPr>
              <a:t>環境解決能力も格差</a:t>
            </a:r>
            <a:endParaRPr lang="ja-JP" altLang="en-US" dirty="0">
              <a:solidFill>
                <a:srgbClr val="000000"/>
              </a:solidFill>
            </a:endParaRPr>
          </a:p>
          <a:p>
            <a:pPr lvl="0"/>
            <a:r>
              <a:rPr lang="ja-JP" altLang="en-US" dirty="0" smtClean="0">
                <a:solidFill>
                  <a:srgbClr val="000000"/>
                </a:solidFill>
              </a:rPr>
              <a:t>解決</a:t>
            </a:r>
            <a:r>
              <a:rPr lang="ja-JP" altLang="en-US" dirty="0">
                <a:solidFill>
                  <a:srgbClr val="000000"/>
                </a:solidFill>
              </a:rPr>
              <a:t>原則で先進国と途上国が対立</a:t>
            </a:r>
          </a:p>
          <a:p>
            <a:pPr lvl="1"/>
            <a:r>
              <a:rPr lang="ja-JP" altLang="en-US" dirty="0">
                <a:solidFill>
                  <a:srgbClr val="000000"/>
                </a:solidFill>
              </a:rPr>
              <a:t>先進国は、それぞれの立場で責任を分担</a:t>
            </a:r>
          </a:p>
          <a:p>
            <a:pPr lvl="1"/>
            <a:r>
              <a:rPr lang="ja-JP" altLang="en-US" dirty="0">
                <a:solidFill>
                  <a:srgbClr val="000000"/>
                </a:solidFill>
              </a:rPr>
              <a:t>途上国は、現在の責任は先進国にあるから、先進国の負担で解決すべき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1101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自然的復元力を超えてきた歴史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lvl="0"/>
            <a:r>
              <a:rPr lang="ja-JP" altLang="en-US" dirty="0">
                <a:solidFill>
                  <a:srgbClr val="000000"/>
                </a:solidFill>
              </a:rPr>
              <a:t>環境問題＝自然の復元力＜人間の消費量</a:t>
            </a:r>
          </a:p>
          <a:p>
            <a:pPr lvl="1"/>
            <a:r>
              <a:rPr lang="ja-JP" altLang="en-US" dirty="0">
                <a:solidFill>
                  <a:srgbClr val="000000"/>
                </a:solidFill>
              </a:rPr>
              <a:t>解決＝自然の復元力＞人間の消費量の</a:t>
            </a:r>
            <a:r>
              <a:rPr lang="ja-JP" altLang="en-US" dirty="0" smtClean="0">
                <a:solidFill>
                  <a:srgbClr val="000000"/>
                </a:solidFill>
              </a:rPr>
              <a:t>実現</a:t>
            </a:r>
          </a:p>
          <a:p>
            <a:r>
              <a:rPr lang="ja-JP" altLang="en-US" dirty="0" smtClean="0">
                <a:solidFill>
                  <a:srgbClr val="000000"/>
                </a:solidFill>
              </a:rPr>
              <a:t>文明の発生→自然の復元力を超えた消費</a:t>
            </a:r>
          </a:p>
          <a:p>
            <a:pPr lvl="1"/>
            <a:r>
              <a:rPr lang="ja-JP" altLang="en-US" dirty="0" smtClean="0">
                <a:solidFill>
                  <a:srgbClr val="000000"/>
                </a:solidFill>
              </a:rPr>
              <a:t>金属器発明→燃料→森林の伐採→</a:t>
            </a:r>
            <a:r>
              <a:rPr lang="ja-JP" altLang="en-US" dirty="0">
                <a:solidFill>
                  <a:srgbClr val="000000"/>
                </a:solidFill>
              </a:rPr>
              <a:t>砂漠化</a:t>
            </a:r>
          </a:p>
          <a:p>
            <a:r>
              <a:rPr kumimoji="1" lang="ja-JP" altLang="en-US" dirty="0" smtClean="0"/>
              <a:t>産業革命</a:t>
            </a:r>
          </a:p>
          <a:p>
            <a:pPr lvl="1"/>
            <a:r>
              <a:rPr kumimoji="1" lang="ja-JP" altLang="en-US" dirty="0" smtClean="0"/>
              <a:t>製造の機械化→エネルギー使用の激増</a:t>
            </a:r>
          </a:p>
          <a:p>
            <a:pPr lvl="1"/>
            <a:r>
              <a:rPr lang="ja-JP" altLang="en-US" dirty="0" smtClean="0"/>
              <a:t>都市化</a:t>
            </a:r>
            <a:r>
              <a:rPr lang="ja-JP" altLang="en-US" dirty="0"/>
              <a:t>に</a:t>
            </a:r>
            <a:r>
              <a:rPr lang="ja-JP" altLang="en-US" dirty="0" smtClean="0"/>
              <a:t>よる森林伐採→復元力の低下</a:t>
            </a:r>
          </a:p>
          <a:p>
            <a:r>
              <a:rPr kumimoji="1" lang="ja-JP" altLang="en-US" dirty="0" smtClean="0"/>
              <a:t>科学技術革命</a:t>
            </a:r>
          </a:p>
          <a:p>
            <a:pPr lvl="1"/>
            <a:r>
              <a:rPr lang="ja-JP" altLang="en-US" dirty="0" smtClean="0"/>
              <a:t>復元できない製品の登場と大量</a:t>
            </a:r>
            <a:r>
              <a:rPr lang="ja-JP" altLang="en-US" dirty="0"/>
              <a:t>使用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428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６０</a:t>
            </a:r>
            <a:r>
              <a:rPr kumimoji="1" lang="en-US" altLang="ja-JP" dirty="0" smtClean="0"/>
              <a:t>-70</a:t>
            </a:r>
            <a:r>
              <a:rPr kumimoji="1" lang="ja-JP" altLang="en-US" dirty="0" smtClean="0"/>
              <a:t>年代日本の環境は最悪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公害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水俣病・イタイイタイ病・四日市喘息等</a:t>
            </a:r>
            <a:r>
              <a:rPr kumimoji="1" lang="en-US" altLang="ja-JP" dirty="0" smtClean="0"/>
              <a:t>)</a:t>
            </a:r>
            <a:endParaRPr kumimoji="1" lang="ja-JP" altLang="en-US" dirty="0" smtClean="0"/>
          </a:p>
          <a:p>
            <a:r>
              <a:rPr lang="ja-JP" altLang="en-US" dirty="0" smtClean="0"/>
              <a:t>東京の江東区</a:t>
            </a:r>
            <a:r>
              <a:rPr lang="ja-JP" altLang="en-US" dirty="0"/>
              <a:t>・</a:t>
            </a:r>
            <a:r>
              <a:rPr lang="ja-JP" altLang="en-US" dirty="0" smtClean="0"/>
              <a:t>墨田区の地盤沈下</a:t>
            </a:r>
          </a:p>
          <a:p>
            <a:r>
              <a:rPr kumimoji="1" lang="ja-JP" altLang="en-US" dirty="0"/>
              <a:t>隅</a:t>
            </a:r>
            <a:r>
              <a:rPr kumimoji="1" lang="ja-JP" altLang="en-US" dirty="0" smtClean="0"/>
              <a:t>田川等の水質汚濁</a:t>
            </a:r>
          </a:p>
          <a:p>
            <a:r>
              <a:rPr lang="ja-JP" altLang="en-US" dirty="0" smtClean="0"/>
              <a:t>東京など大都市の</a:t>
            </a:r>
            <a:r>
              <a:rPr lang="ja-JP" altLang="en-US" dirty="0"/>
              <a:t>大気</a:t>
            </a:r>
            <a:r>
              <a:rPr lang="ja-JP" altLang="en-US" dirty="0" smtClean="0"/>
              <a:t>汚染</a:t>
            </a:r>
          </a:p>
          <a:p>
            <a:r>
              <a:rPr kumimoji="1" lang="ja-JP" altLang="en-US" dirty="0" smtClean="0"/>
              <a:t>新幹線</a:t>
            </a:r>
            <a:r>
              <a:rPr kumimoji="1" lang="ja-JP" altLang="en-US" dirty="0"/>
              <a:t>・</a:t>
            </a:r>
            <a:r>
              <a:rPr kumimoji="1" lang="ja-JP" altLang="en-US" dirty="0" smtClean="0"/>
              <a:t>飛行機の騒音被害</a:t>
            </a:r>
          </a:p>
          <a:p>
            <a:pPr marL="0" indent="0">
              <a:buNone/>
            </a:pPr>
            <a:r>
              <a:rPr lang="ja-JP" altLang="en-US" dirty="0"/>
              <a:t> </a:t>
            </a:r>
            <a:r>
              <a:rPr lang="ja-JP" altLang="en-US" dirty="0" smtClean="0"/>
              <a:t>                    ⇩</a:t>
            </a:r>
            <a:endParaRPr kumimoji="1" lang="ja-JP" altLang="en-US" dirty="0" smtClean="0"/>
          </a:p>
          <a:p>
            <a:r>
              <a:rPr lang="ja-JP" altLang="en-US" dirty="0" smtClean="0"/>
              <a:t>高度成長の歪みと認識</a:t>
            </a:r>
            <a:r>
              <a:rPr lang="ja-JP" altLang="en-US" dirty="0"/>
              <a:t>され</a:t>
            </a:r>
            <a:r>
              <a:rPr lang="ja-JP" altLang="en-US" dirty="0" smtClean="0"/>
              <a:t>、改善の</a:t>
            </a:r>
            <a:r>
              <a:rPr lang="ja-JP" altLang="en-US" dirty="0"/>
              <a:t>努力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4401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6"/>
            <a:ext cx="4658869" cy="349415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324" y="3429000"/>
            <a:ext cx="4463819" cy="334786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076056" y="270892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地盤沈下観測所の案内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378904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地盤沈下の影響で浮き沈みのある道路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370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0"/>
            <a:ext cx="5429250" cy="6858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827584" y="764704"/>
            <a:ext cx="5040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昭和</a:t>
            </a:r>
            <a:r>
              <a:rPr lang="en-US" altLang="ja-JP" b="1" dirty="0" smtClean="0"/>
              <a:t>30</a:t>
            </a:r>
            <a:r>
              <a:rPr lang="ja-JP" altLang="en-US" b="1" dirty="0" smtClean="0"/>
              <a:t>年代の隅田川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977607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" y="620688"/>
            <a:ext cx="891208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24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まず考えてみよう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水と空気は誰のものか</a:t>
            </a:r>
          </a:p>
          <a:p>
            <a:pPr lvl="1"/>
            <a:r>
              <a:rPr lang="ja-JP" altLang="en-US" dirty="0" smtClean="0"/>
              <a:t>川や地下水は自由に使えるのか</a:t>
            </a:r>
          </a:p>
          <a:p>
            <a:pPr lvl="1"/>
            <a:r>
              <a:rPr lang="ja-JP" altLang="en-US" dirty="0" smtClean="0"/>
              <a:t>国際河川の対立（ｅｘ 死海</a:t>
            </a:r>
            <a:r>
              <a:rPr lang="ja-JP" altLang="en-US" dirty="0" smtClean="0"/>
              <a:t>）</a:t>
            </a:r>
          </a:p>
          <a:p>
            <a:r>
              <a:rPr kumimoji="1" lang="ja-JP" altLang="en-US" dirty="0" smtClean="0"/>
              <a:t>公海の魚類は</a:t>
            </a:r>
            <a:r>
              <a:rPr kumimoji="1" lang="ja-JP" altLang="en-US" dirty="0"/>
              <a:t>誰</a:t>
            </a:r>
            <a:r>
              <a:rPr kumimoji="1" lang="ja-JP" altLang="en-US" dirty="0" smtClean="0"/>
              <a:t>のものか</a:t>
            </a:r>
            <a:endParaRPr kumimoji="1" lang="ja-JP" altLang="en-US" dirty="0" smtClean="0"/>
          </a:p>
          <a:p>
            <a:r>
              <a:rPr kumimoji="1" lang="ja-JP" altLang="en-US" dirty="0" smtClean="0"/>
              <a:t>私生活の</a:t>
            </a:r>
            <a:r>
              <a:rPr kumimoji="1" lang="ja-JP" altLang="en-US" dirty="0" smtClean="0"/>
              <a:t>快適さと環境</a:t>
            </a:r>
            <a:r>
              <a:rPr kumimoji="1" lang="ja-JP" altLang="en-US" dirty="0" smtClean="0"/>
              <a:t>のコントロール（持続可能性）はどちらが</a:t>
            </a:r>
            <a:r>
              <a:rPr kumimoji="1" lang="ja-JP" altLang="en-US" dirty="0" smtClean="0"/>
              <a:t>大切　</a:t>
            </a:r>
            <a:r>
              <a:rPr kumimoji="1" lang="en-US" altLang="ja-JP" dirty="0" err="1" smtClean="0"/>
              <a:t>cf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清貧の思想・もったいない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5954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経済力と技術が必要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経済的先進国ほど消費が多いが、環境改善のための技術と資金力もある</a:t>
            </a:r>
          </a:p>
          <a:p>
            <a:r>
              <a:rPr lang="ja-JP" altLang="en-US" dirty="0" smtClean="0"/>
              <a:t>消費と改善</a:t>
            </a:r>
            <a:r>
              <a:rPr lang="ja-JP" altLang="en-US" dirty="0"/>
              <a:t>のため</a:t>
            </a:r>
            <a:r>
              <a:rPr lang="ja-JP" altLang="en-US" dirty="0" smtClean="0"/>
              <a:t>の資金投資の関係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1741420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2728</TotalTime>
  <Words>756</Words>
  <Application>Microsoft Office PowerPoint</Application>
  <PresentationFormat>画面に合わせる (4:3)</PresentationFormat>
  <Paragraphs>87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6" baseType="lpstr">
      <vt:lpstr>ＭＳ Ｐゴシック</vt:lpstr>
      <vt:lpstr>Arial</vt:lpstr>
      <vt:lpstr>Calibri</vt:lpstr>
      <vt:lpstr>標準デザイン</vt:lpstr>
      <vt:lpstr>環境問題１</vt:lpstr>
      <vt:lpstr>環境問題とは何か</vt:lpstr>
      <vt:lpstr>自然的復元力を超えてきた歴史</vt:lpstr>
      <vt:lpstr>６０-70年代日本の環境は最悪</vt:lpstr>
      <vt:lpstr>PowerPoint プレゼンテーション</vt:lpstr>
      <vt:lpstr>PowerPoint プレゼンテーション</vt:lpstr>
      <vt:lpstr>PowerPoint プレゼンテーション</vt:lpstr>
      <vt:lpstr>まず考えてみよう</vt:lpstr>
      <vt:lpstr>経済力と技術が必要</vt:lpstr>
      <vt:lpstr>アジア地域の大気汚染</vt:lpstr>
      <vt:lpstr>PowerPoint プレゼンテーション</vt:lpstr>
      <vt:lpstr>復元力を超えた消費・開発</vt:lpstr>
      <vt:lpstr>世界の砂漠化地域</vt:lpstr>
      <vt:lpstr>復元力悪化の人為的要因</vt:lpstr>
      <vt:lpstr>焼き畑による森林破壊</vt:lpstr>
      <vt:lpstr>PowerPoint プレゼンテーション</vt:lpstr>
      <vt:lpstr>有害物質工場</vt:lpstr>
      <vt:lpstr>未知の領域（踏込んでよいのか）</vt:lpstr>
      <vt:lpstr>困難さ１（原因論）</vt:lpstr>
      <vt:lpstr>PowerPoint プレゼンテーション</vt:lpstr>
      <vt:lpstr>困難さ２（欲望が作り出した現実）</vt:lpstr>
      <vt:lpstr>困難さ３（先進国と途上国の対立）</vt:lpstr>
    </vt:vector>
  </TitlesOfParts>
  <Company>bunkyo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環境問題</dc:title>
  <dc:creator>wakei</dc:creator>
  <cp:lastModifiedBy>wakei</cp:lastModifiedBy>
  <cp:revision>89</cp:revision>
  <dcterms:created xsi:type="dcterms:W3CDTF">2004-10-09T09:42:53Z</dcterms:created>
  <dcterms:modified xsi:type="dcterms:W3CDTF">2017-10-12T11:22:17Z</dcterms:modified>
</cp:coreProperties>
</file>