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4" r:id="rId5"/>
    <p:sldId id="259" r:id="rId6"/>
    <p:sldId id="260" r:id="rId7"/>
    <p:sldId id="275"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7" r:id="rId22"/>
    <p:sldId id="276" r:id="rId2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4" d="100"/>
          <a:sy n="84" d="100"/>
        </p:scale>
        <p:origin x="96"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31235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43350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107975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386068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112981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712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4453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353322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3614514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601533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A44E54E-8D3F-4AAF-8FED-EFA39C461E9F}" type="datetimeFigureOut">
              <a:rPr kumimoji="1" lang="ja-JP" altLang="en-US" smtClean="0"/>
              <a:t>2017/10/6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303468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4E54E-8D3F-4AAF-8FED-EFA39C461E9F}" type="datetimeFigureOut">
              <a:rPr kumimoji="1" lang="ja-JP" altLang="en-US" smtClean="0"/>
              <a:t>2017/10/6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BFC93-C523-4622-866D-115E0137E08F}" type="slidenum">
              <a:rPr kumimoji="1" lang="ja-JP" altLang="en-US" smtClean="0"/>
              <a:t>‹#›</a:t>
            </a:fld>
            <a:endParaRPr kumimoji="1" lang="ja-JP" altLang="en-US"/>
          </a:p>
        </p:txBody>
      </p:sp>
    </p:spTree>
    <p:extLst>
      <p:ext uri="{BB962C8B-B14F-4D97-AF65-F5344CB8AC3E}">
        <p14:creationId xmlns:p14="http://schemas.microsoft.com/office/powerpoint/2010/main" val="4276204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ja.wikipedia.org/wiki/%E3%82%B9%E3%83%AB%E3%83%97%E3%82%B9%E3%82%AB%E5%85%B1%E5%92%8C%E5%9B%BD" TargetMode="External"/><Relationship Id="rId2" Type="http://schemas.openxmlformats.org/officeDocument/2006/relationships/hyperlink" Target="https://ja.wikipedia.org/wiki/%E3%83%98%E3%83%AB%E3%83%84%E3%82%A7%E3%82%B0%EF%BC%9D%E3%83%9C%E3%82%B9%E3%83%8A%E3%83%BB%E3%82%AF%E3%83%AD%E3%82%A2%E3%83%81%E3%82%A2%E4%BA%BA%E5%85%B1%E5%92%8C%E5%9B%B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ユーゴ紛争</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民族主義を考える</a:t>
            </a:r>
            <a:endParaRPr kumimoji="1" lang="ja-JP" altLang="en-US" dirty="0"/>
          </a:p>
        </p:txBody>
      </p:sp>
    </p:spTree>
    <p:extLst>
      <p:ext uri="{BB962C8B-B14F-4D97-AF65-F5344CB8AC3E}">
        <p14:creationId xmlns:p14="http://schemas.microsoft.com/office/powerpoint/2010/main" val="1616654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コソボ問題</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コソボはセルビアの自治区で、多数派のアルバニア人、少数派のセルビア人が居住</a:t>
            </a:r>
          </a:p>
          <a:p>
            <a:r>
              <a:rPr lang="ja-JP" altLang="en-US" dirty="0" smtClean="0"/>
              <a:t>アルバニア人は</a:t>
            </a:r>
            <a:r>
              <a:rPr lang="ja-JP" altLang="en-US" dirty="0"/>
              <a:t>自治</a:t>
            </a:r>
            <a:r>
              <a:rPr lang="ja-JP" altLang="en-US" dirty="0" smtClean="0"/>
              <a:t>区</a:t>
            </a:r>
            <a:r>
              <a:rPr lang="ja-JP" altLang="en-US" dirty="0"/>
              <a:t>ではなく</a:t>
            </a:r>
            <a:r>
              <a:rPr lang="ja-JP" altLang="en-US" dirty="0" smtClean="0"/>
              <a:t>、</a:t>
            </a:r>
            <a:r>
              <a:rPr lang="ja-JP" altLang="en-US" dirty="0"/>
              <a:t>共和</a:t>
            </a:r>
            <a:r>
              <a:rPr lang="ja-JP" altLang="en-US" dirty="0" smtClean="0"/>
              <a:t>国の地位を求め、セルビアは</a:t>
            </a:r>
            <a:r>
              <a:rPr lang="ja-JP" altLang="en-US" dirty="0"/>
              <a:t>自治</a:t>
            </a:r>
            <a:r>
              <a:rPr lang="ja-JP" altLang="en-US" dirty="0" smtClean="0"/>
              <a:t>区を排して、セルビアの一部</a:t>
            </a:r>
            <a:r>
              <a:rPr lang="ja-JP" altLang="en-US" dirty="0"/>
              <a:t>と</a:t>
            </a:r>
            <a:r>
              <a:rPr lang="ja-JP" altLang="en-US" dirty="0" smtClean="0"/>
              <a:t>なる</a:t>
            </a:r>
            <a:r>
              <a:rPr lang="ja-JP" altLang="en-US" dirty="0"/>
              <a:t>こと</a:t>
            </a:r>
            <a:r>
              <a:rPr lang="ja-JP" altLang="en-US" dirty="0" smtClean="0"/>
              <a:t>を求めて対立</a:t>
            </a:r>
            <a:r>
              <a:rPr lang="ja-JP" altLang="en-US" dirty="0"/>
              <a:t>していた</a:t>
            </a:r>
            <a:r>
              <a:rPr lang="ja-JP" altLang="en-US" dirty="0" smtClean="0"/>
              <a:t>。</a:t>
            </a:r>
          </a:p>
          <a:p>
            <a:r>
              <a:rPr lang="en-US" altLang="ja-JP" smtClean="0"/>
              <a:t>1988 </a:t>
            </a:r>
            <a:r>
              <a:rPr lang="ja-JP" altLang="en-US" dirty="0" smtClean="0"/>
              <a:t>セルビア人の抗議行動鎮静化</a:t>
            </a:r>
            <a:r>
              <a:rPr lang="ja-JP" altLang="en-US" dirty="0"/>
              <a:t>の</a:t>
            </a:r>
            <a:r>
              <a:rPr lang="ja-JP" altLang="en-US" dirty="0" smtClean="0"/>
              <a:t>ため送られたミロシェヴィッチが逆にセルビア人に肩入れ</a:t>
            </a:r>
          </a:p>
          <a:p>
            <a:r>
              <a:rPr kumimoji="1" lang="en-US" altLang="ja-JP" dirty="0"/>
              <a:t>1989.2 </a:t>
            </a:r>
            <a:r>
              <a:rPr kumimoji="1" lang="ja-JP" altLang="en-US" dirty="0" smtClean="0"/>
              <a:t>アルバニア人の指導者ヴラシが排除され、それに抗議するアルバニア人を制圧することをセルビア議会が承認、弾圧を開始。</a:t>
            </a:r>
            <a:r>
              <a:rPr kumimoji="1" lang="en-US" altLang="ja-JP" dirty="0" smtClean="0"/>
              <a:t>(</a:t>
            </a:r>
            <a:r>
              <a:rPr kumimoji="1" lang="ja-JP" altLang="en-US" dirty="0" smtClean="0"/>
              <a:t>ヴラシを逮捕投獄されたが、ユーゴ崩壊後も生き延び、法律家・政治顧問として活動</a:t>
            </a:r>
            <a:r>
              <a:rPr kumimoji="1" lang="en-US" altLang="ja-JP" dirty="0" smtClean="0"/>
              <a:t>)</a:t>
            </a:r>
            <a:endParaRPr kumimoji="1" lang="ja-JP" altLang="en-US" dirty="0"/>
          </a:p>
        </p:txBody>
      </p:sp>
    </p:spTree>
    <p:extLst>
      <p:ext uri="{BB962C8B-B14F-4D97-AF65-F5344CB8AC3E}">
        <p14:creationId xmlns:p14="http://schemas.microsoft.com/office/powerpoint/2010/main" val="398077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6343" y="3682400"/>
            <a:ext cx="4355479" cy="2775550"/>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462" y="272796"/>
            <a:ext cx="4338882" cy="2984754"/>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498" y="3520440"/>
            <a:ext cx="3131001" cy="3337560"/>
          </a:xfrm>
          <a:prstGeom prst="rect">
            <a:avLst/>
          </a:prstGeom>
        </p:spPr>
      </p:pic>
      <p:sp>
        <p:nvSpPr>
          <p:cNvPr id="5" name="テキスト ボックス 4"/>
          <p:cNvSpPr txBox="1"/>
          <p:nvPr/>
        </p:nvSpPr>
        <p:spPr>
          <a:xfrm>
            <a:off x="4680705" y="396453"/>
            <a:ext cx="3913376" cy="369332"/>
          </a:xfrm>
          <a:prstGeom prst="rect">
            <a:avLst/>
          </a:prstGeom>
          <a:noFill/>
        </p:spPr>
        <p:txBody>
          <a:bodyPr wrap="square" rtlCol="0">
            <a:spAutoFit/>
          </a:bodyPr>
          <a:lstStyle/>
          <a:p>
            <a:r>
              <a:rPr kumimoji="1" lang="ja-JP" altLang="en-US" dirty="0" smtClean="0"/>
              <a:t>ミロシェビッチとロシア大統領エリツィン</a:t>
            </a:r>
            <a:endParaRPr kumimoji="1" lang="ja-JP" altLang="en-US" dirty="0"/>
          </a:p>
        </p:txBody>
      </p:sp>
      <p:sp>
        <p:nvSpPr>
          <p:cNvPr id="6" name="テキスト ボックス 5"/>
          <p:cNvSpPr txBox="1"/>
          <p:nvPr/>
        </p:nvSpPr>
        <p:spPr>
          <a:xfrm>
            <a:off x="5339329" y="3100643"/>
            <a:ext cx="3497740" cy="369332"/>
          </a:xfrm>
          <a:prstGeom prst="rect">
            <a:avLst/>
          </a:prstGeom>
          <a:noFill/>
        </p:spPr>
        <p:txBody>
          <a:bodyPr wrap="square" rtlCol="0">
            <a:spAutoFit/>
          </a:bodyPr>
          <a:lstStyle/>
          <a:p>
            <a:r>
              <a:rPr kumimoji="1" lang="ja-JP" altLang="en-US" dirty="0" smtClean="0"/>
              <a:t>ユーゴ国際法廷でのミロシェビッチ</a:t>
            </a:r>
            <a:endParaRPr kumimoji="1" lang="ja-JP" altLang="en-US" dirty="0"/>
          </a:p>
        </p:txBody>
      </p:sp>
      <p:sp>
        <p:nvSpPr>
          <p:cNvPr id="7" name="テキスト ボックス 6"/>
          <p:cNvSpPr txBox="1"/>
          <p:nvPr/>
        </p:nvSpPr>
        <p:spPr>
          <a:xfrm>
            <a:off x="485975" y="3632022"/>
            <a:ext cx="383664" cy="2585323"/>
          </a:xfrm>
          <a:prstGeom prst="rect">
            <a:avLst/>
          </a:prstGeom>
          <a:noFill/>
        </p:spPr>
        <p:txBody>
          <a:bodyPr wrap="square" rtlCol="0">
            <a:spAutoFit/>
          </a:bodyPr>
          <a:lstStyle/>
          <a:p>
            <a:r>
              <a:rPr kumimoji="1" lang="ja-JP" altLang="en-US" dirty="0" smtClean="0"/>
              <a:t>ミロシェビッチと</a:t>
            </a:r>
            <a:r>
              <a:rPr lang="ja-JP" altLang="en-US" dirty="0"/>
              <a:t>妻</a:t>
            </a:r>
            <a:endParaRPr kumimoji="1" lang="ja-JP" altLang="en-US" dirty="0"/>
          </a:p>
        </p:txBody>
      </p:sp>
    </p:spTree>
    <p:extLst>
      <p:ext uri="{BB962C8B-B14F-4D97-AF65-F5344CB8AC3E}">
        <p14:creationId xmlns:p14="http://schemas.microsoft.com/office/powerpoint/2010/main" val="3000859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スロベニア独立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セルビア人が代表数に不満。人口比か共和国平等か。</a:t>
            </a:r>
          </a:p>
          <a:p>
            <a:r>
              <a:rPr lang="en-US" altLang="ja-JP" dirty="0" smtClean="0"/>
              <a:t>1990</a:t>
            </a:r>
            <a:r>
              <a:rPr lang="ja-JP" altLang="en-US" dirty="0" smtClean="0"/>
              <a:t>年、共産主義者同盟</a:t>
            </a:r>
            <a:r>
              <a:rPr lang="ja-JP" altLang="en-US" dirty="0"/>
              <a:t>で</a:t>
            </a:r>
            <a:r>
              <a:rPr lang="ja-JP" altLang="en-US" dirty="0" smtClean="0"/>
              <a:t>の改革論議の結果スロベニアが同盟を脱退→同盟の一党支配が終焉し、複数政党制に移行→民族主義の興隆</a:t>
            </a:r>
          </a:p>
          <a:p>
            <a:r>
              <a:rPr kumimoji="1" lang="en-US" altLang="ja-JP" dirty="0" smtClean="0"/>
              <a:t>1991.6.25 </a:t>
            </a:r>
            <a:r>
              <a:rPr kumimoji="1" lang="ja-JP" altLang="en-US" dirty="0" smtClean="0"/>
              <a:t>連邦</a:t>
            </a:r>
            <a:r>
              <a:rPr kumimoji="1" lang="ja-JP" altLang="en-US" dirty="0"/>
              <a:t>から</a:t>
            </a:r>
            <a:r>
              <a:rPr kumimoji="1" lang="ja-JP" altLang="en-US" dirty="0" smtClean="0"/>
              <a:t>の離脱権の憲法制定、住民投票を経て独立宣言→</a:t>
            </a:r>
            <a:r>
              <a:rPr kumimoji="1" lang="en-US" altLang="ja-JP" dirty="0" smtClean="0"/>
              <a:t>6.27 </a:t>
            </a:r>
            <a:r>
              <a:rPr kumimoji="1" lang="ja-JP" altLang="en-US" dirty="0" smtClean="0"/>
              <a:t>連邦軍が侵攻</a:t>
            </a:r>
            <a:r>
              <a:rPr lang="ja-JP" altLang="en-US" dirty="0"/>
              <a:t>。クロアチアが国境で</a:t>
            </a:r>
            <a:r>
              <a:rPr lang="ja-JP" altLang="en-US" dirty="0" smtClean="0"/>
              <a:t>阻止</a:t>
            </a:r>
            <a:r>
              <a:rPr kumimoji="1" lang="ja-JP" altLang="en-US" dirty="0" smtClean="0"/>
              <a:t>→</a:t>
            </a:r>
            <a:r>
              <a:rPr kumimoji="1" lang="en-US" altLang="ja-JP" dirty="0" smtClean="0"/>
              <a:t>7.7 </a:t>
            </a:r>
            <a:r>
              <a:rPr kumimoji="1" lang="ja-JP" altLang="en-US" dirty="0" smtClean="0"/>
              <a:t>連邦軍撤退、スロベニアは勝利宣言</a:t>
            </a:r>
            <a:r>
              <a:rPr kumimoji="1" lang="en-US" altLang="ja-JP" dirty="0" smtClean="0"/>
              <a:t>(10</a:t>
            </a:r>
            <a:r>
              <a:rPr kumimoji="1" lang="ja-JP" altLang="en-US" dirty="0" smtClean="0"/>
              <a:t>日間戦争</a:t>
            </a:r>
            <a:r>
              <a:rPr kumimoji="1" lang="en-US" altLang="ja-JP" dirty="0" smtClean="0"/>
              <a:t>)</a:t>
            </a:r>
            <a:endParaRPr kumimoji="1" lang="ja-JP" altLang="en-US" dirty="0" smtClean="0"/>
          </a:p>
          <a:p>
            <a:r>
              <a:rPr kumimoji="1" lang="ja-JP" altLang="en-US" dirty="0" smtClean="0"/>
              <a:t>セルビア人が</a:t>
            </a:r>
            <a:r>
              <a:rPr kumimoji="1" lang="en-US" altLang="ja-JP" dirty="0" smtClean="0"/>
              <a:t>3</a:t>
            </a:r>
            <a:r>
              <a:rPr kumimoji="1" lang="ja-JP" altLang="en-US" dirty="0" smtClean="0"/>
              <a:t>％、クロアチアが緩衝地帯、国際世論等の影響で短期間に終戦。</a:t>
            </a:r>
            <a:r>
              <a:rPr kumimoji="1" lang="en-US" altLang="ja-JP" dirty="0" smtClean="0"/>
              <a:t>2004</a:t>
            </a:r>
            <a:r>
              <a:rPr kumimoji="1" lang="ja-JP" altLang="en-US" dirty="0" smtClean="0"/>
              <a:t>年ＥＵ加盟</a:t>
            </a:r>
          </a:p>
          <a:p>
            <a:endParaRPr kumimoji="1" lang="ja-JP" altLang="en-US" dirty="0"/>
          </a:p>
        </p:txBody>
      </p:sp>
    </p:spTree>
    <p:extLst>
      <p:ext uri="{BB962C8B-B14F-4D97-AF65-F5344CB8AC3E}">
        <p14:creationId xmlns:p14="http://schemas.microsoft.com/office/powerpoint/2010/main" val="2151428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クロアチア独立と紛争</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1990</a:t>
            </a:r>
            <a:r>
              <a:rPr kumimoji="1" lang="ja-JP" altLang="en-US" dirty="0" smtClean="0"/>
              <a:t>年選挙で圧勝、大統領に。</a:t>
            </a:r>
            <a:r>
              <a:rPr kumimoji="1" lang="en-US" altLang="ja-JP" dirty="0" smtClean="0"/>
              <a:t>(</a:t>
            </a:r>
            <a:r>
              <a:rPr kumimoji="1" lang="ja-JP" altLang="en-US" dirty="0" smtClean="0"/>
              <a:t>民族主義者</a:t>
            </a:r>
            <a:r>
              <a:rPr kumimoji="1" lang="en-US" altLang="ja-JP" dirty="0" smtClean="0"/>
              <a:t>)</a:t>
            </a:r>
            <a:endParaRPr kumimoji="1" lang="ja-JP" altLang="en-US" dirty="0" smtClean="0"/>
          </a:p>
          <a:p>
            <a:pPr lvl="1"/>
            <a:r>
              <a:rPr lang="ja-JP" altLang="en-US" dirty="0" smtClean="0"/>
              <a:t>公用語クロアチア語の使用、カトリックへの改宗、共和国への忠誠義務を規定する憲法制定</a:t>
            </a:r>
          </a:p>
          <a:p>
            <a:r>
              <a:rPr lang="ja-JP" altLang="en-US" dirty="0" smtClean="0"/>
              <a:t>クロアチアが連邦</a:t>
            </a:r>
            <a:r>
              <a:rPr lang="ja-JP" altLang="en-US" dirty="0"/>
              <a:t>から</a:t>
            </a:r>
            <a:r>
              <a:rPr lang="ja-JP" altLang="en-US" dirty="0" smtClean="0"/>
              <a:t>の独立するなら、セルビア人はクロアチアから独立するとして、住民投票したのち、</a:t>
            </a:r>
            <a:r>
              <a:rPr lang="en-US" altLang="ja-JP" dirty="0" smtClean="0"/>
              <a:t>1991.4.1</a:t>
            </a:r>
            <a:r>
              <a:rPr lang="ja-JP" altLang="en-US" dirty="0"/>
              <a:t>にクライナ・セルビア人</a:t>
            </a:r>
            <a:r>
              <a:rPr lang="ja-JP" altLang="en-US" dirty="0" smtClean="0"/>
              <a:t>共和国として独立宣言。クロアチアは</a:t>
            </a:r>
            <a:r>
              <a:rPr lang="en-US" altLang="ja-JP" dirty="0" smtClean="0"/>
              <a:t>6.25</a:t>
            </a:r>
            <a:r>
              <a:rPr lang="ja-JP" altLang="en-US" dirty="0" smtClean="0"/>
              <a:t>に連邦から独立。</a:t>
            </a:r>
          </a:p>
          <a:p>
            <a:r>
              <a:rPr lang="ja-JP" altLang="en-US" dirty="0" smtClean="0"/>
              <a:t>以後内乱状態。当初軍備の弱いクロアチアに対して、連邦政府の援助を受けたクライナが優勢で、虐殺が起きた。以後逆転し、虐殺も。</a:t>
            </a:r>
          </a:p>
          <a:p>
            <a:endParaRPr lang="ja-JP" altLang="en-US" dirty="0" smtClean="0"/>
          </a:p>
          <a:p>
            <a:endParaRPr kumimoji="1" lang="ja-JP" altLang="en-US" dirty="0"/>
          </a:p>
        </p:txBody>
      </p:sp>
    </p:spTree>
    <p:extLst>
      <p:ext uri="{BB962C8B-B14F-4D97-AF65-F5344CB8AC3E}">
        <p14:creationId xmlns:p14="http://schemas.microsoft.com/office/powerpoint/2010/main" val="2888201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51" y="817416"/>
            <a:ext cx="5615189" cy="6040583"/>
          </a:xfrm>
          <a:prstGeom prst="rect">
            <a:avLst/>
          </a:prstGeom>
        </p:spPr>
      </p:pic>
      <p:sp>
        <p:nvSpPr>
          <p:cNvPr id="3" name="テキスト ボックス 2"/>
          <p:cNvSpPr txBox="1"/>
          <p:nvPr/>
        </p:nvSpPr>
        <p:spPr>
          <a:xfrm>
            <a:off x="331470" y="331470"/>
            <a:ext cx="4091940" cy="369332"/>
          </a:xfrm>
          <a:prstGeom prst="rect">
            <a:avLst/>
          </a:prstGeom>
          <a:noFill/>
        </p:spPr>
        <p:txBody>
          <a:bodyPr wrap="square" rtlCol="0">
            <a:spAutoFit/>
          </a:bodyPr>
          <a:lstStyle/>
          <a:p>
            <a:r>
              <a:rPr kumimoji="1" lang="ja-JP" altLang="en-US" dirty="0" smtClean="0"/>
              <a:t>クライナ・セルビア人共和国</a:t>
            </a:r>
            <a:endParaRPr kumimoji="1" lang="ja-JP" altLang="en-US" dirty="0"/>
          </a:p>
        </p:txBody>
      </p:sp>
    </p:spTree>
    <p:extLst>
      <p:ext uri="{BB962C8B-B14F-4D97-AF65-F5344CB8AC3E}">
        <p14:creationId xmlns:p14="http://schemas.microsoft.com/office/powerpoint/2010/main" val="2897534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795" y="367664"/>
            <a:ext cx="3515382" cy="3667125"/>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192" y="3400425"/>
            <a:ext cx="4731068" cy="3247154"/>
          </a:xfrm>
          <a:prstGeom prst="rect">
            <a:avLst/>
          </a:prstGeom>
        </p:spPr>
      </p:pic>
      <p:sp>
        <p:nvSpPr>
          <p:cNvPr id="4" name="テキスト ボックス 3"/>
          <p:cNvSpPr txBox="1"/>
          <p:nvPr/>
        </p:nvSpPr>
        <p:spPr>
          <a:xfrm>
            <a:off x="264795" y="4290646"/>
            <a:ext cx="2708604" cy="369332"/>
          </a:xfrm>
          <a:prstGeom prst="rect">
            <a:avLst/>
          </a:prstGeom>
          <a:noFill/>
        </p:spPr>
        <p:txBody>
          <a:bodyPr wrap="square" rtlCol="0">
            <a:spAutoFit/>
          </a:bodyPr>
          <a:lstStyle/>
          <a:p>
            <a:r>
              <a:rPr kumimoji="1" lang="ja-JP" altLang="en-US" dirty="0" smtClean="0"/>
              <a:t>クロアチア大統領ツジマン</a:t>
            </a:r>
            <a:endParaRPr kumimoji="1" lang="ja-JP" altLang="en-US" dirty="0"/>
          </a:p>
        </p:txBody>
      </p:sp>
      <p:sp>
        <p:nvSpPr>
          <p:cNvPr id="5" name="テキスト ボックス 4"/>
          <p:cNvSpPr txBox="1"/>
          <p:nvPr/>
        </p:nvSpPr>
        <p:spPr>
          <a:xfrm>
            <a:off x="4367379" y="2167703"/>
            <a:ext cx="4418534" cy="646331"/>
          </a:xfrm>
          <a:prstGeom prst="rect">
            <a:avLst/>
          </a:prstGeom>
          <a:noFill/>
        </p:spPr>
        <p:txBody>
          <a:bodyPr wrap="square" rtlCol="0">
            <a:spAutoFit/>
          </a:bodyPr>
          <a:lstStyle/>
          <a:p>
            <a:r>
              <a:rPr kumimoji="1" lang="ja-JP" altLang="en-US" dirty="0" smtClean="0"/>
              <a:t>左から　ミロシェビッチ、イゼトベゴヴィッチ</a:t>
            </a:r>
          </a:p>
          <a:p>
            <a:r>
              <a:rPr lang="ja-JP" altLang="en-US" dirty="0" smtClean="0"/>
              <a:t>ツジマン，アメリカ国務長官</a:t>
            </a:r>
            <a:r>
              <a:rPr lang="ja-JP" altLang="en-US" dirty="0"/>
              <a:t>クリストファー</a:t>
            </a:r>
            <a:endParaRPr kumimoji="1" lang="ja-JP" altLang="en-US" dirty="0"/>
          </a:p>
        </p:txBody>
      </p:sp>
    </p:spTree>
    <p:extLst>
      <p:ext uri="{BB962C8B-B14F-4D97-AF65-F5344CB8AC3E}">
        <p14:creationId xmlns:p14="http://schemas.microsoft.com/office/powerpoint/2010/main" val="352839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ボスニア・ヘルツェゴビナ紛争１</a:t>
            </a:r>
            <a:br>
              <a:rPr kumimoji="1" lang="ja-JP" altLang="en-US" dirty="0" smtClean="0"/>
            </a:br>
            <a:r>
              <a:rPr kumimoji="1" lang="en-US" altLang="ja-JP" dirty="0" smtClean="0"/>
              <a:t>(</a:t>
            </a:r>
            <a:r>
              <a:rPr kumimoji="1" lang="ja-JP" altLang="en-US" dirty="0" smtClean="0"/>
              <a:t>もっとも深刻なユーゴ動乱</a:t>
            </a:r>
            <a:r>
              <a:rPr kumimoji="1" lang="en-US" altLang="ja-JP" dirty="0" smtClean="0"/>
              <a:t>)</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ボ</a:t>
            </a:r>
            <a:r>
              <a:rPr kumimoji="1" lang="ja-JP" altLang="en-US" dirty="0" smtClean="0"/>
              <a:t>シュニャク人</a:t>
            </a:r>
            <a:r>
              <a:rPr kumimoji="1" lang="en-US" altLang="ja-JP" dirty="0" smtClean="0"/>
              <a:t>(</a:t>
            </a:r>
            <a:r>
              <a:rPr kumimoji="1" lang="ja-JP" altLang="en-US" dirty="0" smtClean="0"/>
              <a:t>イスラム</a:t>
            </a:r>
            <a:r>
              <a:rPr kumimoji="1" lang="en-US" altLang="ja-JP" dirty="0" smtClean="0"/>
              <a:t>)</a:t>
            </a:r>
            <a:r>
              <a:rPr kumimoji="1" lang="ja-JP" altLang="en-US" dirty="0" err="1" smtClean="0"/>
              <a:t>、</a:t>
            </a:r>
            <a:r>
              <a:rPr kumimoji="1" lang="ja-JP" altLang="en-US" dirty="0" smtClean="0"/>
              <a:t>セルビア人</a:t>
            </a:r>
            <a:r>
              <a:rPr kumimoji="1" lang="en-US" altLang="ja-JP" dirty="0" smtClean="0"/>
              <a:t>(</a:t>
            </a:r>
            <a:r>
              <a:rPr kumimoji="1" lang="ja-JP" altLang="en-US" dirty="0" smtClean="0"/>
              <a:t>ロシア正教</a:t>
            </a:r>
            <a:r>
              <a:rPr kumimoji="1" lang="en-US" altLang="ja-JP" dirty="0" smtClean="0"/>
              <a:t>)</a:t>
            </a:r>
            <a:r>
              <a:rPr kumimoji="1" lang="ja-JP" altLang="en-US" dirty="0" err="1" smtClean="0"/>
              <a:t>、</a:t>
            </a:r>
            <a:r>
              <a:rPr kumimoji="1" lang="ja-JP" altLang="en-US" dirty="0" smtClean="0"/>
              <a:t>クロアチア人</a:t>
            </a:r>
            <a:r>
              <a:rPr kumimoji="1" lang="en-US" altLang="ja-JP" dirty="0" smtClean="0"/>
              <a:t>(</a:t>
            </a:r>
            <a:r>
              <a:rPr kumimoji="1" lang="ja-JP" altLang="en-US" dirty="0" smtClean="0"/>
              <a:t>カトリック</a:t>
            </a:r>
            <a:r>
              <a:rPr kumimoji="1" lang="en-US" altLang="ja-JP" dirty="0" smtClean="0"/>
              <a:t>)</a:t>
            </a:r>
            <a:r>
              <a:rPr kumimoji="1" lang="ja-JP" altLang="en-US" dirty="0" err="1" smtClean="0"/>
              <a:t>が共</a:t>
            </a:r>
            <a:r>
              <a:rPr kumimoji="1" lang="ja-JP" altLang="en-US" dirty="0" smtClean="0"/>
              <a:t>存していた。</a:t>
            </a:r>
            <a:r>
              <a:rPr kumimoji="1" lang="en-US" altLang="ja-JP" dirty="0" smtClean="0"/>
              <a:t>(</a:t>
            </a:r>
            <a:r>
              <a:rPr kumimoji="1" lang="ja-JP" altLang="en-US" dirty="0" smtClean="0"/>
              <a:t>宗教は違うが言語はほぼ同じで、婚姻も多かった。</a:t>
            </a:r>
            <a:r>
              <a:rPr kumimoji="1" lang="en-US" altLang="ja-JP" dirty="0" smtClean="0"/>
              <a:t>)</a:t>
            </a:r>
            <a:endParaRPr kumimoji="1" lang="ja-JP" altLang="en-US" dirty="0" smtClean="0"/>
          </a:p>
          <a:p>
            <a:r>
              <a:rPr lang="ja-JP" altLang="en-US" dirty="0"/>
              <a:t>共産</a:t>
            </a:r>
            <a:r>
              <a:rPr lang="ja-JP" altLang="en-US" dirty="0" smtClean="0"/>
              <a:t>主義者同盟の崩壊から多党制、連邦</a:t>
            </a:r>
            <a:r>
              <a:rPr lang="ja-JP" altLang="en-US" dirty="0"/>
              <a:t>から</a:t>
            </a:r>
            <a:r>
              <a:rPr lang="ja-JP" altLang="en-US" dirty="0" smtClean="0"/>
              <a:t>の独立、</a:t>
            </a:r>
            <a:r>
              <a:rPr lang="ja-JP" altLang="en-US" dirty="0"/>
              <a:t>民族</a:t>
            </a:r>
            <a:r>
              <a:rPr lang="ja-JP" altLang="en-US" dirty="0" smtClean="0"/>
              <a:t>主義の興隆の影響。独立志向のボシュニャク人とクロアチア人に対して、連邦残留志向のセルビア人の間の対立が顕在化。軍事衝突も。</a:t>
            </a:r>
          </a:p>
          <a:p>
            <a:r>
              <a:rPr lang="en-US" altLang="ja-JP" dirty="0" smtClean="0"/>
              <a:t>92.1</a:t>
            </a:r>
            <a:r>
              <a:rPr lang="ja-JP" altLang="en-US" dirty="0" smtClean="0"/>
              <a:t>リスボン合意（セルビア人、クロアチア人、ボシュニャク人の地方政府からなる連邦国家とする）合意後、イゼトベゴヴィッチが破棄。</a:t>
            </a:r>
          </a:p>
        </p:txBody>
      </p:sp>
    </p:spTree>
    <p:extLst>
      <p:ext uri="{BB962C8B-B14F-4D97-AF65-F5344CB8AC3E}">
        <p14:creationId xmlns:p14="http://schemas.microsoft.com/office/powerpoint/2010/main" val="282016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ボスニア・ヘルツェゴビナ</a:t>
            </a:r>
            <a:r>
              <a:rPr lang="ja-JP" altLang="en-US" dirty="0" smtClean="0"/>
              <a:t>紛争２</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lang="ja-JP" altLang="en-US" dirty="0"/>
              <a:t>イゼトベゴヴィッチ大統領（独立派）は、</a:t>
            </a:r>
            <a:r>
              <a:rPr lang="en-US" altLang="ja-JP" dirty="0"/>
              <a:t>1991.10</a:t>
            </a:r>
            <a:r>
              <a:rPr lang="ja-JP" altLang="en-US" dirty="0"/>
              <a:t>独立宣言、</a:t>
            </a:r>
            <a:r>
              <a:rPr lang="en-US" altLang="ja-JP" dirty="0"/>
              <a:t>1992.2</a:t>
            </a:r>
            <a:r>
              <a:rPr lang="ja-JP" altLang="en-US" dirty="0"/>
              <a:t>住民投票で</a:t>
            </a:r>
            <a:r>
              <a:rPr lang="en-US" altLang="ja-JP" dirty="0"/>
              <a:t>90</a:t>
            </a:r>
            <a:r>
              <a:rPr lang="ja-JP" altLang="en-US" dirty="0"/>
              <a:t>％支持（反対のセルビア人はボイコット</a:t>
            </a:r>
            <a:r>
              <a:rPr lang="ja-JP" altLang="en-US" dirty="0" smtClean="0"/>
              <a:t>）</a:t>
            </a:r>
          </a:p>
          <a:p>
            <a:r>
              <a:rPr lang="ja-JP" altLang="en-US" dirty="0" smtClean="0"/>
              <a:t>対抗して、</a:t>
            </a:r>
            <a:r>
              <a:rPr lang="ja-JP" altLang="ja-JP" dirty="0" smtClean="0"/>
              <a:t>民族</a:t>
            </a:r>
            <a:r>
              <a:rPr lang="ja-JP" altLang="ja-JP" dirty="0"/>
              <a:t>独自の共同体</a:t>
            </a:r>
            <a:r>
              <a:rPr lang="ja-JP" altLang="ja-JP" dirty="0">
                <a:hlinkClick r:id="rId2"/>
              </a:rPr>
              <a:t>ヘルツェグ＝ボスナ・クロアチア人共和国</a:t>
            </a:r>
            <a:r>
              <a:rPr lang="ja-JP" altLang="ja-JP" dirty="0"/>
              <a:t>および</a:t>
            </a:r>
            <a:r>
              <a:rPr lang="ja-JP" altLang="ja-JP" dirty="0">
                <a:hlinkClick r:id="rId3" tooltip="スルプスカ共和国"/>
              </a:rPr>
              <a:t>スルプスカ共和国</a:t>
            </a:r>
            <a:r>
              <a:rPr lang="ja-JP" altLang="ja-JP" dirty="0"/>
              <a:t>を設立</a:t>
            </a:r>
            <a:endParaRPr lang="ja-JP" altLang="en-US" dirty="0"/>
          </a:p>
          <a:p>
            <a:r>
              <a:rPr kumimoji="1" lang="en-US" altLang="ja-JP" dirty="0" smtClean="0"/>
              <a:t>1992.4</a:t>
            </a:r>
            <a:r>
              <a:rPr kumimoji="1" lang="ja-JP" altLang="en-US" dirty="0" smtClean="0"/>
              <a:t>　ＥＣが承認、</a:t>
            </a:r>
            <a:r>
              <a:rPr kumimoji="1" lang="en-US" altLang="ja-JP" dirty="0" smtClean="0"/>
              <a:t>5</a:t>
            </a:r>
            <a:r>
              <a:rPr kumimoji="1" lang="ja-JP" altLang="en-US" dirty="0" smtClean="0"/>
              <a:t>　国連加盟</a:t>
            </a:r>
          </a:p>
          <a:p>
            <a:r>
              <a:rPr lang="ja-JP" altLang="en-US" dirty="0" smtClean="0"/>
              <a:t>セルビア人勢力が軍事行動→三つ巴の攻撃、虐殺が続く。セルビア、クロアチアがそれぞれ軍事援助。ボシュニャク人はイランに救援依頼。（逆効果）</a:t>
            </a:r>
          </a:p>
          <a:p>
            <a:r>
              <a:rPr lang="ja-JP" altLang="en-US" dirty="0" smtClean="0"/>
              <a:t>優勢なセルビア人がボシュニャク人住民を虐殺</a:t>
            </a:r>
            <a:r>
              <a:rPr lang="ja-JP" altLang="en-US" dirty="0"/>
              <a:t>、</a:t>
            </a:r>
            <a:r>
              <a:rPr lang="ja-JP" altLang="en-US" dirty="0" smtClean="0"/>
              <a:t>放火、レイプ、サラエボを</a:t>
            </a:r>
            <a:r>
              <a:rPr lang="en-US" altLang="ja-JP" dirty="0" smtClean="0"/>
              <a:t>3</a:t>
            </a:r>
            <a:r>
              <a:rPr lang="ja-JP" altLang="en-US" dirty="0" smtClean="0"/>
              <a:t>年間包囲</a:t>
            </a:r>
          </a:p>
          <a:p>
            <a:endParaRPr kumimoji="1" lang="ja-JP" altLang="en-US" dirty="0"/>
          </a:p>
        </p:txBody>
      </p:sp>
    </p:spTree>
    <p:extLst>
      <p:ext uri="{BB962C8B-B14F-4D97-AF65-F5344CB8AC3E}">
        <p14:creationId xmlns:p14="http://schemas.microsoft.com/office/powerpoint/2010/main" val="2607607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570" y="2407922"/>
            <a:ext cx="3223259" cy="4297678"/>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15" y="358140"/>
            <a:ext cx="3562350" cy="5067300"/>
          </a:xfrm>
          <a:prstGeom prst="rect">
            <a:avLst/>
          </a:prstGeom>
        </p:spPr>
      </p:pic>
      <p:sp>
        <p:nvSpPr>
          <p:cNvPr id="4" name="テキスト ボックス 3"/>
          <p:cNvSpPr txBox="1"/>
          <p:nvPr/>
        </p:nvSpPr>
        <p:spPr>
          <a:xfrm>
            <a:off x="217409" y="5569527"/>
            <a:ext cx="3459373" cy="369332"/>
          </a:xfrm>
          <a:prstGeom prst="rect">
            <a:avLst/>
          </a:prstGeom>
          <a:noFill/>
        </p:spPr>
        <p:txBody>
          <a:bodyPr wrap="square" rtlCol="0">
            <a:spAutoFit/>
          </a:bodyPr>
          <a:lstStyle/>
          <a:p>
            <a:r>
              <a:rPr kumimoji="1" lang="ja-JP" altLang="en-US" dirty="0" smtClean="0"/>
              <a:t>ボスニア大統領イゼトベゴヴィッチ</a:t>
            </a:r>
            <a:endParaRPr kumimoji="1" lang="ja-JP" altLang="en-US" dirty="0"/>
          </a:p>
        </p:txBody>
      </p:sp>
      <p:sp>
        <p:nvSpPr>
          <p:cNvPr id="5" name="テキスト ボックス 4"/>
          <p:cNvSpPr txBox="1"/>
          <p:nvPr/>
        </p:nvSpPr>
        <p:spPr>
          <a:xfrm>
            <a:off x="4904510" y="1790434"/>
            <a:ext cx="4022320" cy="369332"/>
          </a:xfrm>
          <a:prstGeom prst="rect">
            <a:avLst/>
          </a:prstGeom>
          <a:noFill/>
        </p:spPr>
        <p:txBody>
          <a:bodyPr wrap="square" rtlCol="0">
            <a:spAutoFit/>
          </a:bodyPr>
          <a:lstStyle/>
          <a:p>
            <a:r>
              <a:rPr kumimoji="1" lang="ja-JP" altLang="en-US" dirty="0" smtClean="0"/>
              <a:t>ボスニアのセルビア人指導者カラジッチ</a:t>
            </a:r>
            <a:endParaRPr kumimoji="1" lang="ja-JP" altLang="en-US" dirty="0"/>
          </a:p>
        </p:txBody>
      </p:sp>
    </p:spTree>
    <p:extLst>
      <p:ext uri="{BB962C8B-B14F-4D97-AF65-F5344CB8AC3E}">
        <p14:creationId xmlns:p14="http://schemas.microsoft.com/office/powerpoint/2010/main" val="343810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ボスニア・ヘルツェゴビナ</a:t>
            </a:r>
            <a:r>
              <a:rPr lang="ja-JP" altLang="en-US" dirty="0" smtClean="0"/>
              <a:t>紛争３</a:t>
            </a:r>
            <a:r>
              <a:rPr lang="en-US" altLang="ja-JP" dirty="0" smtClean="0"/>
              <a:t/>
            </a:r>
            <a:br>
              <a:rPr lang="en-US" altLang="ja-JP" dirty="0" smtClean="0"/>
            </a:br>
            <a:r>
              <a:rPr lang="ja-JP" altLang="en-US" dirty="0" smtClean="0"/>
              <a:t>　　　　　　</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民族浄化</a:t>
            </a:r>
          </a:p>
          <a:p>
            <a:pPr lvl="1"/>
            <a:r>
              <a:rPr lang="ja-JP" altLang="en-US" dirty="0" smtClean="0"/>
              <a:t>ラシュヴァ渓谷　クロアチア→ボシュニャク人</a:t>
            </a:r>
            <a:endParaRPr lang="en-US" altLang="ja-JP" dirty="0" smtClean="0"/>
          </a:p>
          <a:p>
            <a:pPr lvl="1"/>
            <a:r>
              <a:rPr kumimoji="1" lang="ja-JP" altLang="en-US" dirty="0" smtClean="0"/>
              <a:t>スレブレニツァ　セルビア→ボシュニャク人</a:t>
            </a:r>
          </a:p>
          <a:p>
            <a:pPr lvl="2"/>
            <a:r>
              <a:rPr kumimoji="1" lang="en-US" altLang="ja-JP" dirty="0" smtClean="0"/>
              <a:t>1993.4</a:t>
            </a:r>
            <a:r>
              <a:rPr kumimoji="1" lang="ja-JP" altLang="en-US" dirty="0" smtClean="0"/>
              <a:t>「安全地帯とされ、国連保護軍が派遣されたが、逆に捕虜となり、</a:t>
            </a:r>
            <a:r>
              <a:rPr kumimoji="1" lang="en-US" altLang="ja-JP" dirty="0" smtClean="0"/>
              <a:t>1995.7</a:t>
            </a:r>
            <a:r>
              <a:rPr kumimoji="1" lang="ja-JP" altLang="en-US" dirty="0" smtClean="0"/>
              <a:t>ボシュニャク人への大虐殺が起きた。</a:t>
            </a:r>
            <a:r>
              <a:rPr kumimoji="1" lang="ja-JP" altLang="en-US" dirty="0"/>
              <a:t>　</a:t>
            </a:r>
            <a:endParaRPr kumimoji="1" lang="en-US" altLang="ja-JP" dirty="0" smtClean="0"/>
          </a:p>
          <a:p>
            <a:r>
              <a:rPr kumimoji="1" lang="ja-JP" altLang="en-US" dirty="0" smtClean="0"/>
              <a:t>国連軍・ＮＡＴＯの介入と和平</a:t>
            </a:r>
          </a:p>
          <a:p>
            <a:pPr lvl="1"/>
            <a:r>
              <a:rPr lang="ja-JP" altLang="en-US" dirty="0" smtClean="0"/>
              <a:t>調停→保護軍の派遣→空爆</a:t>
            </a:r>
          </a:p>
          <a:p>
            <a:pPr lvl="1"/>
            <a:r>
              <a:rPr kumimoji="1" lang="ja-JP" altLang="en-US" dirty="0" smtClean="0"/>
              <a:t>セルビア人地域とボシュニャク人・クロアチア人地域に分割して地方政府の連邦案→区割りで争い</a:t>
            </a:r>
          </a:p>
          <a:p>
            <a:pPr lvl="1"/>
            <a:r>
              <a:rPr lang="ja-JP" altLang="en-US" dirty="0"/>
              <a:t>１９９５．１１　</a:t>
            </a:r>
            <a:r>
              <a:rPr lang="ja-JP" altLang="en-US" dirty="0" smtClean="0"/>
              <a:t>ディトン合意で終息</a:t>
            </a:r>
          </a:p>
          <a:p>
            <a:r>
              <a:rPr kumimoji="1" lang="ja-JP" altLang="en-US" dirty="0" smtClean="0"/>
              <a:t>旧ユーゴスラビア国際戦犯法廷　多数が人道に対する罪で有罪（ミロシェビッチは判決前に死去）</a:t>
            </a:r>
            <a:endParaRPr kumimoji="1" lang="ja-JP" altLang="en-US" dirty="0"/>
          </a:p>
        </p:txBody>
      </p:sp>
    </p:spTree>
    <p:extLst>
      <p:ext uri="{BB962C8B-B14F-4D97-AF65-F5344CB8AC3E}">
        <p14:creationId xmlns:p14="http://schemas.microsoft.com/office/powerpoint/2010/main" val="410808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民族主義を考える</a:t>
            </a:r>
            <a:r>
              <a:rPr kumimoji="1" lang="en-US" altLang="ja-JP" dirty="0" smtClean="0"/>
              <a:t>(1)</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歴史的展開</a:t>
            </a:r>
          </a:p>
          <a:p>
            <a:pPr lvl="1"/>
            <a:r>
              <a:rPr kumimoji="1" lang="ja-JP" altLang="en-US" dirty="0" smtClean="0"/>
              <a:t>ナポレオンのヨーロッパ征服⇒ロシア遠征の失敗⇒諸</a:t>
            </a:r>
            <a:r>
              <a:rPr kumimoji="1" lang="ja-JP" altLang="en-US" dirty="0" smtClean="0">
                <a:solidFill>
                  <a:srgbClr val="FF0000"/>
                </a:solidFill>
              </a:rPr>
              <a:t>国民</a:t>
            </a:r>
            <a:r>
              <a:rPr kumimoji="1" lang="ja-JP" altLang="en-US" dirty="0" smtClean="0"/>
              <a:t>戦争⇒フランス革命理念の拡散</a:t>
            </a:r>
          </a:p>
          <a:p>
            <a:pPr lvl="1"/>
            <a:r>
              <a:rPr kumimoji="1" lang="en-US" altLang="ja-JP" dirty="0" smtClean="0"/>
              <a:t>19C</a:t>
            </a:r>
            <a:r>
              <a:rPr kumimoji="1" lang="ja-JP" altLang="en-US" dirty="0" smtClean="0"/>
              <a:t>の産業革命と市民革命</a:t>
            </a:r>
            <a:r>
              <a:rPr kumimoji="1" lang="en-US" altLang="ja-JP" dirty="0" smtClean="0"/>
              <a:t>(</a:t>
            </a:r>
            <a:r>
              <a:rPr kumimoji="1" lang="ja-JP" altLang="en-US" dirty="0" smtClean="0"/>
              <a:t>１９４８年</a:t>
            </a:r>
            <a:r>
              <a:rPr kumimoji="1" lang="en-US" altLang="ja-JP" dirty="0" smtClean="0"/>
              <a:t>)</a:t>
            </a:r>
            <a:r>
              <a:rPr kumimoji="1" lang="ja-JP" altLang="en-US" dirty="0" smtClean="0"/>
              <a:t>・選挙制度の進展⇒君主制の変質</a:t>
            </a:r>
            <a:r>
              <a:rPr kumimoji="1" lang="en-US" altLang="ja-JP" dirty="0" smtClean="0"/>
              <a:t>(</a:t>
            </a:r>
            <a:r>
              <a:rPr kumimoji="1" lang="ja-JP" altLang="en-US" dirty="0" smtClean="0"/>
              <a:t>ポーランド、シオニズム</a:t>
            </a:r>
            <a:r>
              <a:rPr kumimoji="1" lang="en-US" altLang="ja-JP" dirty="0" smtClean="0"/>
              <a:t>)</a:t>
            </a:r>
            <a:endParaRPr kumimoji="1" lang="ja-JP" altLang="en-US" dirty="0" smtClean="0"/>
          </a:p>
          <a:p>
            <a:pPr lvl="1"/>
            <a:r>
              <a:rPr lang="ja-JP" altLang="en-US" dirty="0"/>
              <a:t>第一次</a:t>
            </a:r>
            <a:r>
              <a:rPr lang="ja-JP" altLang="en-US" dirty="0" smtClean="0"/>
              <a:t>大戦後の王政の崩壊</a:t>
            </a:r>
            <a:r>
              <a:rPr lang="en-US" altLang="ja-JP" dirty="0"/>
              <a:t>(</a:t>
            </a:r>
            <a:r>
              <a:rPr lang="ja-JP" altLang="en-US" dirty="0" smtClean="0"/>
              <a:t>ドイツ、オーストリア、ロシア</a:t>
            </a:r>
            <a:r>
              <a:rPr lang="ja-JP" altLang="en-US" dirty="0"/>
              <a:t>、</a:t>
            </a:r>
            <a:r>
              <a:rPr lang="ja-JP" altLang="en-US" dirty="0" smtClean="0"/>
              <a:t>オスマントルコ</a:t>
            </a:r>
            <a:r>
              <a:rPr lang="en-US" altLang="ja-JP" dirty="0" smtClean="0"/>
              <a:t>)⇒</a:t>
            </a:r>
            <a:r>
              <a:rPr lang="ja-JP" altLang="en-US" dirty="0" smtClean="0"/>
              <a:t>その支配下の独立</a:t>
            </a:r>
            <a:r>
              <a:rPr lang="en-US" altLang="ja-JP" dirty="0" smtClean="0"/>
              <a:t>(</a:t>
            </a:r>
            <a:r>
              <a:rPr lang="ja-JP" altLang="en-US" dirty="0" smtClean="0"/>
              <a:t>フィンランド、ポーランド、チェコスロバキア、ハンガリー、バルカン諸国</a:t>
            </a:r>
            <a:r>
              <a:rPr lang="en-US" altLang="ja-JP" dirty="0" smtClean="0"/>
              <a:t>)</a:t>
            </a:r>
            <a:endParaRPr lang="ja-JP" altLang="en-US" dirty="0" smtClean="0"/>
          </a:p>
          <a:p>
            <a:pPr lvl="1"/>
            <a:r>
              <a:rPr kumimoji="1" lang="ja-JP" altLang="en-US" dirty="0" smtClean="0"/>
              <a:t>第二次大戦後のアジア</a:t>
            </a:r>
            <a:r>
              <a:rPr kumimoji="1" lang="ja-JP" altLang="en-US" dirty="0"/>
              <a:t>・</a:t>
            </a:r>
            <a:r>
              <a:rPr kumimoji="1" lang="ja-JP" altLang="en-US" dirty="0" smtClean="0"/>
              <a:t>アフリカの独立</a:t>
            </a:r>
          </a:p>
          <a:p>
            <a:r>
              <a:rPr lang="ja-JP" altLang="en-US" dirty="0" smtClean="0"/>
              <a:t>共和政・徴兵制←→言語・宗教・歴史観</a:t>
            </a:r>
            <a:endParaRPr kumimoji="1" lang="ja-JP" altLang="en-US" dirty="0"/>
          </a:p>
        </p:txBody>
      </p:sp>
    </p:spTree>
    <p:extLst>
      <p:ext uri="{BB962C8B-B14F-4D97-AF65-F5344CB8AC3E}">
        <p14:creationId xmlns:p14="http://schemas.microsoft.com/office/powerpoint/2010/main" val="117133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第二次コソボ紛争</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dirty="0" smtClean="0"/>
              <a:t>1990</a:t>
            </a:r>
            <a:r>
              <a:rPr kumimoji="1" lang="ja-JP" altLang="en-US" dirty="0" smtClean="0"/>
              <a:t>年代後半から、アルバニア人の不満が高まり、コソボ解放軍、ユーゴ治安部隊の武力衝突、解放軍はアルバニアから援助</a:t>
            </a:r>
            <a:r>
              <a:rPr kumimoji="1" lang="ja-JP" altLang="en-US" dirty="0" smtClean="0"/>
              <a:t>？</a:t>
            </a:r>
          </a:p>
          <a:p>
            <a:r>
              <a:rPr lang="ja-JP" altLang="en-US" dirty="0" smtClean="0"/>
              <a:t>大規模なＮＡＴＯ軍</a:t>
            </a:r>
            <a:r>
              <a:rPr lang="ja-JP" altLang="en-US" dirty="0"/>
              <a:t>に</a:t>
            </a:r>
            <a:r>
              <a:rPr lang="ja-JP" altLang="en-US" dirty="0" smtClean="0"/>
              <a:t>よる介入始まる</a:t>
            </a:r>
          </a:p>
          <a:p>
            <a:pPr marL="0" indent="0">
              <a:buNone/>
            </a:pPr>
            <a:r>
              <a:rPr kumimoji="1" lang="ja-JP" altLang="en-US" dirty="0"/>
              <a:t>　</a:t>
            </a:r>
            <a:r>
              <a:rPr kumimoji="1" lang="ja-JP" altLang="en-US" dirty="0" smtClean="0"/>
              <a:t>　　（推移は次ページ）</a:t>
            </a:r>
            <a:endParaRPr kumimoji="1" lang="ja-JP" altLang="en-US" dirty="0" smtClean="0"/>
          </a:p>
          <a:p>
            <a:r>
              <a:rPr kumimoji="1" lang="ja-JP" altLang="en-US" dirty="0" smtClean="0"/>
              <a:t>（</a:t>
            </a:r>
            <a:r>
              <a:rPr kumimoji="1" lang="ja-JP" altLang="en-US" dirty="0" smtClean="0"/>
              <a:t>中国大使館爆撃</a:t>
            </a:r>
            <a:r>
              <a:rPr kumimoji="1" lang="ja-JP" altLang="en-US" dirty="0"/>
              <a:t>に</a:t>
            </a:r>
            <a:r>
              <a:rPr kumimoji="1" lang="ja-JP" altLang="en-US" dirty="0" smtClean="0"/>
              <a:t>よる国際的騒動</a:t>
            </a:r>
            <a:r>
              <a:rPr kumimoji="1" lang="ja-JP" altLang="en-US" dirty="0"/>
              <a:t>もあった</a:t>
            </a:r>
            <a:r>
              <a:rPr kumimoji="1" lang="ja-JP" altLang="en-US" dirty="0" smtClean="0"/>
              <a:t>）</a:t>
            </a:r>
          </a:p>
          <a:p>
            <a:r>
              <a:rPr lang="ja-JP" altLang="en-US" dirty="0" smtClean="0"/>
              <a:t>ミロシェヴィッチが</a:t>
            </a:r>
            <a:r>
              <a:rPr lang="en-US" altLang="ja-JP" dirty="0" smtClean="0"/>
              <a:t>NATO</a:t>
            </a:r>
            <a:r>
              <a:rPr lang="ja-JP" altLang="en-US" dirty="0" smtClean="0"/>
              <a:t>軍の駐留を認め、次第に終結</a:t>
            </a:r>
            <a:endParaRPr kumimoji="1" lang="ja-JP" altLang="en-US" dirty="0"/>
          </a:p>
        </p:txBody>
      </p:sp>
    </p:spTree>
    <p:extLst>
      <p:ext uri="{BB962C8B-B14F-4D97-AF65-F5344CB8AC3E}">
        <p14:creationId xmlns:p14="http://schemas.microsoft.com/office/powerpoint/2010/main" val="260467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第二次コソボ紛争の推移</a:t>
            </a:r>
            <a:endParaRPr kumimoji="1" lang="ja-JP" altLang="en-US" dirty="0"/>
          </a:p>
        </p:txBody>
      </p:sp>
      <p:sp>
        <p:nvSpPr>
          <p:cNvPr id="3" name="コンテンツ プレースホルダー 2"/>
          <p:cNvSpPr>
            <a:spLocks noGrp="1"/>
          </p:cNvSpPr>
          <p:nvPr>
            <p:ph idx="1"/>
          </p:nvPr>
        </p:nvSpPr>
        <p:spPr/>
        <p:txBody>
          <a:bodyPr/>
          <a:lstStyle/>
          <a:p>
            <a:r>
              <a:rPr lang="ja-JP" altLang="en-US" dirty="0"/>
              <a:t>欧米の様々な議論・</a:t>
            </a:r>
            <a:r>
              <a:rPr lang="ja-JP" altLang="en-US" dirty="0" smtClean="0"/>
              <a:t>対応</a:t>
            </a:r>
          </a:p>
          <a:p>
            <a:r>
              <a:rPr lang="ja-JP" altLang="en-US" dirty="0" smtClean="0"/>
              <a:t>コソボ</a:t>
            </a:r>
            <a:r>
              <a:rPr lang="ja-JP" altLang="en-US" dirty="0"/>
              <a:t>解放軍とセルビア軍の激突</a:t>
            </a:r>
            <a:r>
              <a:rPr lang="ja-JP" altLang="en-US" dirty="0" smtClean="0"/>
              <a:t>へ</a:t>
            </a:r>
          </a:p>
          <a:p>
            <a:r>
              <a:rPr lang="en-US" altLang="ja-JP" dirty="0" smtClean="0"/>
              <a:t>98.5-6</a:t>
            </a:r>
            <a:r>
              <a:rPr lang="ja-JP" altLang="en-US" dirty="0"/>
              <a:t>セルビア軍による住民虐殺→</a:t>
            </a:r>
            <a:r>
              <a:rPr lang="de-DE" altLang="ja-JP" dirty="0" smtClean="0"/>
              <a:t>NATO</a:t>
            </a:r>
            <a:r>
              <a:rPr lang="ja-JP" altLang="en-US" dirty="0"/>
              <a:t>の空爆</a:t>
            </a:r>
            <a:endParaRPr lang="ja-JP" altLang="en-US" dirty="0" smtClean="0"/>
          </a:p>
          <a:p>
            <a:r>
              <a:rPr lang="ja-JP" altLang="en-US" dirty="0" smtClean="0"/>
              <a:t>解放軍</a:t>
            </a:r>
            <a:r>
              <a:rPr lang="ja-JP" altLang="en-US" dirty="0"/>
              <a:t>が優位にたち、２つの村で</a:t>
            </a:r>
            <a:r>
              <a:rPr lang="ja-JP" altLang="en-US" dirty="0" smtClean="0"/>
              <a:t>虐殺</a:t>
            </a:r>
          </a:p>
          <a:p>
            <a:r>
              <a:rPr lang="ja-JP" altLang="en-US" dirty="0" smtClean="0"/>
              <a:t>セルビア</a:t>
            </a:r>
            <a:r>
              <a:rPr lang="ja-JP" altLang="en-US" dirty="0"/>
              <a:t>の反撃でアルバニア人を虐殺→</a:t>
            </a:r>
            <a:r>
              <a:rPr lang="en-US" altLang="ja-JP" dirty="0"/>
              <a:t>98.10</a:t>
            </a:r>
            <a:r>
              <a:rPr lang="ja-JP" altLang="en-US" dirty="0"/>
              <a:t>国連軍による治安を含む合意→解放軍により</a:t>
            </a:r>
            <a:r>
              <a:rPr lang="ja-JP" altLang="en-US" dirty="0" smtClean="0"/>
              <a:t>破棄</a:t>
            </a:r>
          </a:p>
          <a:p>
            <a:r>
              <a:rPr lang="ja-JP" altLang="en-US" dirty="0" smtClean="0"/>
              <a:t>セルビア人</a:t>
            </a:r>
            <a:r>
              <a:rPr lang="ja-JP" altLang="en-US" dirty="0"/>
              <a:t>による虐殺→</a:t>
            </a:r>
            <a:r>
              <a:rPr lang="en-US" altLang="ja-JP" dirty="0"/>
              <a:t>99.1</a:t>
            </a:r>
            <a:r>
              <a:rPr lang="ja-JP" altLang="en-US" dirty="0"/>
              <a:t>ランブイエ和平交渉、</a:t>
            </a:r>
            <a:r>
              <a:rPr lang="ja-JP" altLang="en-US" dirty="0" smtClean="0"/>
              <a:t>決裂</a:t>
            </a:r>
          </a:p>
          <a:p>
            <a:r>
              <a:rPr lang="en-US" altLang="ja-JP" dirty="0" smtClean="0"/>
              <a:t>NATO</a:t>
            </a:r>
            <a:r>
              <a:rPr lang="ja-JP" altLang="en-US" dirty="0"/>
              <a:t>による大規模空爆（</a:t>
            </a:r>
            <a:r>
              <a:rPr lang="en-US" altLang="ja-JP" dirty="0"/>
              <a:t>3</a:t>
            </a:r>
            <a:r>
              <a:rPr lang="ja-JP" altLang="en-US" dirty="0"/>
              <a:t>カ月）</a:t>
            </a:r>
          </a:p>
          <a:p>
            <a:endParaRPr kumimoji="1" lang="ja-JP" altLang="en-US" dirty="0"/>
          </a:p>
        </p:txBody>
      </p:sp>
    </p:spTree>
    <p:extLst>
      <p:ext uri="{BB962C8B-B14F-4D97-AF65-F5344CB8AC3E}">
        <p14:creationId xmlns:p14="http://schemas.microsoft.com/office/powerpoint/2010/main" val="7857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戦争の検討から考えること</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戦争を望む人たちが存在する。</a:t>
            </a:r>
          </a:p>
          <a:p>
            <a:pPr lvl="1"/>
            <a:r>
              <a:rPr lang="ja-JP" altLang="en-US" dirty="0" smtClean="0"/>
              <a:t>経済的利益</a:t>
            </a:r>
          </a:p>
          <a:p>
            <a:pPr lvl="1"/>
            <a:r>
              <a:rPr kumimoji="1" lang="ja-JP" altLang="en-US" dirty="0" smtClean="0"/>
              <a:t>憎悪による抑圧志向</a:t>
            </a:r>
          </a:p>
          <a:p>
            <a:r>
              <a:rPr lang="ja-JP" altLang="en-US" dirty="0" smtClean="0"/>
              <a:t>戦争を阻止する力</a:t>
            </a:r>
          </a:p>
          <a:p>
            <a:pPr lvl="1"/>
            <a:r>
              <a:rPr lang="ja-JP" altLang="en-US" dirty="0" smtClean="0"/>
              <a:t>民主主義</a:t>
            </a:r>
            <a:r>
              <a:rPr lang="ja-JP" altLang="en-US" dirty="0"/>
              <a:t>（</a:t>
            </a:r>
            <a:r>
              <a:rPr lang="ja-JP" altLang="en-US" dirty="0" smtClean="0"/>
              <a:t>透明性）　戦争を起こす勢力は情報を歪曲する</a:t>
            </a:r>
          </a:p>
          <a:p>
            <a:pPr lvl="1"/>
            <a:r>
              <a:rPr lang="ja-JP" altLang="en-US" dirty="0" smtClean="0"/>
              <a:t>多角的視野</a:t>
            </a:r>
            <a:r>
              <a:rPr lang="ja-JP" altLang="en-US" dirty="0"/>
              <a:t>（</a:t>
            </a:r>
            <a:r>
              <a:rPr lang="ja-JP" altLang="en-US" dirty="0" smtClean="0"/>
              <a:t>相手の論理を理解</a:t>
            </a:r>
            <a:r>
              <a:rPr lang="ja-JP" altLang="en-US" dirty="0"/>
              <a:t>できる</a:t>
            </a:r>
            <a:r>
              <a:rPr lang="ja-JP" altLang="en-US" dirty="0" smtClean="0"/>
              <a:t>）　</a:t>
            </a:r>
          </a:p>
          <a:p>
            <a:pPr lvl="1"/>
            <a:endParaRPr kumimoji="1" lang="ja-JP" altLang="en-US" dirty="0"/>
          </a:p>
        </p:txBody>
      </p:sp>
    </p:spTree>
    <p:extLst>
      <p:ext uri="{BB962C8B-B14F-4D97-AF65-F5344CB8AC3E}">
        <p14:creationId xmlns:p14="http://schemas.microsoft.com/office/powerpoint/2010/main" val="41672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民族主義を考える</a:t>
            </a:r>
            <a:r>
              <a:rPr kumimoji="1" lang="en-US" altLang="ja-JP" dirty="0" smtClean="0"/>
              <a:t>(2)</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民族に関する基本的立場</a:t>
            </a:r>
          </a:p>
          <a:p>
            <a:pPr lvl="1"/>
            <a:r>
              <a:rPr kumimoji="1" lang="ja-JP" altLang="en-US" dirty="0" smtClean="0"/>
              <a:t>「民族」は幻想である</a:t>
            </a:r>
          </a:p>
          <a:p>
            <a:pPr lvl="1"/>
            <a:r>
              <a:rPr lang="ja-JP" altLang="en-US" dirty="0" smtClean="0"/>
              <a:t>「民族」は実体である</a:t>
            </a:r>
          </a:p>
          <a:p>
            <a:pPr lvl="1"/>
            <a:r>
              <a:rPr kumimoji="1" lang="ja-JP" altLang="en-US" dirty="0"/>
              <a:t>「</a:t>
            </a:r>
            <a:r>
              <a:rPr kumimoji="1" lang="ja-JP" altLang="en-US" dirty="0" smtClean="0"/>
              <a:t>民族</a:t>
            </a:r>
            <a:r>
              <a:rPr kumimoji="1" lang="ja-JP" altLang="en-US" dirty="0"/>
              <a:t>」</a:t>
            </a:r>
            <a:r>
              <a:rPr kumimoji="1" lang="ja-JP" altLang="en-US" dirty="0" smtClean="0"/>
              <a:t>は強く意識する者が出現する</a:t>
            </a:r>
            <a:r>
              <a:rPr kumimoji="1" lang="ja-JP" altLang="en-US" dirty="0"/>
              <a:t>こと</a:t>
            </a:r>
            <a:r>
              <a:rPr kumimoji="1" lang="ja-JP" altLang="en-US" dirty="0" smtClean="0"/>
              <a:t>で現れる</a:t>
            </a:r>
          </a:p>
          <a:p>
            <a:r>
              <a:rPr lang="ja-JP" altLang="en-US" dirty="0" smtClean="0"/>
              <a:t>民族とは　客観主義と主観主義の定義（困難）</a:t>
            </a:r>
          </a:p>
          <a:p>
            <a:r>
              <a:rPr kumimoji="1" lang="ja-JP" altLang="en-US" dirty="0" smtClean="0"/>
              <a:t>民族</a:t>
            </a:r>
            <a:r>
              <a:rPr kumimoji="1" lang="ja-JP" altLang="en-US" dirty="0"/>
              <a:t>と</a:t>
            </a:r>
            <a:r>
              <a:rPr kumimoji="1" lang="ja-JP" altLang="en-US" dirty="0" smtClean="0"/>
              <a:t>は、他者を</a:t>
            </a:r>
            <a:r>
              <a:rPr kumimoji="1" lang="ja-JP" altLang="en-US" dirty="0"/>
              <a:t>意識</a:t>
            </a:r>
            <a:r>
              <a:rPr kumimoji="1" lang="ja-JP" altLang="en-US" dirty="0" smtClean="0"/>
              <a:t>し、言語や宗教等の何らか価値を主体にして、対抗的にまとまろうという意識の下で発生する概念である。→民族独立、民族浄化など、争いに係わって生じることが多い。→民族意識の増大は紛争に転化しやすい</a:t>
            </a:r>
            <a:endParaRPr kumimoji="1" lang="ja-JP" altLang="en-US" dirty="0"/>
          </a:p>
        </p:txBody>
      </p:sp>
    </p:spTree>
    <p:extLst>
      <p:ext uri="{BB962C8B-B14F-4D97-AF65-F5344CB8AC3E}">
        <p14:creationId xmlns:p14="http://schemas.microsoft.com/office/powerpoint/2010/main" val="18565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29" y="0"/>
            <a:ext cx="8783542" cy="6858000"/>
          </a:xfrm>
          <a:prstGeom prst="rect">
            <a:avLst/>
          </a:prstGeom>
        </p:spPr>
      </p:pic>
    </p:spTree>
    <p:extLst>
      <p:ext uri="{BB962C8B-B14F-4D97-AF65-F5344CB8AC3E}">
        <p14:creationId xmlns:p14="http://schemas.microsoft.com/office/powerpoint/2010/main" val="45246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ユーゴスラビア</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マケドニア社会主義共和国、セルビア社会主義共和国、ボスニア・ヘルツェゴビナ社会主義共和国、クロアチア社会主義共和国、スロベニア社会主義共和国、モンテネグロ社会主義共和国の</a:t>
            </a:r>
            <a:r>
              <a:rPr lang="en-US" altLang="ja-JP" dirty="0"/>
              <a:t>6</a:t>
            </a:r>
            <a:r>
              <a:rPr lang="ja-JP" altLang="en-US" dirty="0" err="1"/>
              <a:t>つの</a:t>
            </a:r>
            <a:r>
              <a:rPr lang="ja-JP" altLang="en-US" dirty="0"/>
              <a:t>国家からなる連邦</a:t>
            </a:r>
            <a:r>
              <a:rPr lang="ja-JP" altLang="en-US" dirty="0" smtClean="0"/>
              <a:t>国家（セルビア内にコソボとボイボディナ自治区）</a:t>
            </a:r>
          </a:p>
          <a:p>
            <a:r>
              <a:rPr lang="ja-JP" altLang="en-US" dirty="0" smtClean="0"/>
              <a:t>現在は社会主義</a:t>
            </a:r>
            <a:r>
              <a:rPr lang="ja-JP" altLang="en-US" dirty="0"/>
              <a:t>では</a:t>
            </a:r>
            <a:r>
              <a:rPr lang="ja-JP" altLang="en-US" dirty="0" smtClean="0"/>
              <a:t>なく、共和国</a:t>
            </a:r>
            <a:r>
              <a:rPr lang="ja-JP" altLang="en-US" dirty="0"/>
              <a:t>と</a:t>
            </a:r>
            <a:r>
              <a:rPr lang="ja-JP" altLang="en-US" dirty="0" smtClean="0"/>
              <a:t>して存在</a:t>
            </a:r>
          </a:p>
          <a:p>
            <a:r>
              <a:rPr lang="ja-JP" altLang="en-US" dirty="0" smtClean="0"/>
              <a:t>宗教</a:t>
            </a:r>
            <a:r>
              <a:rPr lang="ja-JP" altLang="en-US" dirty="0"/>
              <a:t>は</a:t>
            </a:r>
            <a:r>
              <a:rPr lang="ja-JP" altLang="en-US" dirty="0" smtClean="0"/>
              <a:t>、歴史的に大きな勢力に支配</a:t>
            </a:r>
            <a:r>
              <a:rPr lang="ja-JP" altLang="en-US" dirty="0"/>
              <a:t>されたため</a:t>
            </a:r>
            <a:r>
              <a:rPr lang="ja-JP" altLang="en-US" dirty="0" smtClean="0"/>
              <a:t>、ロシア正教</a:t>
            </a:r>
            <a:r>
              <a:rPr lang="ja-JP" altLang="en-US" dirty="0"/>
              <a:t>（</a:t>
            </a:r>
            <a:r>
              <a:rPr lang="ja-JP" altLang="en-US" dirty="0" smtClean="0"/>
              <a:t>セルビアが中心</a:t>
            </a:r>
            <a:r>
              <a:rPr lang="ja-JP" altLang="en-US" dirty="0"/>
              <a:t>）</a:t>
            </a:r>
            <a:r>
              <a:rPr lang="ja-JP" altLang="en-US" dirty="0" smtClean="0"/>
              <a:t>、キリスト教（スロベニア、クロアチア）、イスラム教（ボスニアの多数派勢力）</a:t>
            </a:r>
          </a:p>
        </p:txBody>
      </p:sp>
    </p:spTree>
    <p:extLst>
      <p:ext uri="{BB962C8B-B14F-4D97-AF65-F5344CB8AC3E}">
        <p14:creationId xmlns:p14="http://schemas.microsoft.com/office/powerpoint/2010/main" val="194992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第二次大戦～</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ナチス・ドイツとイタリア王国に支配下</a:t>
            </a:r>
            <a:r>
              <a:rPr kumimoji="1" lang="en-US" altLang="ja-JP" dirty="0" smtClean="0"/>
              <a:t>(</a:t>
            </a:r>
            <a:r>
              <a:rPr kumimoji="1" lang="ja-JP" altLang="en-US" dirty="0" smtClean="0"/>
              <a:t>特にクロアチア人は、ヒトラーを支持し、領域内のセルビア人を迫害</a:t>
            </a:r>
            <a:r>
              <a:rPr kumimoji="1" lang="en-US" altLang="ja-JP" dirty="0" smtClean="0"/>
              <a:t>)</a:t>
            </a:r>
            <a:endParaRPr kumimoji="1" lang="ja-JP" altLang="en-US" dirty="0" smtClean="0"/>
          </a:p>
          <a:p>
            <a:r>
              <a:rPr lang="en-US" altLang="ja-JP" dirty="0"/>
              <a:t>1943.11-12 </a:t>
            </a:r>
            <a:r>
              <a:rPr lang="ja-JP" altLang="en-US" dirty="0" smtClean="0"/>
              <a:t>パルチザン達が、ユーゴスラビア人民解放反ファシスト会議</a:t>
            </a:r>
            <a:r>
              <a:rPr lang="en-US" altLang="ja-JP" dirty="0" smtClean="0"/>
              <a:t>:</a:t>
            </a:r>
            <a:endParaRPr lang="ja-JP" altLang="en-US" dirty="0" smtClean="0"/>
          </a:p>
          <a:p>
            <a:r>
              <a:rPr kumimoji="1" lang="en-US" altLang="ja-JP" dirty="0"/>
              <a:t>1945.11.29 </a:t>
            </a:r>
            <a:r>
              <a:rPr kumimoji="1" lang="ja-JP" altLang="en-US" dirty="0" smtClean="0"/>
              <a:t>ユーゴスラビア連邦人民</a:t>
            </a:r>
            <a:r>
              <a:rPr kumimoji="1" lang="ja-JP" altLang="en-US" dirty="0"/>
              <a:t>共和</a:t>
            </a:r>
            <a:r>
              <a:rPr kumimoji="1" lang="ja-JP" altLang="en-US" dirty="0" smtClean="0"/>
              <a:t>国結成</a:t>
            </a:r>
            <a:r>
              <a:rPr kumimoji="1" lang="en-US" altLang="ja-JP" dirty="0" smtClean="0"/>
              <a:t>(</a:t>
            </a:r>
            <a:r>
              <a:rPr kumimoji="1" lang="ja-JP" altLang="en-US" dirty="0" smtClean="0"/>
              <a:t>首相にチトー、後の終身大統領</a:t>
            </a:r>
            <a:r>
              <a:rPr kumimoji="1" lang="en-US" altLang="ja-JP" dirty="0" smtClean="0"/>
              <a:t>)</a:t>
            </a:r>
            <a:endParaRPr kumimoji="1" lang="ja-JP" altLang="en-US" dirty="0" smtClean="0"/>
          </a:p>
          <a:p>
            <a:r>
              <a:rPr lang="ja-JP" altLang="en-US" dirty="0" smtClean="0"/>
              <a:t>チトーはソ連</a:t>
            </a:r>
            <a:r>
              <a:rPr lang="ja-JP" altLang="en-US" dirty="0"/>
              <a:t>へ</a:t>
            </a:r>
            <a:r>
              <a:rPr lang="ja-JP" altLang="en-US" dirty="0" smtClean="0"/>
              <a:t>の従属を拒否</a:t>
            </a:r>
            <a:r>
              <a:rPr lang="ja-JP" altLang="en-US" dirty="0"/>
              <a:t>し</a:t>
            </a:r>
            <a:r>
              <a:rPr lang="ja-JP" altLang="en-US" dirty="0" smtClean="0"/>
              <a:t>、</a:t>
            </a:r>
            <a:r>
              <a:rPr lang="en-US" altLang="ja-JP" dirty="0"/>
              <a:t>1948</a:t>
            </a:r>
            <a:r>
              <a:rPr lang="ja-JP" altLang="en-US" dirty="0" smtClean="0"/>
              <a:t>年コミンフォルムから除名→以後第三勢力として、中立政策</a:t>
            </a:r>
            <a:endParaRPr kumimoji="1" lang="ja-JP" altLang="en-US" dirty="0"/>
          </a:p>
        </p:txBody>
      </p:sp>
    </p:spTree>
    <p:extLst>
      <p:ext uri="{BB962C8B-B14F-4D97-AF65-F5344CB8AC3E}">
        <p14:creationId xmlns:p14="http://schemas.microsoft.com/office/powerpoint/2010/main" val="4062417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941" y="486154"/>
            <a:ext cx="4150310" cy="2942505"/>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680" y="1567276"/>
            <a:ext cx="3659049" cy="4982535"/>
          </a:xfrm>
          <a:prstGeom prst="rect">
            <a:avLst/>
          </a:prstGeom>
        </p:spPr>
      </p:pic>
      <p:sp>
        <p:nvSpPr>
          <p:cNvPr id="4" name="テキスト ボックス 3"/>
          <p:cNvSpPr txBox="1"/>
          <p:nvPr/>
        </p:nvSpPr>
        <p:spPr>
          <a:xfrm>
            <a:off x="287748" y="3625628"/>
            <a:ext cx="3331486" cy="369332"/>
          </a:xfrm>
          <a:prstGeom prst="rect">
            <a:avLst/>
          </a:prstGeom>
          <a:noFill/>
        </p:spPr>
        <p:txBody>
          <a:bodyPr wrap="square" rtlCol="0">
            <a:spAutoFit/>
          </a:bodyPr>
          <a:lstStyle/>
          <a:p>
            <a:r>
              <a:rPr kumimoji="1" lang="ja-JP" altLang="en-US" dirty="0" smtClean="0"/>
              <a:t>パルチザン指導者チトー</a:t>
            </a:r>
            <a:endParaRPr kumimoji="1" lang="ja-JP" altLang="en-US" dirty="0"/>
          </a:p>
        </p:txBody>
      </p:sp>
      <p:sp>
        <p:nvSpPr>
          <p:cNvPr id="5" name="テキスト ボックス 4"/>
          <p:cNvSpPr txBox="1"/>
          <p:nvPr/>
        </p:nvSpPr>
        <p:spPr>
          <a:xfrm>
            <a:off x="5441639" y="1029499"/>
            <a:ext cx="2295592" cy="369332"/>
          </a:xfrm>
          <a:prstGeom prst="rect">
            <a:avLst/>
          </a:prstGeom>
          <a:noFill/>
        </p:spPr>
        <p:txBody>
          <a:bodyPr wrap="square" rtlCol="0">
            <a:spAutoFit/>
          </a:bodyPr>
          <a:lstStyle/>
          <a:p>
            <a:r>
              <a:rPr kumimoji="1" lang="ja-JP" altLang="en-US" dirty="0" smtClean="0"/>
              <a:t>チトー大統領</a:t>
            </a:r>
            <a:endParaRPr kumimoji="1" lang="ja-JP" altLang="en-US" dirty="0"/>
          </a:p>
        </p:txBody>
      </p:sp>
    </p:spTree>
    <p:extLst>
      <p:ext uri="{BB962C8B-B14F-4D97-AF65-F5344CB8AC3E}">
        <p14:creationId xmlns:p14="http://schemas.microsoft.com/office/powerpoint/2010/main" val="3538393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自主管理社会主義国として</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smtClean="0"/>
              <a:t>社会主義</a:t>
            </a:r>
            <a:r>
              <a:rPr lang="ja-JP" altLang="en-US" dirty="0"/>
              <a:t>ではある</a:t>
            </a:r>
            <a:r>
              <a:rPr lang="ja-JP" altLang="en-US" dirty="0" smtClean="0"/>
              <a:t>が、市場経済を取り入れる</a:t>
            </a:r>
          </a:p>
          <a:p>
            <a:pPr lvl="1"/>
            <a:r>
              <a:rPr lang="ja-JP" altLang="en-US" dirty="0"/>
              <a:t>自主</a:t>
            </a:r>
            <a:r>
              <a:rPr lang="ja-JP" altLang="en-US" dirty="0" smtClean="0"/>
              <a:t>管理社会主義と言われた</a:t>
            </a:r>
          </a:p>
          <a:p>
            <a:r>
              <a:rPr kumimoji="1" lang="ja-JP" altLang="en-US" dirty="0" smtClean="0"/>
              <a:t>民族間のバランスを重視</a:t>
            </a:r>
            <a:r>
              <a:rPr kumimoji="1" lang="ja-JP" altLang="en-US" dirty="0"/>
              <a:t>し</a:t>
            </a:r>
            <a:r>
              <a:rPr kumimoji="1" lang="ja-JP" altLang="en-US" dirty="0" smtClean="0"/>
              <a:t>、特定の民族に偏らない政治体制</a:t>
            </a:r>
          </a:p>
          <a:p>
            <a:pPr lvl="1"/>
            <a:r>
              <a:rPr lang="ja-JP" altLang="en-US" dirty="0" smtClean="0"/>
              <a:t>歴史的に繰り返された迫害などの感情的しこりは、消えなかった。</a:t>
            </a:r>
            <a:r>
              <a:rPr lang="en-US" altLang="ja-JP" dirty="0" smtClean="0"/>
              <a:t>(</a:t>
            </a:r>
            <a:r>
              <a:rPr lang="ja-JP" altLang="en-US" dirty="0" smtClean="0"/>
              <a:t>チトーのカリスマ性で表面化せず</a:t>
            </a:r>
            <a:r>
              <a:rPr lang="en-US" altLang="ja-JP" dirty="0" smtClean="0"/>
              <a:t>)</a:t>
            </a:r>
            <a:endParaRPr lang="ja-JP" altLang="en-US" dirty="0" smtClean="0"/>
          </a:p>
          <a:p>
            <a:pPr lvl="1"/>
            <a:r>
              <a:rPr kumimoji="1" lang="ja-JP" altLang="en-US" dirty="0" smtClean="0"/>
              <a:t>民族的少数派を擁護</a:t>
            </a:r>
            <a:r>
              <a:rPr kumimoji="1" lang="ja-JP" altLang="en-US" dirty="0"/>
              <a:t>したために</a:t>
            </a:r>
            <a:r>
              <a:rPr kumimoji="1" lang="ja-JP" altLang="en-US" dirty="0" smtClean="0"/>
              <a:t>、逆にセルビア人の不満が</a:t>
            </a:r>
            <a:r>
              <a:rPr kumimoji="1" lang="ja-JP" altLang="en-US" dirty="0"/>
              <a:t>少し</a:t>
            </a:r>
            <a:r>
              <a:rPr kumimoji="1" lang="ja-JP" altLang="en-US" dirty="0" smtClean="0"/>
              <a:t>ずつ</a:t>
            </a:r>
            <a:r>
              <a:rPr kumimoji="1" lang="ja-JP" altLang="en-US" dirty="0"/>
              <a:t>高まっていた</a:t>
            </a:r>
            <a:endParaRPr kumimoji="1" lang="ja-JP" altLang="en-US" dirty="0" smtClean="0"/>
          </a:p>
          <a:p>
            <a:r>
              <a:rPr lang="ja-JP" altLang="en-US" dirty="0" smtClean="0"/>
              <a:t>表現の自由や西側との交流は、比較的緩やかだった</a:t>
            </a:r>
          </a:p>
          <a:p>
            <a:pPr lvl="1"/>
            <a:r>
              <a:rPr lang="ja-JP" altLang="en-US" dirty="0" smtClean="0"/>
              <a:t>ソ連</a:t>
            </a:r>
            <a:r>
              <a:rPr lang="ja-JP" altLang="en-US" dirty="0"/>
              <a:t>との</a:t>
            </a:r>
            <a:r>
              <a:rPr lang="ja-JP" altLang="en-US" dirty="0" smtClean="0"/>
              <a:t>関係は冷戦の</a:t>
            </a:r>
            <a:r>
              <a:rPr lang="ja-JP" altLang="en-US" dirty="0"/>
              <a:t>手前</a:t>
            </a:r>
            <a:endParaRPr lang="ja-JP" altLang="en-US" dirty="0" smtClean="0"/>
          </a:p>
          <a:p>
            <a:endParaRPr kumimoji="1" lang="ja-JP" altLang="en-US" dirty="0"/>
          </a:p>
        </p:txBody>
      </p:sp>
    </p:spTree>
    <p:extLst>
      <p:ext uri="{BB962C8B-B14F-4D97-AF65-F5344CB8AC3E}">
        <p14:creationId xmlns:p14="http://schemas.microsoft.com/office/powerpoint/2010/main" val="194967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チトーの死 </a:t>
            </a:r>
            <a:r>
              <a:rPr kumimoji="1" lang="en-US" altLang="ja-JP" dirty="0" smtClean="0"/>
              <a:t>1980.5.5</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en-US" altLang="ja-JP" dirty="0" smtClean="0"/>
              <a:t>80</a:t>
            </a:r>
            <a:r>
              <a:rPr kumimoji="1" lang="ja-JP" altLang="en-US" dirty="0" smtClean="0"/>
              <a:t>年代後半、マルコヴィッチによる「市場経済」「民営化」政策</a:t>
            </a:r>
          </a:p>
          <a:p>
            <a:r>
              <a:rPr lang="ja-JP" altLang="en-US" dirty="0" smtClean="0"/>
              <a:t>各民族が</a:t>
            </a:r>
            <a:r>
              <a:rPr lang="ja-JP" altLang="en-US" dirty="0"/>
              <a:t>、それぞれ</a:t>
            </a:r>
            <a:r>
              <a:rPr lang="ja-JP" altLang="en-US" dirty="0" smtClean="0"/>
              <a:t>の不満を次第に増幅</a:t>
            </a:r>
          </a:p>
          <a:p>
            <a:r>
              <a:rPr lang="en-US" altLang="ja-JP" dirty="0" smtClean="0"/>
              <a:t>81</a:t>
            </a:r>
            <a:r>
              <a:rPr lang="ja-JP" altLang="en-US" dirty="0" smtClean="0"/>
              <a:t>年</a:t>
            </a:r>
            <a:r>
              <a:rPr lang="ja-JP" altLang="en-US" dirty="0"/>
              <a:t>から</a:t>
            </a:r>
            <a:r>
              <a:rPr lang="ja-JP" altLang="en-US" dirty="0" smtClean="0"/>
              <a:t>、アルバニア系が不満をもち、隣国アルバニアと統合を望み、セルビア人が流出傾向。労働者一人あたりの所得は、スロベニアの半分、失業率はスロベニア１％、コソボ</a:t>
            </a:r>
            <a:r>
              <a:rPr lang="en-US" altLang="ja-JP" dirty="0" smtClean="0"/>
              <a:t>30</a:t>
            </a:r>
            <a:r>
              <a:rPr lang="ja-JP" altLang="en-US" dirty="0" smtClean="0"/>
              <a:t>％。</a:t>
            </a:r>
          </a:p>
          <a:p>
            <a:r>
              <a:rPr lang="en-US" altLang="ja-JP" dirty="0" smtClean="0"/>
              <a:t>88</a:t>
            </a:r>
            <a:r>
              <a:rPr lang="ja-JP" altLang="en-US" dirty="0" smtClean="0"/>
              <a:t>年、ゴルバチョフが訪問して「新ベオグラード宣言」ユーゴの承認。</a:t>
            </a:r>
          </a:p>
          <a:p>
            <a:r>
              <a:rPr lang="en-US" altLang="ja-JP" dirty="0" smtClean="0"/>
              <a:t>88</a:t>
            </a:r>
            <a:r>
              <a:rPr lang="ja-JP" altLang="en-US" dirty="0" smtClean="0"/>
              <a:t>年</a:t>
            </a:r>
            <a:r>
              <a:rPr lang="ja-JP" altLang="en-US" dirty="0"/>
              <a:t>、</a:t>
            </a:r>
            <a:r>
              <a:rPr lang="ja-JP" altLang="en-US" dirty="0" smtClean="0"/>
              <a:t>スロベニアの記者が軍批判をして裁判</a:t>
            </a:r>
            <a:r>
              <a:rPr lang="ja-JP" altLang="en-US" dirty="0"/>
              <a:t>に。</a:t>
            </a:r>
            <a:endParaRPr lang="ja-JP" altLang="en-US" dirty="0" smtClean="0"/>
          </a:p>
          <a:p>
            <a:endParaRPr lang="ja-JP" altLang="en-US" dirty="0" smtClean="0"/>
          </a:p>
        </p:txBody>
      </p:sp>
    </p:spTree>
    <p:extLst>
      <p:ext uri="{BB962C8B-B14F-4D97-AF65-F5344CB8AC3E}">
        <p14:creationId xmlns:p14="http://schemas.microsoft.com/office/powerpoint/2010/main" val="213527210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1774</TotalTime>
  <Words>1243</Words>
  <Application>Microsoft Office PowerPoint</Application>
  <PresentationFormat>画面に合わせる (4:3)</PresentationFormat>
  <Paragraphs>106</Paragraphs>
  <Slides>22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22</vt:i4>
      </vt:variant>
    </vt:vector>
  </HeadingPairs>
  <TitlesOfParts>
    <vt:vector size="27" baseType="lpstr">
      <vt:lpstr>ＭＳ Ｐゴシック</vt:lpstr>
      <vt:lpstr>Arial</vt:lpstr>
      <vt:lpstr>Calibri</vt:lpstr>
      <vt:lpstr>Calibri Light</vt:lpstr>
      <vt:lpstr>Office テーマ</vt:lpstr>
      <vt:lpstr>ユーゴ紛争</vt:lpstr>
      <vt:lpstr>民族主義を考える(1)</vt:lpstr>
      <vt:lpstr>民族主義を考える(2)</vt:lpstr>
      <vt:lpstr>PowerPoint プレゼンテーション</vt:lpstr>
      <vt:lpstr>ユーゴスラビア</vt:lpstr>
      <vt:lpstr>第二次大戦～</vt:lpstr>
      <vt:lpstr>PowerPoint プレゼンテーション</vt:lpstr>
      <vt:lpstr>自主管理社会主義国として</vt:lpstr>
      <vt:lpstr>チトーの死 1980.5.5</vt:lpstr>
      <vt:lpstr>コソボ問題</vt:lpstr>
      <vt:lpstr>PowerPoint プレゼンテーション</vt:lpstr>
      <vt:lpstr>スロベニア独立</vt:lpstr>
      <vt:lpstr>クロアチア独立と紛争</vt:lpstr>
      <vt:lpstr>PowerPoint プレゼンテーション</vt:lpstr>
      <vt:lpstr>PowerPoint プレゼンテーション</vt:lpstr>
      <vt:lpstr>ボスニア・ヘルツェゴビナ紛争１ (もっとも深刻なユーゴ動乱)</vt:lpstr>
      <vt:lpstr>ボスニア・ヘルツェゴビナ紛争２</vt:lpstr>
      <vt:lpstr>PowerPoint プレゼンテーション</vt:lpstr>
      <vt:lpstr>ボスニア・ヘルツェゴビナ紛争３ 　　　　　　</vt:lpstr>
      <vt:lpstr>第二次コソボ紛争</vt:lpstr>
      <vt:lpstr>第二次コソボ紛争の推移</vt:lpstr>
      <vt:lpstr>戦争の検討から考えること</vt:lpstr>
    </vt:vector>
  </TitlesOfParts>
  <Company>文教大学学園</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ユーゴ紛争</dc:title>
  <dc:creator>wakei</dc:creator>
  <cp:lastModifiedBy>wakei</cp:lastModifiedBy>
  <cp:revision>45</cp:revision>
  <dcterms:created xsi:type="dcterms:W3CDTF">2017-10-02T21:37:41Z</dcterms:created>
  <dcterms:modified xsi:type="dcterms:W3CDTF">2017-10-06T12:42:28Z</dcterms:modified>
</cp:coreProperties>
</file>